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15" r:id="rId1"/>
  </p:sldMasterIdLst>
  <p:notesMasterIdLst>
    <p:notesMasterId r:id="rId12"/>
  </p:notesMasterIdLst>
  <p:sldIdLst>
    <p:sldId id="440" r:id="rId2"/>
    <p:sldId id="431" r:id="rId3"/>
    <p:sldId id="439" r:id="rId4"/>
    <p:sldId id="432" r:id="rId5"/>
    <p:sldId id="433" r:id="rId6"/>
    <p:sldId id="434" r:id="rId7"/>
    <p:sldId id="435" r:id="rId8"/>
    <p:sldId id="436" r:id="rId9"/>
    <p:sldId id="437" r:id="rId10"/>
    <p:sldId id="438" r:id="rId11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CF496"/>
    <a:srgbClr val="99FF66"/>
    <a:srgbClr val="66FFFF"/>
    <a:srgbClr val="934BC9"/>
    <a:srgbClr val="FFFFFF"/>
    <a:srgbClr val="66FFCC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0" autoAdjust="0"/>
  </p:normalViewPr>
  <p:slideViewPr>
    <p:cSldViewPr>
      <p:cViewPr>
        <p:scale>
          <a:sx n="106" d="100"/>
          <a:sy n="106" d="100"/>
        </p:scale>
        <p:origin x="-120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395" tIns="45698" rIns="91395" bIns="4569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395" tIns="45698" rIns="91395" bIns="4569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BD59BFE-F95D-4B79-8623-DA17E5BF30CA}" type="datetimeFigureOut">
              <a:rPr lang="ru-RU"/>
              <a:pPr>
                <a:defRPr/>
              </a:pPr>
              <a:t>27.07.2016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5" tIns="45698" rIns="91395" bIns="4569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395" tIns="45698" rIns="91395" bIns="45698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395" tIns="45698" rIns="91395" bIns="4569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395" tIns="45698" rIns="91395" bIns="4569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B33E564-1970-4841-89EB-5955F51FF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C02AF18-FB3C-492C-9CD7-897472DF5F9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8949DE2-1A95-47B0-9484-69BDF64912B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D494F8-8BD8-4256-A0DD-59B5340E473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E1AD1A-B526-4514-8C2E-E58F9D701367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679326-86A7-4AC3-8A82-E8EAAA84174F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7116BB-43CC-463F-A7A1-D20ADC40DA9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350BAA-8947-4E78-9729-C3A73AA60A78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433DEE-ED29-4ECF-A56D-2CC03C8C59A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DFF3D3-2DB5-47FE-AE0B-C0645213F0A5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F5AEE8-D960-458B-8F9C-DE2365550F50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845706D-C2D6-48C3-9069-1F7A026B1E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 alt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31F1E26-6562-4624-A5F0-EEA374281D8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16" r:id="rId1"/>
    <p:sldLayoutId id="2147485917" r:id="rId2"/>
    <p:sldLayoutId id="2147485918" r:id="rId3"/>
    <p:sldLayoutId id="2147485919" r:id="rId4"/>
    <p:sldLayoutId id="2147485920" r:id="rId5"/>
    <p:sldLayoutId id="2147485921" r:id="rId6"/>
    <p:sldLayoutId id="2147485922" r:id="rId7"/>
    <p:sldLayoutId id="2147485923" r:id="rId8"/>
    <p:sldLayoutId id="2147485924" r:id="rId9"/>
    <p:sldLayoutId id="2147485925" r:id="rId10"/>
    <p:sldLayoutId id="214748592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log.ru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lmfc.ru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CA73E0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4" y="214290"/>
            <a:ext cx="8923852" cy="650085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42976" y="1214422"/>
            <a:ext cx="7143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sz="6000" b="1" dirty="0" smtClean="0">
                <a:solidFill>
                  <a:schemeClr val="accent2">
                    <a:lumMod val="75000"/>
                  </a:schemeClr>
                </a:solidFill>
              </a:rPr>
              <a:t>КАК ПРАВИЛЬНО СДАТЬ КВАРТИРУ В АРЕНДУ</a:t>
            </a: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5429264"/>
            <a:ext cx="1714493" cy="1285884"/>
          </a:xfrm>
          <a:prstGeom prst="rect">
            <a:avLst/>
          </a:prstGeom>
        </p:spPr>
      </p:pic>
      <p:sp>
        <p:nvSpPr>
          <p:cNvPr id="1999873" name="Rectangle 1"/>
          <p:cNvSpPr>
            <a:spLocks noChangeArrowheads="1"/>
          </p:cNvSpPr>
          <p:nvPr/>
        </p:nvSpPr>
        <p:spPr bwMode="auto">
          <a:xfrm>
            <a:off x="1071538" y="571481"/>
            <a:ext cx="728667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Подробную информацию по заполнению формы З-НДФЛ можно получить на сайте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ИНФС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России по адресу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www.nalog.ru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Помните, что налоги – это важнейший финансовый инструмент любого государства, за счет которых формируется бюджет, от которого зависят многие производственные процессы, ценообразование, социальные выплаты. Каждый гражданин обязан уплачивать установленные законом налоги и сборы.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CAVPEDW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4929198"/>
            <a:ext cx="3571900" cy="192880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57224" y="714356"/>
            <a:ext cx="707236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Главами 34 и 35 ГК РФ регламентируется базовый комплекс отношений, возникающих при возмездном предоставлении во временное пользование (аренду и наем) недвижимости жилого назначения.</a:t>
            </a:r>
          </a:p>
          <a:p>
            <a:pPr lvl="0" algn="just">
              <a:tabLst>
                <a:tab pos="457200" algn="l"/>
              </a:tabLst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Поскольку данные виды договорных отношений носят возмездный характер и арендодатель получает доход, то следует учитывать и требования налогового законодательства.</a:t>
            </a:r>
          </a:p>
          <a:p>
            <a:pPr lvl="0" algn="just" eaLnBrk="0" hangingPunct="0">
              <a:tabLst>
                <a:tab pos="457200" algn="l"/>
              </a:tabLst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tabLst>
                <a:tab pos="457200" algn="l"/>
              </a:tabLst>
            </a:pPr>
            <a:r>
              <a:rPr lang="ru-RU" dirty="0" smtClean="0">
                <a:solidFill>
                  <a:srgbClr val="33333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Исходя из правового статуса собственника квартиры, полученный доход облагается:</a:t>
            </a:r>
          </a:p>
          <a:p>
            <a:pPr lvl="0" algn="just" eaLnBrk="0" hangingPunct="0">
              <a:tabLst>
                <a:tab pos="457200" algn="l"/>
              </a:tabLst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buFontTx/>
              <a:buChar char="•"/>
              <a:tabLst>
                <a:tab pos="457200" algn="l"/>
              </a:tabLst>
            </a:pP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Налогом на доходы физических лиц </a:t>
            </a:r>
          </a:p>
          <a:p>
            <a:pPr lvl="0" algn="just" eaLnBrk="0" hangingPunct="0">
              <a:tabLst>
                <a:tab pos="457200" algn="l"/>
              </a:tabLst>
            </a:pP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(глава 23 НК РФ)</a:t>
            </a:r>
            <a:endParaRPr lang="ru-RU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7713" name="Rectangle 1"/>
          <p:cNvSpPr>
            <a:spLocks noChangeArrowheads="1"/>
          </p:cNvSpPr>
          <p:nvPr/>
        </p:nvSpPr>
        <p:spPr bwMode="auto">
          <a:xfrm>
            <a:off x="928662" y="1285860"/>
            <a:ext cx="750099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Вы сдаете квартиру 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комнату, земельный участок, дачу, нежилое помещение, транспортное средство и другого имущество)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как правило, по закону Вам надо подать налоговую декларацию и уплатить налоги. Если Вы сдаете квартиру не как предприниматель, Вам надо заполнять, - декларацию  по форме 3-НДФЛ. А налог, который Вам надо уплатить с доходов, - НДФЛ (налог на доходы физических лиц). Иначе такой налог еще называют "подоходный налог".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4929198"/>
            <a:ext cx="2000264" cy="16668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5251093"/>
            <a:ext cx="1981197" cy="1487855"/>
          </a:xfrm>
          <a:prstGeom prst="rect">
            <a:avLst/>
          </a:prstGeom>
        </p:spPr>
      </p:pic>
      <p:sp>
        <p:nvSpPr>
          <p:cNvPr id="1906689" name="Rectangle 1"/>
          <p:cNvSpPr>
            <a:spLocks noChangeArrowheads="1"/>
          </p:cNvSpPr>
          <p:nvPr/>
        </p:nvSpPr>
        <p:spPr bwMode="auto">
          <a:xfrm>
            <a:off x="1214414" y="714356"/>
            <a:ext cx="6643734" cy="5028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0440" rIns="9144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latin typeface="inherit"/>
                <a:cs typeface="Arial" pitchFamily="34" charset="0"/>
              </a:rPr>
              <a:t>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  <a:cs typeface="Arial" pitchFamily="34" charset="0"/>
              </a:rPr>
              <a:t>огда и куда подается декларация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Декларация (ф. 3-НДФЛ), как правило, подается по окончании календарного года, в котором Вы получали доход от сдачи квартиры. По окончании года, но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позднее 30 апреля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года, следующего за тем, в котором Вы получили доход.  Декларация, как правило, подается в налоговую инспекцию по месту Вашей постоянной регистрации (даже если жилье, которое Вы сдаете, находится в другом месте).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100" y="4857760"/>
            <a:ext cx="3009900" cy="1809750"/>
          </a:xfrm>
          <a:prstGeom prst="rect">
            <a:avLst/>
          </a:prstGeom>
        </p:spPr>
      </p:pic>
      <p:sp>
        <p:nvSpPr>
          <p:cNvPr id="1905665" name="Rectangle 1"/>
          <p:cNvSpPr>
            <a:spLocks noChangeArrowheads="1"/>
          </p:cNvSpPr>
          <p:nvPr/>
        </p:nvSpPr>
        <p:spPr bwMode="auto">
          <a:xfrm>
            <a:off x="785786" y="214290"/>
            <a:ext cx="7643866" cy="5335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0440" rIns="9144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inherit"/>
                <a:cs typeface="Arial" pitchFamily="34" charset="0"/>
              </a:rPr>
              <a:t>Когда и в каком размере платятся налоги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nheri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 на доходы Вам нужно будет заплатить самостоятельно. То есть это – Ваша обязанность, и Вы должны заплатить налог сами, не дожидаясь, пока налоговая инспекция пришлет Вам уведомление. Сроки уплаты налога не такие, как для подачи декларации.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 надо заплатить не позднее 15 июля года, следующего за тем, в котором Вы получили доход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 для так называемых налоговых резидентов составляет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13%.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Как правило, налоговый резидент, независимо от гражданства, - это тот, кто постоянно живет в России (если точнее, провел в том календарном году, в котором был получен доход от сдачи жилья, больше полугода в России).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98" y="5786454"/>
            <a:ext cx="1714450" cy="1071546"/>
          </a:xfrm>
          <a:prstGeom prst="rect">
            <a:avLst/>
          </a:prstGeom>
        </p:spPr>
      </p:pic>
      <p:sp>
        <p:nvSpPr>
          <p:cNvPr id="1904641" name="Rectangle 1"/>
          <p:cNvSpPr>
            <a:spLocks noChangeArrowheads="1"/>
          </p:cNvSpPr>
          <p:nvPr/>
        </p:nvSpPr>
        <p:spPr bwMode="auto">
          <a:xfrm>
            <a:off x="857224" y="571480"/>
            <a:ext cx="7358114" cy="5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0440" rIns="91440" bIns="952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Пример</a:t>
            </a:r>
          </a:p>
          <a:p>
            <a:pPr algn="just"/>
            <a:r>
              <a:rPr lang="ru-RU" sz="2400" dirty="0" smtClean="0"/>
              <a:t>	Мария Ивановна  на протяжении всего 2016 года сдавала квартиру, которая находится в г.Валуйки, за 15 000 рублей в месяц. По окончании 2016 года Мария Ивановна до 30 апреля 2017 года должна самостоятельно заполнить налоговую декларацию по форме        3-НДФЛ. К декларации приложить  копию (не заверенную нотариально) договора аренды, сделанную самостоятельно. Декларацию и копию договора возможно отправить по почте, чтобы не терять времени на "поход" в инспекцию. До 15 июля 2017 года необходимо самостоятельно заплатила 23 400 рублей налога на доходы (по ставке 13%) 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CAFKJJL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5429264"/>
            <a:ext cx="2428892" cy="1428736"/>
          </a:xfrm>
          <a:prstGeom prst="rect">
            <a:avLst/>
          </a:prstGeom>
        </p:spPr>
      </p:pic>
      <p:sp>
        <p:nvSpPr>
          <p:cNvPr id="2002945" name="Rectangle 1"/>
          <p:cNvSpPr>
            <a:spLocks noChangeArrowheads="1"/>
          </p:cNvSpPr>
          <p:nvPr/>
        </p:nvSpPr>
        <p:spPr bwMode="auto">
          <a:xfrm>
            <a:off x="714348" y="214290"/>
            <a:ext cx="7715304" cy="5551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0440" rIns="91440" bIns="952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Как законно сдать квартиру?</a:t>
            </a:r>
          </a:p>
          <a:p>
            <a:pPr algn="ctr"/>
            <a:endParaRPr lang="ru-RU" sz="2400" b="1" dirty="0" smtClean="0"/>
          </a:p>
          <a:p>
            <a:r>
              <a:rPr lang="ru-RU" sz="1400" dirty="0" smtClean="0"/>
              <a:t>	Правильные действия арендодателя позволят не только избежать проблем с законом, но и всецело защитить свои интересы и избежать непредвиденных убытков.</a:t>
            </a:r>
          </a:p>
          <a:p>
            <a:r>
              <a:rPr lang="ru-RU" sz="1400" dirty="0" smtClean="0"/>
              <a:t>	Основным документом, регулирующим отношения между собственником и предполагаемыми жильцами квартиры, является </a:t>
            </a:r>
            <a:r>
              <a:rPr lang="ru-RU" sz="1400" b="1" dirty="0" smtClean="0">
                <a:solidFill>
                  <a:srgbClr val="FF0000"/>
                </a:solidFill>
              </a:rPr>
              <a:t>ДОГОВОР</a:t>
            </a:r>
            <a:r>
              <a:rPr lang="ru-RU" sz="1400" b="1" dirty="0" smtClean="0"/>
              <a:t>.</a:t>
            </a:r>
            <a:endParaRPr lang="ru-RU" sz="1400" dirty="0" smtClean="0"/>
          </a:p>
          <a:p>
            <a:r>
              <a:rPr lang="ru-RU" sz="1400" dirty="0" smtClean="0"/>
              <a:t>	Если пользователем жилья будет физическое лицо, то оформляется договор найма жилья.</a:t>
            </a:r>
          </a:p>
          <a:p>
            <a:r>
              <a:rPr lang="ru-RU" sz="1400" dirty="0" smtClean="0"/>
              <a:t>	С </a:t>
            </a:r>
            <a:r>
              <a:rPr lang="ru-RU" sz="1400" dirty="0" err="1" smtClean="0"/>
              <a:t>юрлицом</a:t>
            </a:r>
            <a:r>
              <a:rPr lang="ru-RU" sz="1400" dirty="0" smtClean="0"/>
              <a:t> заключается договор аренды. Для любого из этих документов необходимо соблюсти письменную форму.</a:t>
            </a:r>
          </a:p>
          <a:p>
            <a:r>
              <a:rPr lang="ru-RU" sz="1400" dirty="0" smtClean="0"/>
              <a:t>	Договора, заключенные на срок, равный или превышающий один год, подлежат государственной регистрации.</a:t>
            </a:r>
          </a:p>
          <a:p>
            <a:endParaRPr lang="ru-RU" sz="1400" dirty="0" smtClean="0">
              <a:solidFill>
                <a:srgbClr val="FF0000"/>
              </a:solidFill>
            </a:endParaRPr>
          </a:p>
          <a:p>
            <a:r>
              <a:rPr lang="ru-RU" sz="1400" dirty="0" smtClean="0">
                <a:solidFill>
                  <a:srgbClr val="FF0000"/>
                </a:solidFill>
              </a:rPr>
              <a:t>	</a:t>
            </a:r>
            <a:r>
              <a:rPr lang="ru-RU" sz="1400" b="1" dirty="0" smtClean="0">
                <a:solidFill>
                  <a:srgbClr val="FF0000"/>
                </a:solidFill>
              </a:rPr>
              <a:t>Оформить договор найма (поднайма) жилого помещения можно в  Муниципальном автономном учреждении "Многофункциональный центр предоставления государственных и муниципальных услуг" муниципального района "Город Валуйки и Валуйский район" Белгородской области </a:t>
            </a:r>
          </a:p>
          <a:p>
            <a:endParaRPr lang="ru-RU" sz="1400" dirty="0" smtClean="0"/>
          </a:p>
          <a:p>
            <a:r>
              <a:rPr lang="ru-RU" sz="1400" b="1" dirty="0" smtClean="0"/>
              <a:t>Адрес:</a:t>
            </a:r>
            <a:r>
              <a:rPr lang="ru-RU" sz="1400" dirty="0" smtClean="0"/>
              <a:t> 309996, г. Валуйки, ул. Пролетарская, д. 1/2</a:t>
            </a:r>
          </a:p>
          <a:p>
            <a:r>
              <a:rPr lang="ru-RU" sz="1400" b="1" dirty="0" smtClean="0"/>
              <a:t>Телефон:</a:t>
            </a:r>
            <a:r>
              <a:rPr lang="ru-RU" sz="1400" dirty="0" smtClean="0"/>
              <a:t> +7(47236)3-69-57</a:t>
            </a:r>
          </a:p>
          <a:p>
            <a:r>
              <a:rPr lang="ru-RU" sz="1400" b="1" dirty="0" smtClean="0"/>
              <a:t>Сайт: </a:t>
            </a:r>
            <a:r>
              <a:rPr lang="ru-RU" sz="1400" dirty="0" err="1" smtClean="0">
                <a:hlinkClick r:id="rId3"/>
              </a:rPr>
              <a:t>www.valmfc.ru</a:t>
            </a:r>
            <a:endParaRPr lang="ru-RU" sz="1400" dirty="0" smtClean="0"/>
          </a:p>
          <a:p>
            <a:r>
              <a:rPr lang="ru-RU" sz="1400" b="1" dirty="0" smtClean="0"/>
              <a:t>График работы:</a:t>
            </a:r>
            <a:r>
              <a:rPr lang="ru-RU" sz="1400" dirty="0" smtClean="0"/>
              <a:t> </a:t>
            </a:r>
            <a:r>
              <a:rPr lang="ru-RU" sz="1400" dirty="0" err="1" smtClean="0"/>
              <a:t>пн</a:t>
            </a:r>
            <a:r>
              <a:rPr lang="ru-RU" sz="1400" dirty="0" smtClean="0"/>
              <a:t> - 08:00-20:00, </a:t>
            </a:r>
            <a:r>
              <a:rPr lang="ru-RU" sz="1400" dirty="0" err="1" smtClean="0"/>
              <a:t>вт-пт</a:t>
            </a:r>
            <a:r>
              <a:rPr lang="ru-RU" sz="1400" dirty="0" smtClean="0"/>
              <a:t> - 08:00-17:00, </a:t>
            </a:r>
            <a:r>
              <a:rPr lang="ru-RU" sz="1400" dirty="0" err="1" smtClean="0"/>
              <a:t>сб</a:t>
            </a:r>
            <a:r>
              <a:rPr lang="ru-RU" sz="1400" dirty="0" smtClean="0"/>
              <a:t> - 08:00-13:00, без пер.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1921" name="Rectangle 1"/>
          <p:cNvSpPr>
            <a:spLocks noChangeArrowheads="1"/>
          </p:cNvSpPr>
          <p:nvPr/>
        </p:nvSpPr>
        <p:spPr bwMode="auto">
          <a:xfrm>
            <a:off x="1214414" y="1142984"/>
            <a:ext cx="6643734" cy="465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0440" rIns="9144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inherit" charset="0"/>
                <a:cs typeface="Arial" pitchFamily="34" charset="0"/>
              </a:rPr>
              <a:t>Ответственность за неуплату налогов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inherit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Налоговым законодательством закреплена финансовая ответственность за незаконную сдачу квартиры в аренду в виде штрафа за: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Неисполнение обязанности по уплате налога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(статья 122 НК РФ) – от 20 до 40% (если правонарушение совершено умышленно) от суммы неуплаченного налогового платежа;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Непредставление декларации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(статья 119 НК РФ) – 5% от взноса, подлежащего перечислению за каждый месяц задержки, но не более 30% и не менее тысячи рублей.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3459" y="5214950"/>
            <a:ext cx="2016239" cy="14525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5607970"/>
            <a:ext cx="1914519" cy="1250030"/>
          </a:xfrm>
          <a:prstGeom prst="rect">
            <a:avLst/>
          </a:prstGeom>
        </p:spPr>
      </p:pic>
      <p:sp>
        <p:nvSpPr>
          <p:cNvPr id="2000897" name="Rectangle 1"/>
          <p:cNvSpPr>
            <a:spLocks noChangeArrowheads="1"/>
          </p:cNvSpPr>
          <p:nvPr/>
        </p:nvSpPr>
        <p:spPr bwMode="auto">
          <a:xfrm>
            <a:off x="428596" y="500042"/>
            <a:ext cx="7358114" cy="619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90440" rIns="91440" bIns="952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inherit" charset="0"/>
                <a:cs typeface="Arial" pitchFamily="34" charset="0"/>
              </a:rPr>
              <a:t>Куда жаловаться?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Зачастую собственники, сдавая жилье, озабочены лишь извлечением максимальной прибыли и пренебрегают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оформлением договорных отношений с нанимателем. Вследствие такой беспечности страдает не только бюджет от недополученных налогов, но и соседи из-за поведения съемщиков.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Куда жаловаться на соседей, сдающих квартиру в аренду незаконно?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разрешения ситуации заинтересованные лица (соседи) могут обратиться с жалобой в соответствующие государственные органы.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В первую очередь рекомендуется обратиться с заявлением к участковому, который уполномочен проверить основания проживания граждан в квартире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Если в квартире незаконно проживают иностранные граждане имеет смысл написать жалобу 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управление по вопросам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миграции Министерства внутренних </a:t>
            </a:r>
            <a:r>
              <a:rPr kumimoji="0" lang="ru-RU" sz="2000" b="1" i="0" u="none" strike="noStrike" cap="none" normalizeH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дел РФ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4200</TotalTime>
  <Words>194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UPRFIN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Борох Оксана Николаевна</dc:creator>
  <cp:lastModifiedBy>ПутилинаОН</cp:lastModifiedBy>
  <cp:revision>378</cp:revision>
  <cp:lastPrinted>2015-11-06T06:09:44Z</cp:lastPrinted>
  <dcterms:created xsi:type="dcterms:W3CDTF">2014-10-08T12:57:30Z</dcterms:created>
  <dcterms:modified xsi:type="dcterms:W3CDTF">2016-07-27T12:17:06Z</dcterms:modified>
</cp:coreProperties>
</file>