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06" r:id="rId3"/>
    <p:sldId id="277" r:id="rId4"/>
    <p:sldId id="283" r:id="rId5"/>
    <p:sldId id="259" r:id="rId6"/>
    <p:sldId id="297" r:id="rId7"/>
    <p:sldId id="308" r:id="rId8"/>
    <p:sldId id="311" r:id="rId9"/>
    <p:sldId id="280" r:id="rId10"/>
    <p:sldId id="304" r:id="rId11"/>
    <p:sldId id="298" r:id="rId12"/>
    <p:sldId id="305" r:id="rId13"/>
    <p:sldId id="292" r:id="rId14"/>
    <p:sldId id="287" r:id="rId15"/>
    <p:sldId id="293" r:id="rId16"/>
    <p:sldId id="294" r:id="rId17"/>
    <p:sldId id="302" r:id="rId18"/>
  </p:sldIdLst>
  <p:sldSz cx="12192000" cy="6858000"/>
  <p:notesSz cx="9926638" cy="67976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00"/>
    <a:srgbClr val="42824A"/>
    <a:srgbClr val="8AF987"/>
    <a:srgbClr val="33CC33"/>
    <a:srgbClr val="A9CB87"/>
    <a:srgbClr val="008100"/>
    <a:srgbClr val="197126"/>
    <a:srgbClr val="00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26" autoAdjust="0"/>
  </p:normalViewPr>
  <p:slideViewPr>
    <p:cSldViewPr>
      <p:cViewPr varScale="1">
        <p:scale>
          <a:sx n="104" d="100"/>
          <a:sy n="104" d="100"/>
        </p:scale>
        <p:origin x="1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92534877484287E-3"/>
          <c:y val="4.0472362965006815E-4"/>
          <c:w val="0.94568245504416359"/>
          <c:h val="0.78920396293191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accent3">
                  <a:lumMod val="60000"/>
                  <a:lumOff val="40000"/>
                </a:scheme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972934</c:v>
                </c:pt>
                <c:pt idx="1">
                  <c:v>1211175</c:v>
                </c:pt>
                <c:pt idx="2">
                  <c:v>1383562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6-459E-923E-80C446EBFD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bg1">
                  <a:lumMod val="85000"/>
                </a:scheme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2576321</c:v>
                </c:pt>
                <c:pt idx="1">
                  <c:v>2051267</c:v>
                </c:pt>
                <c:pt idx="2">
                  <c:v>2565221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96-459E-923E-80C446EBF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14036128"/>
        <c:axId val="364611856"/>
      </c:barChart>
      <c:catAx>
        <c:axId val="3140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611856"/>
        <c:crosses val="autoZero"/>
        <c:auto val="1"/>
        <c:lblAlgn val="ctr"/>
        <c:lblOffset val="100"/>
        <c:noMultiLvlLbl val="0"/>
      </c:catAx>
      <c:valAx>
        <c:axId val="36461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140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372308670201904"/>
          <c:w val="1"/>
          <c:h val="0.1262769132979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17544955836378E-2"/>
          <c:y val="9.7426926380477355E-2"/>
          <c:w val="0.94568245504416359"/>
          <c:h val="0.70377145769148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bg1">
                  <a:lumMod val="85000"/>
                  <a:alpha val="40000"/>
                </a:schemeClr>
              </a:glow>
              <a:outerShdw blurRad="50800" dist="50800" dir="5400000" algn="ctr" rotWithShape="0">
                <a:schemeClr val="accent3">
                  <a:lumMod val="60000"/>
                  <a:lumOff val="40000"/>
                </a:scheme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379586323487611E-3"/>
                  <c:y val="-0.34447377541668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A5-48BD-BE84-48C26792AD61}"/>
                </c:ext>
              </c:extLst>
            </c:dLbl>
            <c:dLbl>
              <c:idx val="1"/>
              <c:layout>
                <c:manualLayout>
                  <c:x val="0"/>
                  <c:y val="-0.2922642530115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5-48BD-BE84-48C26792AD61}"/>
                </c:ext>
              </c:extLst>
            </c:dLbl>
            <c:dLbl>
              <c:idx val="2"/>
              <c:layout>
                <c:manualLayout>
                  <c:x val="3.1488482529647963E-2"/>
                  <c:y val="-0.3810006225253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A5-48BD-BE84-48C26792A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оценка 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3497245</c:v>
                </c:pt>
                <c:pt idx="1">
                  <c:v>3147331</c:v>
                </c:pt>
                <c:pt idx="2">
                  <c:v>4125347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5-48BD-BE84-48C26792A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14036128"/>
        <c:axId val="364611856"/>
      </c:barChart>
      <c:catAx>
        <c:axId val="3140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611856"/>
        <c:crosses val="autoZero"/>
        <c:auto val="1"/>
        <c:lblAlgn val="ctr"/>
        <c:lblOffset val="100"/>
        <c:noMultiLvlLbl val="0"/>
      </c:catAx>
      <c:valAx>
        <c:axId val="364611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140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372307338002475"/>
          <c:w val="1"/>
          <c:h val="0.12627691329798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98283331964121E-2"/>
          <c:y val="4.3355831512666587E-2"/>
          <c:w val="0.86312144896201248"/>
          <c:h val="0.76012274491202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28575">
              <a:solidFill>
                <a:srgbClr val="197126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F87-46A3-99FA-D9D1CF563A19}"/>
              </c:ext>
            </c:extLst>
          </c:dPt>
          <c:dLbls>
            <c:dLbl>
              <c:idx val="0"/>
              <c:layout>
                <c:manualLayout>
                  <c:x val="-0.1011727978610318"/>
                  <c:y val="2.55379303618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87-46A3-99FA-D9D1CF563A19}"/>
                </c:ext>
              </c:extLst>
            </c:dLbl>
            <c:dLbl>
              <c:idx val="1"/>
              <c:layout>
                <c:manualLayout>
                  <c:x val="-0.10328056448313662"/>
                  <c:y val="-3.830689554282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F-46DE-9292-3A65994C1861}"/>
                </c:ext>
              </c:extLst>
            </c:dLbl>
            <c:dLbl>
              <c:idx val="2"/>
              <c:layout>
                <c:manualLayout>
                  <c:x val="-9.4849497994717299E-2"/>
                  <c:y val="7.66137910856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F-46DE-9292-3A65994C1861}"/>
                </c:ext>
              </c:extLst>
            </c:dLbl>
            <c:dLbl>
              <c:idx val="3"/>
              <c:layout>
                <c:manualLayout>
                  <c:x val="-9.2741731372612476E-2"/>
                  <c:y val="4.681953899678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3F-46DE-9292-3A65994C1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1059488</c:v>
                </c:pt>
                <c:pt idx="1">
                  <c:v>1230564</c:v>
                </c:pt>
                <c:pt idx="2">
                  <c:v>806266</c:v>
                </c:pt>
                <c:pt idx="3">
                  <c:v>877217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7-46A3-99FA-D9D1CF563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100"/>
        <c:axId val="261315432"/>
        <c:axId val="261315760"/>
      </c:barChart>
      <c:catAx>
        <c:axId val="2613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315760"/>
        <c:crosses val="autoZero"/>
        <c:auto val="1"/>
        <c:lblAlgn val="ctr"/>
        <c:lblOffset val="100"/>
        <c:noMultiLvlLbl val="0"/>
      </c:catAx>
      <c:valAx>
        <c:axId val="26131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6131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92427049559976E-2"/>
          <c:y val="5.2364687522167837E-2"/>
          <c:w val="0.86312144896201248"/>
          <c:h val="0.76012274491202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197126"/>
            </a:solidFill>
            <a:ln w="28575">
              <a:solidFill>
                <a:srgbClr val="19712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43-412D-A613-E6DA4CCC4DB8}"/>
              </c:ext>
            </c:extLst>
          </c:dPt>
          <c:dPt>
            <c:idx val="1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3-412D-A613-E6DA4CCC4DB8}"/>
              </c:ext>
            </c:extLst>
          </c:dPt>
          <c:dPt>
            <c:idx val="2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43-412D-A613-E6DA4CCC4DB8}"/>
              </c:ext>
            </c:extLst>
          </c:dPt>
          <c:dPt>
            <c:idx val="3"/>
            <c:invertIfNegative val="0"/>
            <c:bubble3D val="0"/>
            <c:spPr>
              <a:solidFill>
                <a:srgbClr val="197126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3-412D-A613-E6DA4CCC4DB8}"/>
              </c:ext>
            </c:extLst>
          </c:dPt>
          <c:dLbls>
            <c:dLbl>
              <c:idx val="0"/>
              <c:layout>
                <c:manualLayout>
                  <c:x val="-1.2937509649529102E-2"/>
                  <c:y val="5.706958927431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3-412D-A613-E6DA4CCC4DB8}"/>
                </c:ext>
              </c:extLst>
            </c:dLbl>
            <c:dLbl>
              <c:idx val="1"/>
              <c:layout>
                <c:manualLayout>
                  <c:x val="1.1915431526941396E-2"/>
                  <c:y val="6.980137617932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3-412D-A613-E6DA4CCC4DB8}"/>
                </c:ext>
              </c:extLst>
            </c:dLbl>
            <c:dLbl>
              <c:idx val="2"/>
              <c:layout>
                <c:manualLayout>
                  <c:x val="2.5032808398949232E-3"/>
                  <c:y val="8.3017663332623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43-412D-A613-E6DA4CCC4DB8}"/>
                </c:ext>
              </c:extLst>
            </c:dLbl>
            <c:dLbl>
              <c:idx val="3"/>
              <c:layout>
                <c:manualLayout>
                  <c:x val="-7.3006407287324378E-3"/>
                  <c:y val="-6.455203234730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3-412D-A613-E6DA4CCC4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19531.8</c:v>
                </c:pt>
                <c:pt idx="1">
                  <c:v>27103</c:v>
                </c:pt>
                <c:pt idx="2">
                  <c:v>28187</c:v>
                </c:pt>
                <c:pt idx="3">
                  <c:v>29314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3-412D-A613-E6DA4CCC4D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5421.4</c:v>
                </c:pt>
                <c:pt idx="1">
                  <c:v>19450</c:v>
                </c:pt>
                <c:pt idx="2">
                  <c:v>12995</c:v>
                </c:pt>
                <c:pt idx="3">
                  <c:v>13515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43-412D-A613-E6DA4CCC4D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3-412D-A613-E6DA4CCC4DB8}"/>
              </c:ext>
            </c:extLst>
          </c:dPt>
          <c:cat>
            <c:strRef>
              <c:f>Лист1!$A$2:$A$5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24455.5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43-412D-A613-E6DA4CCC4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61315432"/>
        <c:axId val="261315760"/>
      </c:barChart>
      <c:catAx>
        <c:axId val="2613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315760"/>
        <c:crosses val="autoZero"/>
        <c:auto val="1"/>
        <c:lblAlgn val="ctr"/>
        <c:lblOffset val="100"/>
        <c:noMultiLvlLbl val="0"/>
      </c:catAx>
      <c:valAx>
        <c:axId val="26131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6131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0"/>
      <c:depthPercent val="100"/>
      <c:rAngAx val="0"/>
      <c:perspective val="4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22244040844460827"/>
          <c:w val="0.65315158959212172"/>
          <c:h val="0.608949353189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411-4E02-962C-68AF81710F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411-4E02-962C-68AF81710F30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411-4E02-962C-68AF81710F3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411-4E02-962C-68AF81710F30}"/>
              </c:ext>
            </c:extLst>
          </c:dPt>
          <c:dPt>
            <c:idx val="4"/>
            <c:bubble3D val="0"/>
            <c:spPr>
              <a:solidFill>
                <a:srgbClr val="3B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411-4E02-962C-68AF81710F3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8411-4E02-962C-68AF81710F30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8411-4E02-962C-68AF81710F3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8411-4E02-962C-68AF81710F30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8411-4E02-962C-68AF81710F30}"/>
              </c:ext>
            </c:extLst>
          </c:dPt>
          <c:dLbls>
            <c:dLbl>
              <c:idx val="0"/>
              <c:layout>
                <c:manualLayout>
                  <c:x val="1.09378445516126E-2"/>
                  <c:y val="-4.57207431069020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11-4E02-962C-68AF81710F30}"/>
                </c:ext>
              </c:extLst>
            </c:dLbl>
            <c:dLbl>
              <c:idx val="1"/>
              <c:layout>
                <c:manualLayout>
                  <c:x val="4.1457346978135301E-2"/>
                  <c:y val="-4.058297240776889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11-4E02-962C-68AF81710F30}"/>
                </c:ext>
              </c:extLst>
            </c:dLbl>
            <c:dLbl>
              <c:idx val="2"/>
              <c:layout>
                <c:manualLayout>
                  <c:x val="6.65613952140649E-2"/>
                  <c:y val="8.467788893709830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11-4E02-962C-68AF81710F30}"/>
                </c:ext>
              </c:extLst>
            </c:dLbl>
            <c:dLbl>
              <c:idx val="3"/>
              <c:layout>
                <c:manualLayout>
                  <c:x val="7.3803967253762703E-2"/>
                  <c:y val="6.604546005535549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11-4E02-962C-68AF81710F30}"/>
                </c:ext>
              </c:extLst>
            </c:dLbl>
            <c:dLbl>
              <c:idx val="4"/>
              <c:layout>
                <c:manualLayout>
                  <c:x val="5.3334985558137898E-2"/>
                  <c:y val="7.551493270625429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11-4E02-962C-68AF81710F30}"/>
                </c:ext>
              </c:extLst>
            </c:dLbl>
            <c:dLbl>
              <c:idx val="5"/>
              <c:layout>
                <c:manualLayout>
                  <c:x val="1.67973835670658E-2"/>
                  <c:y val="7.45678068879098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11-4E02-962C-68AF81710F30}"/>
                </c:ext>
              </c:extLst>
            </c:dLbl>
            <c:dLbl>
              <c:idx val="6"/>
              <c:layout>
                <c:manualLayout>
                  <c:x val="-2.3318053077241899E-2"/>
                  <c:y val="6.37641446416268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11-4E02-962C-68AF81710F30}"/>
                </c:ext>
              </c:extLst>
            </c:dLbl>
            <c:dLbl>
              <c:idx val="7"/>
              <c:layout>
                <c:manualLayout>
                  <c:x val="-4.1234923413366598E-2"/>
                  <c:y val="-1.727681289583020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11-4E02-962C-68AF81710F30}"/>
                </c:ext>
              </c:extLst>
            </c:dLbl>
            <c:dLbl>
              <c:idx val="8"/>
              <c:layout>
                <c:manualLayout>
                  <c:x val="-3.3679975856963897E-2"/>
                  <c:y val="-0.1271924107724750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11-4E02-962C-68AF81710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82,2 %
(1 230 564 тыс.рублей)</c:v>
                </c:pt>
                <c:pt idx="1">
                  <c:v>Земельный налог 4,6 %
(68 308 тыс.рублей)</c:v>
                </c:pt>
                <c:pt idx="2">
                  <c:v>Налог на имущество физических лиц 3,3 %
(49 973 тыс.рублей)</c:v>
                </c:pt>
                <c:pt idx="3">
                  <c:v>Налоги на совокупный доход 3,1%
(46 553 тыс.рублей)</c:v>
                </c:pt>
                <c:pt idx="4">
                  <c:v>Акцизы 2,5%
(37 043 тыс.рублей)</c:v>
                </c:pt>
                <c:pt idx="5">
                  <c:v>Доходы от сдачи в аренду имущества 0,5%
(6 840 тыс.рублей)</c:v>
                </c:pt>
                <c:pt idx="6">
                  <c:v>Прочие налоговые и неналоговые доходы 1,1%
(16 323 тыс.рублей)</c:v>
                </c:pt>
                <c:pt idx="7">
                  <c:v>Доходы от оказания платных услуг  1,2 %
(17 947 тыс.рублей)</c:v>
                </c:pt>
                <c:pt idx="8">
                  <c:v>Доходы, получаемые в виде арендной платы за земельные участки 1,5%
(23 330 тыс.рублей)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82.2</c:v>
                </c:pt>
                <c:pt idx="1">
                  <c:v>4.5999999999999996</c:v>
                </c:pt>
                <c:pt idx="2">
                  <c:v>3.3</c:v>
                </c:pt>
                <c:pt idx="3">
                  <c:v>3.1</c:v>
                </c:pt>
                <c:pt idx="4">
                  <c:v>2.5</c:v>
                </c:pt>
                <c:pt idx="5">
                  <c:v>0.5</c:v>
                </c:pt>
                <c:pt idx="6">
                  <c:v>1.1000000000000001</c:v>
                </c:pt>
                <c:pt idx="7">
                  <c:v>1.2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411-4E02-962C-68AF81710F3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09471737257629"/>
          <c:y val="2.2915297436801693E-2"/>
          <c:w val="0.33730818105999999"/>
          <c:h val="0.94570696343555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3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136326599634115"/>
          <c:y val="0.25922854378069554"/>
          <c:w val="0.52215157184568983"/>
          <c:h val="0.57044044983662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00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4B-4650-B251-70B69B7A06EA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F4B-4650-B251-70B69B7A06E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2796.6</c:v>
                </c:pt>
                <c:pt idx="1">
                  <c:v>1203.3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B-4650-B251-70B69B7A0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9445061379655"/>
          <c:y val="0.10318946444193683"/>
          <c:w val="0.76700955226884993"/>
          <c:h val="0.939366319444444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38100">
                <a:solidFill>
                  <a:srgbClr val="00660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34-4AD9-B48D-8D7453CC4D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34-4AD9-B48D-8D7453CC4DFB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95.9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9-4D3A-B85B-0649E10E5BC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3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0.33803</cdr:x>
      <cdr:y>0</cdr:y>
    </cdr:from>
    <cdr:to>
      <cdr:x>0.59086</cdr:x>
      <cdr:y>0.06901</cdr:y>
    </cdr:to>
    <cdr:sp macro="" textlink="">
      <cdr:nvSpPr>
        <cdr:cNvPr id="6" name="Текстовое поле 6"/>
        <cdr:cNvSpPr txBox="1"/>
      </cdr:nvSpPr>
      <cdr:spPr>
        <a:xfrm xmlns:a="http://schemas.openxmlformats.org/drawingml/2006/main">
          <a:off x="1828800" y="-2455056"/>
          <a:ext cx="1367886" cy="2989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1pPr>
          <a:lvl2pPr marL="45720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2pPr>
          <a:lvl3pPr marL="914400" lvl="2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3pPr>
          <a:lvl4pPr marL="1371600" lvl="3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4pPr>
          <a:lvl5pPr marL="1828800" lvl="4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5pPr>
          <a:lvl6pPr marL="2286000" lvl="5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6pPr>
          <a:lvl7pPr marL="2743200" lvl="6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7pPr>
          <a:lvl8pPr marL="3200400" lvl="7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8pPr>
          <a:lvl9pPr marL="3657600" lvl="8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9pPr>
        </a:lstStyle>
        <a:p xmlns:a="http://schemas.openxmlformats.org/drawingml/2006/main">
          <a:pPr algn="ctr"/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 </a:t>
          </a:r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раза</a:t>
          </a:r>
        </a:p>
      </cdr:txBody>
    </cdr:sp>
  </cdr:relSizeAnchor>
  <cdr:relSizeAnchor xmlns:cdr="http://schemas.openxmlformats.org/drawingml/2006/chartDrawing">
    <cdr:from>
      <cdr:x>0.05634</cdr:x>
      <cdr:y>0.08887</cdr:y>
    </cdr:from>
    <cdr:to>
      <cdr:x>0.25352</cdr:x>
      <cdr:y>0.15681</cdr:y>
    </cdr:to>
    <cdr:sp macro="" textlink="">
      <cdr:nvSpPr>
        <cdr:cNvPr id="2" name="object 29"/>
        <cdr:cNvSpPr txBox="1"/>
      </cdr:nvSpPr>
      <cdr:spPr>
        <a:xfrm xmlns:a="http://schemas.openxmlformats.org/drawingml/2006/main">
          <a:off x="304811" y="384969"/>
          <a:ext cx="1066783" cy="294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3 549 255</a:t>
          </a:r>
          <a:endParaRPr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0.3662</cdr:x>
      <cdr:y>0.15447</cdr:y>
    </cdr:from>
    <cdr:to>
      <cdr:x>0.58954</cdr:x>
      <cdr:y>0.22241</cdr:y>
    </cdr:to>
    <cdr:sp macro="" textlink="">
      <cdr:nvSpPr>
        <cdr:cNvPr id="3" name="object 29"/>
        <cdr:cNvSpPr txBox="1"/>
      </cdr:nvSpPr>
      <cdr:spPr>
        <a:xfrm xmlns:a="http://schemas.openxmlformats.org/drawingml/2006/main">
          <a:off x="1981215" y="669137"/>
          <a:ext cx="1208314" cy="294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3 262 442</a:t>
          </a:r>
          <a:endParaRPr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0.71099</cdr:x>
      <cdr:y>0.02332</cdr:y>
    </cdr:from>
    <cdr:to>
      <cdr:x>0.94801</cdr:x>
      <cdr:y>0.09126</cdr:y>
    </cdr:to>
    <cdr:sp macro="" textlink="">
      <cdr:nvSpPr>
        <cdr:cNvPr id="4" name="object 29"/>
        <cdr:cNvSpPr txBox="1"/>
      </cdr:nvSpPr>
      <cdr:spPr>
        <a:xfrm xmlns:a="http://schemas.openxmlformats.org/drawingml/2006/main" flipH="1">
          <a:off x="3846598" y="101018"/>
          <a:ext cx="1282326" cy="294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096">
          <a:noFill/>
        </a:ln>
      </cdr:spPr>
      <cdr:txBody>
        <a:bodyPr xmlns:a="http://schemas.openxmlformats.org/drawingml/2006/main" vert="horz" wrap="square" lIns="0" tIns="4762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47015">
            <a:lnSpc>
              <a:spcPct val="100000"/>
            </a:lnSpc>
            <a:spcBef>
              <a:spcPts val="375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3 948 783</a:t>
          </a:r>
          <a:endParaRPr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0.4986</cdr:x>
      <cdr:y>0.04582</cdr:y>
    </cdr:from>
    <cdr:to>
      <cdr:x>0.73713</cdr:x>
      <cdr:y>0.13191</cdr:y>
    </cdr:to>
    <cdr:sp macro="" textlink="">
      <cdr:nvSpPr>
        <cdr:cNvPr id="5" name="Выгнутая влево стрелка 4"/>
        <cdr:cNvSpPr/>
      </cdr:nvSpPr>
      <cdr:spPr>
        <a:xfrm xmlns:a="http://schemas.openxmlformats.org/drawingml/2006/main" rot="4554596" flipV="1">
          <a:off x="3156327" y="-260293"/>
          <a:ext cx="372919" cy="1290496"/>
        </a:xfrm>
        <a:prstGeom xmlns:a="http://schemas.openxmlformats.org/drawingml/2006/main" prst="curvedRightArrow">
          <a:avLst>
            <a:gd name="adj1" fmla="val 24230"/>
            <a:gd name="adj2" fmla="val 50000"/>
            <a:gd name="adj3" fmla="val 2500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cdr:spPr>
      <cdr:txBody>
        <a:bodyPr xmlns:a="http://schemas.openxmlformats.org/drawingml/2006/main" vert="horz" wrap="none" lIns="91440" tIns="45720" rIns="91440" bIns="45720" numCol="1" anchor="ctr" anchorCtr="0" compatLnSpc="1"/>
        <a:lstStyle xmlns:a="http://schemas.openxmlformats.org/drawingml/2006/main">
          <a:defPPr>
            <a:defRPr lang="zh-CN"/>
          </a:defPPr>
          <a:lvl1pPr marL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1pPr>
          <a:lvl2pPr marL="457200" lvl="1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2pPr>
          <a:lvl3pPr marL="914400" lvl="2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3pPr>
          <a:lvl4pPr marL="1371600" lvl="3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4pPr>
          <a:lvl5pPr marL="1828800" lvl="4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5pPr>
          <a:lvl6pPr marL="2286000" lvl="5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6pPr>
          <a:lvl7pPr marL="2743200" lvl="6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7pPr>
          <a:lvl8pPr marL="3200400" lvl="7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8pPr>
          <a:lvl9pPr marL="3657600" lvl="8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  <a:defRPr kern="1200">
              <a:solidFill>
                <a:schemeClr val="tx1"/>
              </a:solidFill>
              <a:latin typeface="Calibri" panose="020F0502020204030204" charset="0"/>
              <a:ea typeface="SimHei" panose="02010609060101010101" charset="-122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0.41144</cdr:x>
      <cdr:y>0.03343</cdr:y>
    </cdr:from>
    <cdr:to>
      <cdr:x>0.66327</cdr:x>
      <cdr:y>0.10288</cdr:y>
    </cdr:to>
    <cdr:sp macro="" textlink="">
      <cdr:nvSpPr>
        <cdr:cNvPr id="4" name="Текстовое поле 6"/>
        <cdr:cNvSpPr txBox="1"/>
      </cdr:nvSpPr>
      <cdr:spPr>
        <a:xfrm xmlns:a="http://schemas.openxmlformats.org/drawingml/2006/main">
          <a:off x="2323175" y="139345"/>
          <a:ext cx="1421994" cy="2895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1,3 </a:t>
          </a:r>
          <a:r>
            <a:rPr lang="ru-RU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раза</a:t>
          </a:r>
        </a:p>
      </cdr:txBody>
    </cdr:sp>
  </cdr:relSizeAnchor>
  <cdr:relSizeAnchor xmlns:cdr="http://schemas.openxmlformats.org/drawingml/2006/chartDrawing">
    <cdr:from>
      <cdr:x>0.55088</cdr:x>
      <cdr:y>0.08134</cdr:y>
    </cdr:from>
    <cdr:to>
      <cdr:x>0.79145</cdr:x>
      <cdr:y>0.18772</cdr:y>
    </cdr:to>
    <cdr:sp macro="" textlink="">
      <cdr:nvSpPr>
        <cdr:cNvPr id="5" name="Выгнутая влево стрелка 4"/>
        <cdr:cNvSpPr/>
      </cdr:nvSpPr>
      <cdr:spPr>
        <a:xfrm xmlns:a="http://schemas.openxmlformats.org/drawingml/2006/main" rot="4554596" flipV="1">
          <a:off x="3568033" y="-118426"/>
          <a:ext cx="443444" cy="1358394"/>
        </a:xfrm>
        <a:prstGeom xmlns:a="http://schemas.openxmlformats.org/drawingml/2006/main" prst="curvedRightArrow">
          <a:avLst>
            <a:gd name="adj1" fmla="val 24230"/>
            <a:gd name="adj2" fmla="val 50000"/>
            <a:gd name="adj3" fmla="val 25000"/>
          </a:avLst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cdr:spPr>
      <cdr:txBody>
        <a:bodyPr xmlns:a="http://schemas.openxmlformats.org/drawingml/2006/main" vert="horz" wrap="none" lIns="91440" tIns="45720" rIns="91440" bIns="45720" numCol="1" anchor="ctr" anchorCtr="0" compatLnSpc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0.15012</cdr:x>
      <cdr:y>0.13966</cdr:y>
    </cdr:from>
    <cdr:to>
      <cdr:x>0.25818</cdr:x>
      <cdr:y>0.21638</cdr:y>
    </cdr:to>
    <cdr:sp macro="" textlink="">
      <cdr:nvSpPr>
        <cdr:cNvPr id="2" name="object 77"/>
        <cdr:cNvSpPr txBox="1"/>
      </cdr:nvSpPr>
      <cdr:spPr>
        <a:xfrm xmlns:a="http://schemas.openxmlformats.org/drawingml/2006/main">
          <a:off x="904523" y="416717"/>
          <a:ext cx="651098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1" spc="-1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0.36394</cdr:x>
      <cdr:y>0.05278</cdr:y>
    </cdr:from>
    <cdr:to>
      <cdr:x>0.47033</cdr:x>
      <cdr:y>0.1295</cdr:y>
    </cdr:to>
    <cdr:sp macro="" textlink="">
      <cdr:nvSpPr>
        <cdr:cNvPr id="3" name="object 77"/>
        <cdr:cNvSpPr txBox="1"/>
      </cdr:nvSpPr>
      <cdr:spPr>
        <a:xfrm xmlns:a="http://schemas.openxmlformats.org/drawingml/2006/main">
          <a:off x="2192856" y="157480"/>
          <a:ext cx="641032" cy="228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en-US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116</a:t>
          </a:r>
          <a:r>
            <a:rPr lang="ru-RU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0.58289</cdr:x>
      <cdr:y>0.25538</cdr:y>
    </cdr:from>
    <cdr:to>
      <cdr:x>0.66905</cdr:x>
      <cdr:y>0.3321</cdr:y>
    </cdr:to>
    <cdr:sp macro="" textlink="">
      <cdr:nvSpPr>
        <cdr:cNvPr id="4" name="object 77"/>
        <cdr:cNvSpPr txBox="1"/>
      </cdr:nvSpPr>
      <cdr:spPr>
        <a:xfrm xmlns:a="http://schemas.openxmlformats.org/drawingml/2006/main">
          <a:off x="3512112" y="761999"/>
          <a:ext cx="519112" cy="228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kern="1200" spc="-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34,5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0.80301</cdr:x>
      <cdr:y>0.17899</cdr:y>
    </cdr:from>
    <cdr:to>
      <cdr:x>0.89684</cdr:x>
      <cdr:y>0.25571</cdr:y>
    </cdr:to>
    <cdr:sp macro="" textlink="">
      <cdr:nvSpPr>
        <cdr:cNvPr id="5" name="object 77"/>
        <cdr:cNvSpPr txBox="1"/>
      </cdr:nvSpPr>
      <cdr:spPr>
        <a:xfrm xmlns:a="http://schemas.openxmlformats.org/drawingml/2006/main">
          <a:off x="4838380" y="534078"/>
          <a:ext cx="565357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kern="12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108,8</a:t>
          </a:r>
          <a:r>
            <a:rPr sz="1400" b="1" dirty="0" smtClean="0">
              <a:latin typeface="Calibri" panose="020F0502020204030204"/>
              <a:cs typeface="Calibri" panose="020F0502020204030204"/>
            </a:rPr>
            <a:t>%</a:t>
          </a:r>
          <a:endParaRPr sz="1400" dirty="0">
            <a:latin typeface="Calibri" panose="020F0502020204030204"/>
            <a:cs typeface="Calibri" panose="020F0502020204030204"/>
          </a:endParaRPr>
        </a:p>
      </cdr:txBody>
    </cdr:sp>
  </cdr:relSizeAnchor>
  <cdr:relSizeAnchor xmlns:cdr="http://schemas.openxmlformats.org/drawingml/2006/chartDrawing">
    <cdr:from>
      <cdr:x>0.3268</cdr:x>
      <cdr:y>0.05201</cdr:y>
    </cdr:from>
    <cdr:to>
      <cdr:x>0.35894</cdr:x>
      <cdr:y>0.10734</cdr:y>
    </cdr:to>
    <cdr:sp macro="" textlink="">
      <cdr:nvSpPr>
        <cdr:cNvPr id="6" name="object 72"/>
        <cdr:cNvSpPr/>
      </cdr:nvSpPr>
      <cdr:spPr>
        <a:xfrm xmlns:a="http://schemas.openxmlformats.org/drawingml/2006/main">
          <a:off x="1969083" y="155190"/>
          <a:ext cx="193675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0.5485</cdr:x>
      <cdr:y>0.27385</cdr:y>
    </cdr:from>
    <cdr:to>
      <cdr:x>0.58383</cdr:x>
      <cdr:y>0.32918</cdr:y>
    </cdr:to>
    <cdr:sp macro="" textlink="">
      <cdr:nvSpPr>
        <cdr:cNvPr id="7" name="object 72"/>
        <cdr:cNvSpPr/>
      </cdr:nvSpPr>
      <cdr:spPr>
        <a:xfrm xmlns:a="http://schemas.openxmlformats.org/drawingml/2006/main" rot="10800000">
          <a:off x="3304882" y="817118"/>
          <a:ext cx="212917" cy="165100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0.10984</cdr:x>
      <cdr:y>0.26544</cdr:y>
    </cdr:from>
    <cdr:to>
      <cdr:x>0.23549</cdr:x>
      <cdr:y>0.33572</cdr:y>
    </cdr:to>
    <cdr:sp macro="" textlink="">
      <cdr:nvSpPr>
        <cdr:cNvPr id="6" name="object 77"/>
        <cdr:cNvSpPr txBox="1"/>
      </cdr:nvSpPr>
      <cdr:spPr>
        <a:xfrm xmlns:a="http://schemas.openxmlformats.org/drawingml/2006/main">
          <a:off x="569138" y="748390"/>
          <a:ext cx="651098" cy="198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105"/>
            </a:spcBef>
          </a:pPr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24 455,5</a:t>
          </a:r>
          <a:endParaRPr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0.43461</cdr:x>
      <cdr:y>0.10692</cdr:y>
    </cdr:from>
    <cdr:to>
      <cdr:x>0.47599</cdr:x>
      <cdr:y>0.16858</cdr:y>
    </cdr:to>
    <cdr:sp macro="" textlink="">
      <cdr:nvSpPr>
        <cdr:cNvPr id="3" name="object 72"/>
        <cdr:cNvSpPr/>
      </cdr:nvSpPr>
      <cdr:spPr>
        <a:xfrm xmlns:a="http://schemas.openxmlformats.org/drawingml/2006/main" rot="10800000">
          <a:off x="2235959" y="286234"/>
          <a:ext cx="212875" cy="165093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0.81812</cdr:x>
      <cdr:y>0.17496</cdr:y>
    </cdr:from>
    <cdr:to>
      <cdr:x>0.85576</cdr:x>
      <cdr:y>0.23663</cdr:y>
    </cdr:to>
    <cdr:sp macro="" textlink="">
      <cdr:nvSpPr>
        <cdr:cNvPr id="4" name="object 72"/>
        <cdr:cNvSpPr/>
      </cdr:nvSpPr>
      <cdr:spPr>
        <a:xfrm xmlns:a="http://schemas.openxmlformats.org/drawingml/2006/main">
          <a:off x="4209026" y="468393"/>
          <a:ext cx="193655" cy="165094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93675" h="165100">
              <a:moveTo>
                <a:pt x="96774" y="0"/>
              </a:moveTo>
              <a:lnTo>
                <a:pt x="0" y="164592"/>
              </a:lnTo>
              <a:lnTo>
                <a:pt x="193548" y="164592"/>
              </a:lnTo>
              <a:lnTo>
                <a:pt x="96774" y="0"/>
              </a:lnTo>
              <a:close/>
            </a:path>
          </a:pathLst>
        </a:custGeom>
        <a:solidFill xmlns:a="http://schemas.openxmlformats.org/drawingml/2006/main">
          <a:srgbClr val="FF0000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0.4761</cdr:x>
      <cdr:y>0.09249</cdr:y>
    </cdr:from>
    <cdr:to>
      <cdr:x>0.60266</cdr:x>
      <cdr:y>0.178</cdr:y>
    </cdr:to>
    <cdr:sp macro="" textlink="">
      <cdr:nvSpPr>
        <cdr:cNvPr id="5" name="object 77"/>
        <cdr:cNvSpPr txBox="1"/>
      </cdr:nvSpPr>
      <cdr:spPr>
        <a:xfrm xmlns:a="http://schemas.openxmlformats.org/drawingml/2006/main">
          <a:off x="2449418" y="247611"/>
          <a:ext cx="651098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-2 856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0.65744</cdr:x>
      <cdr:y>0.19271</cdr:y>
    </cdr:from>
    <cdr:to>
      <cdr:x>0.784</cdr:x>
      <cdr:y>0.27822</cdr:y>
    </cdr:to>
    <cdr:sp macro="" textlink="">
      <cdr:nvSpPr>
        <cdr:cNvPr id="7" name="object 77"/>
        <cdr:cNvSpPr txBox="1"/>
      </cdr:nvSpPr>
      <cdr:spPr>
        <a:xfrm xmlns:a="http://schemas.openxmlformats.org/drawingml/2006/main">
          <a:off x="3382373" y="515922"/>
          <a:ext cx="651098" cy="2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-5 371</a:t>
          </a: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0.85406</cdr:x>
      <cdr:y>0.16</cdr:y>
    </cdr:from>
    <cdr:to>
      <cdr:x>0.98061</cdr:x>
      <cdr:y>0.33077</cdr:y>
    </cdr:to>
    <cdr:sp macro="" textlink="">
      <cdr:nvSpPr>
        <cdr:cNvPr id="8" name="object 77"/>
        <cdr:cNvSpPr txBox="1"/>
      </cdr:nvSpPr>
      <cdr:spPr>
        <a:xfrm xmlns:a="http://schemas.openxmlformats.org/drawingml/2006/main">
          <a:off x="4393887" y="428356"/>
          <a:ext cx="651099" cy="457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+1 647</a:t>
          </a:r>
        </a:p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endParaRPr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0.47967</cdr:x>
      <cdr:y>0.28717</cdr:y>
    </cdr:from>
    <cdr:to>
      <cdr:x>0.5341</cdr:x>
      <cdr:y>0.40301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774276" y="1408377"/>
          <a:ext cx="541720" cy="56808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0.08848</cdr:x>
      <cdr:y>0.28717</cdr:y>
    </cdr:from>
    <cdr:to>
      <cdr:x>0.47967</cdr:x>
      <cdr:y>0.28756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880641" y="1408377"/>
          <a:ext cx="3893635" cy="187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0.52829</cdr:x>
      <cdr:y>0.38465</cdr:y>
    </cdr:from>
    <cdr:to>
      <cdr:x>0.66855</cdr:x>
      <cdr:y>0.54919</cdr:y>
    </cdr:to>
    <cdr:sp macro="" textlink="">
      <cdr:nvSpPr>
        <cdr:cNvPr id="7" name="object 13"/>
        <cdr:cNvSpPr txBox="1"/>
      </cdr:nvSpPr>
      <cdr:spPr>
        <a:xfrm xmlns:a="http://schemas.openxmlformats.org/drawingml/2006/main">
          <a:off x="5298440" y="1857100"/>
          <a:ext cx="1406675" cy="794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51435" algn="ctr">
            <a:lnSpc>
              <a:spcPct val="100000"/>
            </a:lnSpc>
            <a:spcBef>
              <a:spcPts val="95"/>
            </a:spcBef>
          </a:pPr>
          <a:r>
            <a:rPr lang="ru-RU" sz="3200" b="1" spc="-5" dirty="0" smtClean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2 796,6</a:t>
          </a:r>
          <a:endParaRPr sz="3200" dirty="0">
            <a:latin typeface="Times New Roman" panose="02020603050405020304"/>
            <a:cs typeface="Times New Roman" panose="02020603050405020304"/>
          </a:endParaRPr>
        </a:p>
        <a:p xmlns:a="http://schemas.openxmlformats.org/drawingml/2006/main">
          <a:pPr algn="ctr">
            <a:lnSpc>
              <a:spcPct val="100000"/>
            </a:lnSpc>
            <a:spcBef>
              <a:spcPts val="75"/>
            </a:spcBef>
          </a:pPr>
          <a:r>
            <a:rPr sz="1800" dirty="0" err="1" smtClean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мл</a:t>
          </a:r>
          <a:r>
            <a:rPr lang="ru-RU" dirty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н</a:t>
          </a:r>
          <a:r>
            <a:rPr sz="1800" dirty="0" smtClean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.</a:t>
          </a:r>
          <a:r>
            <a:rPr sz="1800" spc="-60" dirty="0" smtClean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sz="1800" dirty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rPr>
            <a:t>рублей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0.02608</cdr:x>
      <cdr:y>0.32996</cdr:y>
    </cdr:from>
    <cdr:to>
      <cdr:x>0.07822</cdr:x>
      <cdr:y>0.43291</cdr:y>
    </cdr:to>
    <cdr:pic>
      <cdr:nvPicPr>
        <cdr:cNvPr id="24" name="object 19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268604" y="1593058"/>
          <a:ext cx="536896" cy="49704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0.03348</cdr:x>
      <cdr:y>0.46878</cdr:y>
    </cdr:from>
    <cdr:to>
      <cdr:x>0.0842</cdr:x>
      <cdr:y>0.58329</cdr:y>
    </cdr:to>
    <cdr:pic>
      <cdr:nvPicPr>
        <cdr:cNvPr id="25" name="object 21"/>
        <cdr:cNvPicPr/>
      </cdr:nvPicPr>
      <cdr:blipFill>
        <a:blip xmlns:a="http://schemas.openxmlformats.org/drawingml/2006/main" xmlns:r="http://schemas.openxmlformats.org/officeDocument/2006/relationships" r:embed="rId2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344804" y="2263311"/>
          <a:ext cx="522317" cy="5528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0.03039</cdr:x>
      <cdr:y>0.62014</cdr:y>
    </cdr:from>
    <cdr:to>
      <cdr:x>0.07542</cdr:x>
      <cdr:y>0.71694</cdr:y>
    </cdr:to>
    <cdr:pic>
      <cdr:nvPicPr>
        <cdr:cNvPr id="26" name="object 18"/>
        <cdr:cNvPicPr/>
      </cdr:nvPicPr>
      <cdr:blipFill>
        <a:blip xmlns:a="http://schemas.openxmlformats.org/drawingml/2006/main" xmlns:r="http://schemas.openxmlformats.org/officeDocument/2006/relationships" r:embed="rId3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304800" y="2994052"/>
          <a:ext cx="451640" cy="46739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0.03039</cdr:x>
      <cdr:y>0.76102</cdr:y>
    </cdr:from>
    <cdr:to>
      <cdr:x>0.07687</cdr:x>
      <cdr:y>0.88203</cdr:y>
    </cdr:to>
    <cdr:pic>
      <cdr:nvPicPr>
        <cdr:cNvPr id="27" name="object 22"/>
        <cdr:cNvPicPr/>
      </cdr:nvPicPr>
      <cdr:blipFill>
        <a:blip xmlns:a="http://schemas.openxmlformats.org/drawingml/2006/main" xmlns:r="http://schemas.openxmlformats.org/officeDocument/2006/relationships" r:embed="rId4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304800" y="3674239"/>
          <a:ext cx="466160" cy="5842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0.10569</cdr:x>
      <cdr:y>0.33161</cdr:y>
    </cdr:from>
    <cdr:to>
      <cdr:x>0.25603</cdr:x>
      <cdr:y>0.40031</cdr:y>
    </cdr:to>
    <cdr:sp macro="" textlink="">
      <cdr:nvSpPr>
        <cdr:cNvPr id="28" name="object 23"/>
        <cdr:cNvSpPr txBox="1"/>
      </cdr:nvSpPr>
      <cdr:spPr>
        <a:xfrm xmlns:a="http://schemas.openxmlformats.org/drawingml/2006/main">
          <a:off x="1077232" y="1399064"/>
          <a:ext cx="1532229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sz="1800" b="1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Обра</a:t>
          </a:r>
          <a:r>
            <a:rPr sz="1800" b="1" spc="-2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з</a:t>
          </a:r>
          <a:r>
            <a:rPr sz="1800" b="1" spc="-5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о</a:t>
          </a:r>
          <a:r>
            <a:rPr sz="1800" b="1" spc="-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ван</a:t>
          </a:r>
          <a:r>
            <a:rPr sz="1800" b="1" spc="-1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и</a:t>
          </a:r>
          <a:r>
            <a:rPr sz="1800" b="1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е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0.10637</cdr:x>
      <cdr:y>0.49135</cdr:y>
    </cdr:from>
    <cdr:to>
      <cdr:x>0.36056</cdr:x>
      <cdr:y>0.56005</cdr:y>
    </cdr:to>
    <cdr:sp macro="" textlink="">
      <cdr:nvSpPr>
        <cdr:cNvPr id="29" name="object 25"/>
        <cdr:cNvSpPr txBox="1"/>
      </cdr:nvSpPr>
      <cdr:spPr>
        <a:xfrm xmlns:a="http://schemas.openxmlformats.org/drawingml/2006/main">
          <a:off x="1066800" y="2372280"/>
          <a:ext cx="2549409" cy="331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sz="1800" b="1" spc="-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Социальная</a:t>
          </a:r>
          <a:r>
            <a:rPr sz="1800" b="1" spc="-4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sz="1800" b="1" spc="-1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политика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0.1048</cdr:x>
      <cdr:y>0.62476</cdr:y>
    </cdr:from>
    <cdr:to>
      <cdr:x>0.41066</cdr:x>
      <cdr:y>0.68479</cdr:y>
    </cdr:to>
    <cdr:sp macro="" textlink="">
      <cdr:nvSpPr>
        <cdr:cNvPr id="30" name="object 25"/>
        <cdr:cNvSpPr txBox="1"/>
      </cdr:nvSpPr>
      <cdr:spPr>
        <a:xfrm xmlns:a="http://schemas.openxmlformats.org/drawingml/2006/main">
          <a:off x="1051099" y="3016379"/>
          <a:ext cx="3067510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lang="ru-RU" sz="1800" b="1" spc="-2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Культура, </a:t>
          </a:r>
          <a:r>
            <a:rPr lang="ru-RU" sz="1800" b="1" spc="-1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кинематография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0.10637</cdr:x>
      <cdr:y>0.78418</cdr:y>
    </cdr:from>
    <cdr:to>
      <cdr:x>0.43453</cdr:x>
      <cdr:y>0.84421</cdr:y>
    </cdr:to>
    <cdr:sp macro="" textlink="">
      <cdr:nvSpPr>
        <cdr:cNvPr id="31" name="object 23"/>
        <cdr:cNvSpPr txBox="1"/>
      </cdr:nvSpPr>
      <cdr:spPr>
        <a:xfrm xmlns:a="http://schemas.openxmlformats.org/drawingml/2006/main">
          <a:off x="1066800" y="3786083"/>
          <a:ext cx="3291240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lang="ru-RU" sz="1800" b="1" spc="-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Физическая </a:t>
          </a:r>
          <a:r>
            <a:rPr lang="ru-RU" sz="1800" b="1" spc="-25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культура</a:t>
          </a:r>
          <a:r>
            <a:rPr lang="ru-RU" sz="1800" b="1" spc="-1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 </a:t>
          </a:r>
          <a:r>
            <a:rPr lang="ru-RU" sz="1800" b="1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и</a:t>
          </a:r>
          <a:r>
            <a:rPr lang="ru-RU" sz="1800" b="1" spc="-1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 спорт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0.28194</cdr:x>
      <cdr:y>0.31256</cdr:y>
    </cdr:from>
    <cdr:to>
      <cdr:x>0.40054</cdr:x>
      <cdr:y>0.4046</cdr:y>
    </cdr:to>
    <cdr:sp macro="" textlink="">
      <cdr:nvSpPr>
        <cdr:cNvPr id="34" name="object 14"/>
        <cdr:cNvSpPr txBox="1"/>
      </cdr:nvSpPr>
      <cdr:spPr>
        <a:xfrm xmlns:a="http://schemas.openxmlformats.org/drawingml/2006/main">
          <a:off x="2827713" y="1509067"/>
          <a:ext cx="1189490" cy="444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2000" b="1" dirty="0" smtClean="0">
              <a:latin typeface="Times New Roman" panose="02020603050405020304"/>
              <a:cs typeface="Times New Roman" panose="02020603050405020304"/>
            </a:rPr>
            <a:t>  </a:t>
          </a:r>
          <a:r>
            <a:rPr lang="ru-RU" sz="2800" b="1" dirty="0" smtClean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45,0%</a:t>
          </a:r>
          <a:endParaRPr sz="2800" dirty="0">
            <a:solidFill>
              <a:srgbClr val="009999"/>
            </a:solidFill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0.35021</cdr:x>
      <cdr:y>0.46692</cdr:y>
    </cdr:from>
    <cdr:to>
      <cdr:x>0.46401</cdr:x>
      <cdr:y>0.55896</cdr:y>
    </cdr:to>
    <cdr:sp macro="" textlink="">
      <cdr:nvSpPr>
        <cdr:cNvPr id="35" name="object 14"/>
        <cdr:cNvSpPr txBox="1"/>
      </cdr:nvSpPr>
      <cdr:spPr>
        <a:xfrm xmlns:a="http://schemas.openxmlformats.org/drawingml/2006/main">
          <a:off x="3512398" y="2254324"/>
          <a:ext cx="1141302" cy="444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2000" b="1" dirty="0" smtClean="0">
              <a:latin typeface="Times New Roman" panose="02020603050405020304"/>
              <a:cs typeface="Times New Roman" panose="02020603050405020304"/>
            </a:rPr>
            <a:t>  </a:t>
          </a:r>
          <a:r>
            <a:rPr lang="ru-RU" sz="2800" b="1" dirty="0" smtClean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13,6%</a:t>
          </a:r>
          <a:endParaRPr sz="2800" dirty="0">
            <a:solidFill>
              <a:srgbClr val="009999"/>
            </a:solidFill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0.41843</cdr:x>
      <cdr:y>0.76523</cdr:y>
    </cdr:from>
    <cdr:to>
      <cdr:x>0.5172</cdr:x>
      <cdr:y>0.85727</cdr:y>
    </cdr:to>
    <cdr:sp macro="" textlink="">
      <cdr:nvSpPr>
        <cdr:cNvPr id="36" name="object 14"/>
        <cdr:cNvSpPr txBox="1"/>
      </cdr:nvSpPr>
      <cdr:spPr>
        <a:xfrm xmlns:a="http://schemas.openxmlformats.org/drawingml/2006/main">
          <a:off x="4164676" y="3752909"/>
          <a:ext cx="983073" cy="451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3335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5"/>
            </a:spcBef>
          </a:pPr>
          <a:r>
            <a:rPr lang="ru-RU" sz="2000" b="1" dirty="0" smtClean="0">
              <a:latin typeface="Times New Roman" panose="02020603050405020304"/>
              <a:cs typeface="Times New Roman" panose="02020603050405020304"/>
            </a:rPr>
            <a:t>  </a:t>
          </a:r>
          <a:r>
            <a:rPr lang="ru-RU" sz="2800" b="1" dirty="0" smtClean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rPr>
            <a:t>3,0%</a:t>
          </a:r>
          <a:endParaRPr sz="2800" dirty="0">
            <a:solidFill>
              <a:srgbClr val="009999"/>
            </a:solidFill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0.80446</cdr:x>
      <cdr:y>0.39081</cdr:y>
    </cdr:from>
    <cdr:to>
      <cdr:x>0.96401</cdr:x>
      <cdr:y>0.55535</cdr:y>
    </cdr:to>
    <cdr:sp macro="" textlink="">
      <cdr:nvSpPr>
        <cdr:cNvPr id="37" name="object 16"/>
        <cdr:cNvSpPr txBox="1"/>
      </cdr:nvSpPr>
      <cdr:spPr>
        <a:xfrm xmlns:a="http://schemas.openxmlformats.org/drawingml/2006/main">
          <a:off x="8068196" y="1886838"/>
          <a:ext cx="1600200" cy="794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51435" algn="ctr">
            <a:lnSpc>
              <a:spcPct val="100000"/>
            </a:lnSpc>
            <a:spcBef>
              <a:spcPts val="95"/>
            </a:spcBef>
          </a:pPr>
          <a:r>
            <a:rPr lang="ru-RU" sz="3200" b="1" spc="-5" dirty="0" smtClean="0">
              <a:latin typeface="Times New Roman" panose="02020603050405020304"/>
              <a:cs typeface="Times New Roman" panose="02020603050405020304"/>
            </a:rPr>
            <a:t>1 203,3</a:t>
          </a:r>
          <a:endParaRPr sz="3200" dirty="0">
            <a:latin typeface="Times New Roman" panose="02020603050405020304"/>
            <a:cs typeface="Times New Roman" panose="02020603050405020304"/>
          </a:endParaRPr>
        </a:p>
        <a:p xmlns:a="http://schemas.openxmlformats.org/drawingml/2006/main">
          <a:pPr algn="ctr">
            <a:lnSpc>
              <a:spcPct val="100000"/>
            </a:lnSpc>
            <a:spcBef>
              <a:spcPts val="80"/>
            </a:spcBef>
          </a:pPr>
          <a:r>
            <a:rPr sz="1800" spc="-5" dirty="0" err="1" smtClean="0">
              <a:latin typeface="Times New Roman" panose="02020603050405020304"/>
              <a:cs typeface="Times New Roman" panose="02020603050405020304"/>
            </a:rPr>
            <a:t>мл</a:t>
          </a:r>
          <a:r>
            <a:rPr lang="ru-RU" sz="1800" spc="-5" dirty="0" smtClean="0">
              <a:latin typeface="Times New Roman" panose="02020603050405020304"/>
              <a:cs typeface="Times New Roman" panose="02020603050405020304"/>
            </a:rPr>
            <a:t>н</a:t>
          </a:r>
          <a:r>
            <a:rPr sz="1800" spc="-5" dirty="0" smtClean="0">
              <a:latin typeface="Times New Roman" panose="02020603050405020304"/>
              <a:cs typeface="Times New Roman" panose="02020603050405020304"/>
            </a:rPr>
            <a:t>.</a:t>
          </a:r>
          <a:r>
            <a:rPr sz="1800" spc="-90" dirty="0" smtClean="0">
              <a:latin typeface="Times New Roman" panose="02020603050405020304"/>
              <a:cs typeface="Times New Roman" panose="02020603050405020304"/>
            </a:rPr>
            <a:t> </a:t>
          </a:r>
          <a:r>
            <a:rPr sz="1800" spc="-15" dirty="0">
              <a:latin typeface="Times New Roman" panose="02020603050405020304"/>
              <a:cs typeface="Times New Roman" panose="02020603050405020304"/>
            </a:rPr>
            <a:t>рублей</a:t>
          </a:r>
          <a:endParaRPr sz="18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0.03062</cdr:x>
      <cdr:y>0.19848</cdr:y>
    </cdr:from>
    <cdr:to>
      <cdr:x>0.56637</cdr:x>
      <cdr:y>0.26385</cdr:y>
    </cdr:to>
    <cdr:sp macro="" textlink="">
      <cdr:nvSpPr>
        <cdr:cNvPr id="38" name="object 14"/>
        <cdr:cNvSpPr txBox="1"/>
      </cdr:nvSpPr>
      <cdr:spPr>
        <a:xfrm xmlns:a="http://schemas.openxmlformats.org/drawingml/2006/main">
          <a:off x="304800" y="973408"/>
          <a:ext cx="5332409" cy="320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9560" marR="281305" algn="ctr">
            <a:lnSpc>
              <a:spcPct val="100000"/>
            </a:lnSpc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rPr>
            <a:t>Отрасли социальной направленности</a:t>
          </a:r>
          <a:endParaRPr sz="2000" dirty="0">
            <a:solidFill>
              <a:schemeClr val="accent3">
                <a:lumMod val="50000"/>
              </a:schemeClr>
            </a:solidFill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0.76005</cdr:x>
      <cdr:y>0.87961</cdr:y>
    </cdr:from>
    <cdr:to>
      <cdr:x>0.99488</cdr:x>
      <cdr:y>0.8822</cdr:y>
    </cdr:to>
    <cdr:cxnSp macro="">
      <cdr:nvCxnSpPr>
        <cdr:cNvPr id="47" name="Прямая соединительная линия 46"/>
        <cdr:cNvCxnSpPr/>
      </cdr:nvCxnSpPr>
      <cdr:spPr>
        <a:xfrm xmlns:a="http://schemas.openxmlformats.org/drawingml/2006/main" flipV="1">
          <a:off x="7564895" y="4313819"/>
          <a:ext cx="2337260" cy="12745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0.75529</cdr:x>
      <cdr:y>0.81869</cdr:y>
    </cdr:from>
    <cdr:to>
      <cdr:x>0.99232</cdr:x>
      <cdr:y>0.87779</cdr:y>
    </cdr:to>
    <cdr:sp macro="" textlink="">
      <cdr:nvSpPr>
        <cdr:cNvPr id="51" name="object 23"/>
        <cdr:cNvSpPr txBox="1"/>
      </cdr:nvSpPr>
      <cdr:spPr>
        <a:xfrm xmlns:a="http://schemas.openxmlformats.org/drawingml/2006/main">
          <a:off x="7517476" y="4015068"/>
          <a:ext cx="2359279" cy="289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70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00"/>
            </a:spcBef>
          </a:pPr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rPr>
            <a:t>Прочие направления</a:t>
          </a:r>
          <a:endParaRPr sz="1800" dirty="0">
            <a:solidFill>
              <a:schemeClr val="accent3">
                <a:lumMod val="50000"/>
              </a:schemeClr>
            </a:solidFill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0.9194</cdr:x>
      <cdr:y>0.69115</cdr:y>
    </cdr:from>
    <cdr:to>
      <cdr:x>0.99488</cdr:x>
      <cdr:y>0.87961</cdr:y>
    </cdr:to>
    <cdr:cxnSp macro="">
      <cdr:nvCxnSpPr>
        <cdr:cNvPr id="53" name="Прямая соединительная линия 52"/>
        <cdr:cNvCxnSpPr/>
      </cdr:nvCxnSpPr>
      <cdr:spPr>
        <a:xfrm xmlns:a="http://schemas.openxmlformats.org/drawingml/2006/main">
          <a:off x="9150888" y="3389577"/>
          <a:ext cx="751267" cy="92424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0.33286</cdr:x>
      <cdr:y>0.44704</cdr:y>
    </cdr:from>
    <cdr:to>
      <cdr:x>0.64927</cdr:x>
      <cdr:y>0.5592</cdr:y>
    </cdr:to>
    <cdr:sp macro="" textlink="">
      <cdr:nvSpPr>
        <cdr:cNvPr id="2" name="object 23"/>
        <cdr:cNvSpPr txBox="1"/>
      </cdr:nvSpPr>
      <cdr:spPr>
        <a:xfrm xmlns:a="http://schemas.openxmlformats.org/drawingml/2006/main">
          <a:off x="1867085" y="2256531"/>
          <a:ext cx="1774825" cy="566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95"/>
            </a:spcBef>
          </a:pPr>
          <a:r>
            <a:rPr lang="ru-RU" sz="3600" b="1" spc="-110" dirty="0" smtClean="0">
              <a:solidFill>
                <a:srgbClr val="385622"/>
              </a:solidFill>
              <a:latin typeface="Times New Roman" panose="02020603050405020304"/>
              <a:cs typeface="Times New Roman" panose="02020603050405020304"/>
            </a:rPr>
            <a:t>259 732,4</a:t>
          </a:r>
          <a:endParaRPr sz="3600" dirty="0">
            <a:latin typeface="Times New Roman" panose="02020603050405020304"/>
            <a:cs typeface="Times New Roman" panose="02020603050405020304"/>
          </a:endParaRPr>
        </a:p>
      </cdr:txBody>
    </cdr:sp>
  </cdr:relSizeAnchor>
  <cdr:relSizeAnchor xmlns:cdr="http://schemas.openxmlformats.org/drawingml/2006/chartDrawing">
    <cdr:from>
      <cdr:x>0.80767</cdr:x>
      <cdr:y>0.6175</cdr:y>
    </cdr:from>
    <cdr:to>
      <cdr:x>0.83277</cdr:x>
      <cdr:y>0.64266</cdr:y>
    </cdr:to>
    <cdr:sp macro="" textlink="">
      <cdr:nvSpPr>
        <cdr:cNvPr id="3" name="Блок-схема: узел 2"/>
        <cdr:cNvSpPr/>
      </cdr:nvSpPr>
      <cdr:spPr>
        <a:xfrm xmlns:a="http://schemas.openxmlformats.org/drawingml/2006/main">
          <a:off x="4530433" y="3116971"/>
          <a:ext cx="140811" cy="127000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77" cy="34124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167" y="0"/>
            <a:ext cx="4302874" cy="34124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1441FCA-04E0-4053-A545-3F8817C2CF2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62" y="3271471"/>
            <a:ext cx="7941310" cy="2677096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29"/>
            <a:ext cx="4301277" cy="341246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167" y="6456429"/>
            <a:ext cx="4302874" cy="341246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A91356D-4C72-4C18-8CFE-E2D393269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356D-4C72-4C18-8CFE-E2D393269C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7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96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96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192">
            <a:solidFill>
              <a:srgbClr val="0079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0925" cy="523240"/>
          </a:xfrm>
          <a:custGeom>
            <a:avLst/>
            <a:gdLst/>
            <a:ahLst/>
            <a:cxnLst/>
            <a:rect l="l" t="t" r="r" b="b"/>
            <a:pathLst>
              <a:path w="1050925" h="523240">
                <a:moveTo>
                  <a:pt x="1050359" y="0"/>
                </a:moveTo>
                <a:lnTo>
                  <a:pt x="272204" y="0"/>
                </a:lnTo>
                <a:lnTo>
                  <a:pt x="0" y="503018"/>
                </a:lnTo>
                <a:lnTo>
                  <a:pt x="0" y="522732"/>
                </a:lnTo>
                <a:lnTo>
                  <a:pt x="767486" y="522732"/>
                </a:lnTo>
                <a:lnTo>
                  <a:pt x="1050359" y="0"/>
                </a:lnTo>
                <a:close/>
              </a:path>
            </a:pathLst>
          </a:custGeom>
          <a:solidFill>
            <a:srgbClr val="FFF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050925" cy="523240"/>
          </a:xfrm>
          <a:custGeom>
            <a:avLst/>
            <a:gdLst/>
            <a:ahLst/>
            <a:cxnLst/>
            <a:rect l="l" t="t" r="r" b="b"/>
            <a:pathLst>
              <a:path w="1050925" h="523240">
                <a:moveTo>
                  <a:pt x="0" y="503018"/>
                </a:moveTo>
                <a:lnTo>
                  <a:pt x="272204" y="0"/>
                </a:lnTo>
              </a:path>
              <a:path w="1050925" h="523240">
                <a:moveTo>
                  <a:pt x="1050359" y="0"/>
                </a:moveTo>
                <a:lnTo>
                  <a:pt x="767486" y="522732"/>
                </a:lnTo>
                <a:lnTo>
                  <a:pt x="0" y="522732"/>
                </a:lnTo>
              </a:path>
            </a:pathLst>
          </a:custGeom>
          <a:ln w="12192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25961" y="0"/>
            <a:ext cx="497840" cy="548005"/>
          </a:xfrm>
          <a:custGeom>
            <a:avLst/>
            <a:gdLst/>
            <a:ahLst/>
            <a:cxnLst/>
            <a:rect l="l" t="t" r="r" b="b"/>
            <a:pathLst>
              <a:path w="497840" h="548005">
                <a:moveTo>
                  <a:pt x="0" y="547877"/>
                </a:moveTo>
                <a:lnTo>
                  <a:pt x="281492" y="0"/>
                </a:lnTo>
              </a:path>
              <a:path w="497840" h="548005">
                <a:moveTo>
                  <a:pt x="497773" y="0"/>
                </a:moveTo>
                <a:lnTo>
                  <a:pt x="216281" y="547877"/>
                </a:lnTo>
                <a:lnTo>
                  <a:pt x="0" y="547877"/>
                </a:lnTo>
              </a:path>
            </a:pathLst>
          </a:custGeom>
          <a:ln w="28956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363961" y="0"/>
            <a:ext cx="953135" cy="616585"/>
          </a:xfrm>
          <a:custGeom>
            <a:avLst/>
            <a:gdLst/>
            <a:ahLst/>
            <a:cxnLst/>
            <a:rect l="l" t="t" r="r" b="b"/>
            <a:pathLst>
              <a:path w="953134" h="616585">
                <a:moveTo>
                  <a:pt x="0" y="616458"/>
                </a:moveTo>
                <a:lnTo>
                  <a:pt x="333115" y="0"/>
                </a:lnTo>
              </a:path>
              <a:path w="953134" h="616585">
                <a:moveTo>
                  <a:pt x="953129" y="0"/>
                </a:moveTo>
                <a:lnTo>
                  <a:pt x="620014" y="616458"/>
                </a:lnTo>
                <a:lnTo>
                  <a:pt x="0" y="616458"/>
                </a:lnTo>
              </a:path>
            </a:pathLst>
          </a:custGeom>
          <a:ln w="28956">
            <a:solidFill>
              <a:srgbClr val="FFF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146" y="817245"/>
            <a:ext cx="974770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019" y="1611757"/>
            <a:ext cx="4965700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7011" y="658926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finval@ramble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795"/>
          </a:xfrm>
          <a:custGeom>
            <a:avLst/>
            <a:gdLst/>
            <a:ahLst/>
            <a:cxnLst/>
            <a:rect l="l" t="t" r="r" b="b"/>
            <a:pathLst>
              <a:path w="12192000" h="10795">
                <a:moveTo>
                  <a:pt x="0" y="10668"/>
                </a:moveTo>
                <a:lnTo>
                  <a:pt x="12192000" y="10668"/>
                </a:lnTo>
                <a:lnTo>
                  <a:pt x="12192000" y="0"/>
                </a:lnTo>
                <a:lnTo>
                  <a:pt x="0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"/>
            <a:ext cx="12191999" cy="6856474"/>
          </a:xfrm>
          <a:custGeom>
            <a:avLst/>
            <a:gdLst/>
            <a:ahLst/>
            <a:cxnLst/>
            <a:rect l="l" t="t" r="r" b="b"/>
            <a:pathLst>
              <a:path w="12192000" h="5931535">
                <a:moveTo>
                  <a:pt x="0" y="5931407"/>
                </a:moveTo>
                <a:lnTo>
                  <a:pt x="12192000" y="5931407"/>
                </a:lnTo>
                <a:lnTo>
                  <a:pt x="12192000" y="0"/>
                </a:lnTo>
                <a:lnTo>
                  <a:pt x="0" y="0"/>
                </a:lnTo>
                <a:lnTo>
                  <a:pt x="0" y="5931407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6475"/>
            <a:ext cx="12192000" cy="1905"/>
          </a:xfrm>
          <a:custGeom>
            <a:avLst/>
            <a:gdLst/>
            <a:ahLst/>
            <a:cxnLst/>
            <a:rect l="l" t="t" r="r" b="b"/>
            <a:pathLst>
              <a:path w="12192000" h="1904">
                <a:moveTo>
                  <a:pt x="0" y="1523"/>
                </a:moveTo>
                <a:lnTo>
                  <a:pt x="12192000" y="1523"/>
                </a:lnTo>
                <a:lnTo>
                  <a:pt x="12192000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22835" y="6601968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204700" cy="645795"/>
            <a:chOff x="-6350" y="0"/>
            <a:chExt cx="12204700" cy="645795"/>
          </a:xfrm>
        </p:grpSpPr>
        <p:sp>
          <p:nvSpPr>
            <p:cNvPr id="7" name="object 7"/>
            <p:cNvSpPr/>
            <p:nvPr/>
          </p:nvSpPr>
          <p:spPr>
            <a:xfrm>
              <a:off x="0" y="10668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68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001" y="100076"/>
            <a:ext cx="116231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-6095" y="6306311"/>
            <a:ext cx="12204700" cy="566420"/>
            <a:chOff x="-6095" y="6306311"/>
            <a:chExt cx="12204700" cy="566420"/>
          </a:xfrm>
        </p:grpSpPr>
        <p:sp>
          <p:nvSpPr>
            <p:cNvPr id="14" name="object 14"/>
            <p:cNvSpPr/>
            <p:nvPr/>
          </p:nvSpPr>
          <p:spPr>
            <a:xfrm>
              <a:off x="0" y="6399275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399275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67070" y="6320789"/>
              <a:ext cx="492759" cy="537210"/>
            </a:xfrm>
            <a:custGeom>
              <a:avLst/>
              <a:gdLst/>
              <a:ahLst/>
              <a:cxnLst/>
              <a:rect l="l" t="t" r="r" b="b"/>
              <a:pathLst>
                <a:path w="492759" h="537209">
                  <a:moveTo>
                    <a:pt x="0" y="537207"/>
                  </a:moveTo>
                  <a:lnTo>
                    <a:pt x="276009" y="0"/>
                  </a:lnTo>
                  <a:lnTo>
                    <a:pt x="492290" y="0"/>
                  </a:lnTo>
                  <a:lnTo>
                    <a:pt x="216281" y="537207"/>
                  </a:lnTo>
                </a:path>
              </a:pathLst>
            </a:custGeom>
            <a:ln w="28955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44256" y="6320789"/>
              <a:ext cx="910590" cy="537210"/>
            </a:xfrm>
            <a:custGeom>
              <a:avLst/>
              <a:gdLst/>
              <a:ahLst/>
              <a:cxnLst/>
              <a:rect l="l" t="t" r="r" b="b"/>
              <a:pathLst>
                <a:path w="910590" h="537209">
                  <a:moveTo>
                    <a:pt x="0" y="537207"/>
                  </a:moveTo>
                  <a:lnTo>
                    <a:pt x="290291" y="0"/>
                  </a:lnTo>
                  <a:lnTo>
                    <a:pt x="910305" y="0"/>
                  </a:lnTo>
                  <a:lnTo>
                    <a:pt x="620014" y="53720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2900" y="1621276"/>
            <a:ext cx="11659193" cy="34640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ct val="95000"/>
              </a:lnSpc>
              <a:spcBef>
                <a:spcPts val="380"/>
              </a:spcBef>
            </a:pPr>
            <a:r>
              <a:rPr lang="ru-RU" sz="4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БЮДЖЕТ ДЛЯ ГРАЖДАН </a:t>
            </a:r>
            <a:br>
              <a:rPr lang="ru-RU" sz="4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основании решения Совета депутатов </a:t>
            </a:r>
            <a:r>
              <a:rPr lang="ru-RU" sz="36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Валуйского</a:t>
            </a:r>
            <a:r>
              <a:rPr lang="ru-RU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муниципального округа от 23 декабря 2024 года № 239 «О бюджете </a:t>
            </a:r>
            <a:r>
              <a:rPr lang="ru-RU" sz="3600" spc="-9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Валуйского</a:t>
            </a:r>
            <a:r>
              <a:rPr lang="ru-RU" sz="3600" spc="-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  <a:br>
              <a:rPr lang="ru-RU" sz="3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spc="-2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600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  и</a:t>
            </a:r>
            <a:r>
              <a:rPr sz="36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sz="3600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210"/>
              </a:lnSpc>
            </a:pPr>
            <a:r>
              <a:rPr sz="36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sz="3600"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600"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sz="3600"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3600" spc="-1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2900" y="5074313"/>
            <a:ext cx="11506199" cy="1208664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4632960" algn="r">
              <a:lnSpc>
                <a:spcPct val="100000"/>
              </a:lnSpc>
              <a:spcBef>
                <a:spcPts val="1125"/>
              </a:spcBef>
            </a:pPr>
            <a:endParaRPr lang="ru-RU" sz="2000" b="1" spc="-85" dirty="0" smtClean="0">
              <a:solidFill>
                <a:srgbClr val="385622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632960" algn="r">
              <a:lnSpc>
                <a:spcPct val="100000"/>
              </a:lnSpc>
              <a:spcBef>
                <a:spcPts val="1125"/>
              </a:spcBef>
            </a:pP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Управление </a:t>
            </a:r>
            <a:r>
              <a:rPr lang="ru-RU" sz="2000" b="1" spc="-8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финансов и бюджетной </a:t>
            </a: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политики администрации </a:t>
            </a:r>
            <a:r>
              <a:rPr lang="ru-RU" sz="2000" b="1" spc="-85" dirty="0" err="1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Валуйского</a:t>
            </a:r>
            <a:r>
              <a:rPr lang="ru-RU" sz="2000" b="1" spc="-8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муниципального округа</a:t>
            </a:r>
            <a:endParaRPr lang="ru-RU" sz="2000" b="1" spc="-85" dirty="0">
              <a:solidFill>
                <a:srgbClr val="385622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5019"/>
            <a:ext cx="838200" cy="103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9" y="4290154"/>
            <a:ext cx="2594279" cy="24299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367"/>
            <a:ext cx="12192000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9" y="186245"/>
            <a:ext cx="11887201" cy="57575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TextBox 14"/>
          <p:cNvSpPr txBox="1"/>
          <p:nvPr/>
        </p:nvSpPr>
        <p:spPr>
          <a:xfrm>
            <a:off x="10896601" y="-55437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5" y="214110"/>
            <a:ext cx="358941" cy="442620"/>
          </a:xfrm>
          <a:prstGeom prst="rect">
            <a:avLst/>
          </a:prstGeom>
        </p:spPr>
      </p:pic>
      <p:sp>
        <p:nvSpPr>
          <p:cNvPr id="49" name="Заголовок 78"/>
          <p:cNvSpPr>
            <a:spLocks noGrp="1"/>
          </p:cNvSpPr>
          <p:nvPr>
            <p:ph type="title"/>
          </p:nvPr>
        </p:nvSpPr>
        <p:spPr>
          <a:xfrm>
            <a:off x="128587" y="762000"/>
            <a:ext cx="11881967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Дорожное хозяйство Валуйского муниципального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округа </a:t>
            </a: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/>
            </a:r>
            <a:b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год</a:t>
            </a:r>
            <a:r>
              <a:rPr lang="ru-RU" altLang="ru-RU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9" name="object 29"/>
          <p:cNvGrpSpPr/>
          <p:nvPr/>
        </p:nvGrpSpPr>
        <p:grpSpPr>
          <a:xfrm>
            <a:off x="7654501" y="1609238"/>
            <a:ext cx="4134613" cy="1263724"/>
            <a:chOff x="7626095" y="1170432"/>
            <a:chExt cx="4127500" cy="885825"/>
          </a:xfrm>
        </p:grpSpPr>
        <p:sp>
          <p:nvSpPr>
            <p:cNvPr id="20" name="object 30"/>
            <p:cNvSpPr/>
            <p:nvPr/>
          </p:nvSpPr>
          <p:spPr>
            <a:xfrm>
              <a:off x="7632191" y="1176528"/>
              <a:ext cx="4114800" cy="873760"/>
            </a:xfrm>
            <a:custGeom>
              <a:avLst/>
              <a:gdLst/>
              <a:ahLst/>
              <a:cxnLst/>
              <a:rect l="l" t="t" r="r" b="b"/>
              <a:pathLst>
                <a:path w="4114800" h="873760">
                  <a:moveTo>
                    <a:pt x="3969257" y="0"/>
                  </a:moveTo>
                  <a:lnTo>
                    <a:pt x="145541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2"/>
                  </a:lnTo>
                  <a:lnTo>
                    <a:pt x="0" y="727710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1" y="873251"/>
                  </a:lnTo>
                  <a:lnTo>
                    <a:pt x="3969257" y="873251"/>
                  </a:lnTo>
                  <a:lnTo>
                    <a:pt x="4015264" y="865833"/>
                  </a:lnTo>
                  <a:lnTo>
                    <a:pt x="4055217" y="845173"/>
                  </a:lnTo>
                  <a:lnTo>
                    <a:pt x="4086721" y="813669"/>
                  </a:lnTo>
                  <a:lnTo>
                    <a:pt x="4107381" y="773716"/>
                  </a:lnTo>
                  <a:lnTo>
                    <a:pt x="4114800" y="727710"/>
                  </a:lnTo>
                  <a:lnTo>
                    <a:pt x="4114800" y="145542"/>
                  </a:lnTo>
                  <a:lnTo>
                    <a:pt x="4107381" y="99535"/>
                  </a:lnTo>
                  <a:lnTo>
                    <a:pt x="4086721" y="59582"/>
                  </a:lnTo>
                  <a:lnTo>
                    <a:pt x="4055217" y="28078"/>
                  </a:lnTo>
                  <a:lnTo>
                    <a:pt x="4015264" y="7418"/>
                  </a:lnTo>
                  <a:lnTo>
                    <a:pt x="3969257" y="0"/>
                  </a:lnTo>
                  <a:close/>
                </a:path>
              </a:pathLst>
            </a:custGeom>
            <a:solidFill>
              <a:srgbClr val="E0E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/>
            <p:cNvSpPr/>
            <p:nvPr/>
          </p:nvSpPr>
          <p:spPr>
            <a:xfrm>
              <a:off x="7632191" y="1176528"/>
              <a:ext cx="4114800" cy="873760"/>
            </a:xfrm>
            <a:custGeom>
              <a:avLst/>
              <a:gdLst/>
              <a:ahLst/>
              <a:cxnLst/>
              <a:rect l="l" t="t" r="r" b="b"/>
              <a:pathLst>
                <a:path w="4114800" h="873760">
                  <a:moveTo>
                    <a:pt x="0" y="145542"/>
                  </a:moveTo>
                  <a:lnTo>
                    <a:pt x="7418" y="99535"/>
                  </a:lnTo>
                  <a:lnTo>
                    <a:pt x="28078" y="59582"/>
                  </a:lnTo>
                  <a:lnTo>
                    <a:pt x="59582" y="28078"/>
                  </a:lnTo>
                  <a:lnTo>
                    <a:pt x="99535" y="7418"/>
                  </a:lnTo>
                  <a:lnTo>
                    <a:pt x="145541" y="0"/>
                  </a:lnTo>
                  <a:lnTo>
                    <a:pt x="3969257" y="0"/>
                  </a:lnTo>
                  <a:lnTo>
                    <a:pt x="4015264" y="7418"/>
                  </a:lnTo>
                  <a:lnTo>
                    <a:pt x="4055217" y="28078"/>
                  </a:lnTo>
                  <a:lnTo>
                    <a:pt x="4086721" y="59582"/>
                  </a:lnTo>
                  <a:lnTo>
                    <a:pt x="4107381" y="99535"/>
                  </a:lnTo>
                  <a:lnTo>
                    <a:pt x="4114800" y="145542"/>
                  </a:lnTo>
                  <a:lnTo>
                    <a:pt x="4114800" y="727710"/>
                  </a:lnTo>
                  <a:lnTo>
                    <a:pt x="4107381" y="773716"/>
                  </a:lnTo>
                  <a:lnTo>
                    <a:pt x="4086721" y="813669"/>
                  </a:lnTo>
                  <a:lnTo>
                    <a:pt x="4055217" y="845173"/>
                  </a:lnTo>
                  <a:lnTo>
                    <a:pt x="4015264" y="865833"/>
                  </a:lnTo>
                  <a:lnTo>
                    <a:pt x="3969257" y="873251"/>
                  </a:lnTo>
                  <a:lnTo>
                    <a:pt x="145541" y="873251"/>
                  </a:lnTo>
                  <a:lnTo>
                    <a:pt x="99535" y="865833"/>
                  </a:lnTo>
                  <a:lnTo>
                    <a:pt x="59582" y="845173"/>
                  </a:lnTo>
                  <a:lnTo>
                    <a:pt x="28078" y="813669"/>
                  </a:lnTo>
                  <a:lnTo>
                    <a:pt x="7418" y="773716"/>
                  </a:lnTo>
                  <a:lnTo>
                    <a:pt x="0" y="727710"/>
                  </a:lnTo>
                  <a:lnTo>
                    <a:pt x="0" y="145542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35"/>
          <p:cNvGrpSpPr/>
          <p:nvPr/>
        </p:nvGrpSpPr>
        <p:grpSpPr>
          <a:xfrm>
            <a:off x="7673818" y="2948822"/>
            <a:ext cx="4121891" cy="1290382"/>
            <a:chOff x="7642859" y="3262884"/>
            <a:chExt cx="4127500" cy="835660"/>
          </a:xfrm>
        </p:grpSpPr>
        <p:sp>
          <p:nvSpPr>
            <p:cNvPr id="23" name="object 36"/>
            <p:cNvSpPr/>
            <p:nvPr/>
          </p:nvSpPr>
          <p:spPr>
            <a:xfrm>
              <a:off x="7648955" y="3268980"/>
              <a:ext cx="4114800" cy="822960"/>
            </a:xfrm>
            <a:custGeom>
              <a:avLst/>
              <a:gdLst/>
              <a:ahLst/>
              <a:cxnLst/>
              <a:rect l="l" t="t" r="r" b="b"/>
              <a:pathLst>
                <a:path w="4114800" h="822960">
                  <a:moveTo>
                    <a:pt x="3977640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60"/>
                  </a:lnTo>
                  <a:lnTo>
                    <a:pt x="3977640" y="822960"/>
                  </a:lnTo>
                  <a:lnTo>
                    <a:pt x="4020970" y="815961"/>
                  </a:lnTo>
                  <a:lnTo>
                    <a:pt x="4058619" y="796478"/>
                  </a:lnTo>
                  <a:lnTo>
                    <a:pt x="4088318" y="766779"/>
                  </a:lnTo>
                  <a:lnTo>
                    <a:pt x="4107801" y="729130"/>
                  </a:lnTo>
                  <a:lnTo>
                    <a:pt x="4114800" y="685800"/>
                  </a:lnTo>
                  <a:lnTo>
                    <a:pt x="4114800" y="137160"/>
                  </a:lnTo>
                  <a:lnTo>
                    <a:pt x="4107801" y="93829"/>
                  </a:lnTo>
                  <a:lnTo>
                    <a:pt x="4088318" y="56180"/>
                  </a:lnTo>
                  <a:lnTo>
                    <a:pt x="4058619" y="26481"/>
                  </a:lnTo>
                  <a:lnTo>
                    <a:pt x="4020970" y="6998"/>
                  </a:lnTo>
                  <a:lnTo>
                    <a:pt x="3977640" y="0"/>
                  </a:lnTo>
                  <a:close/>
                </a:path>
              </a:pathLst>
            </a:custGeom>
            <a:solidFill>
              <a:srgbClr val="E0E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7"/>
            <p:cNvSpPr/>
            <p:nvPr/>
          </p:nvSpPr>
          <p:spPr>
            <a:xfrm>
              <a:off x="7648955" y="3268980"/>
              <a:ext cx="4114800" cy="822960"/>
            </a:xfrm>
            <a:custGeom>
              <a:avLst/>
              <a:gdLst/>
              <a:ahLst/>
              <a:cxnLst/>
              <a:rect l="l" t="t" r="r" b="b"/>
              <a:pathLst>
                <a:path w="4114800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3977640" y="0"/>
                  </a:lnTo>
                  <a:lnTo>
                    <a:pt x="4020970" y="6998"/>
                  </a:lnTo>
                  <a:lnTo>
                    <a:pt x="4058619" y="26481"/>
                  </a:lnTo>
                  <a:lnTo>
                    <a:pt x="4088318" y="56180"/>
                  </a:lnTo>
                  <a:lnTo>
                    <a:pt x="4107801" y="93829"/>
                  </a:lnTo>
                  <a:lnTo>
                    <a:pt x="4114800" y="137160"/>
                  </a:lnTo>
                  <a:lnTo>
                    <a:pt x="4114800" y="685800"/>
                  </a:lnTo>
                  <a:lnTo>
                    <a:pt x="4107801" y="729130"/>
                  </a:lnTo>
                  <a:lnTo>
                    <a:pt x="4088318" y="766779"/>
                  </a:lnTo>
                  <a:lnTo>
                    <a:pt x="4058619" y="796478"/>
                  </a:lnTo>
                  <a:lnTo>
                    <a:pt x="4020970" y="815961"/>
                  </a:lnTo>
                  <a:lnTo>
                    <a:pt x="3977640" y="822960"/>
                  </a:lnTo>
                  <a:lnTo>
                    <a:pt x="137160" y="822960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191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68899401"/>
              </p:ext>
            </p:extLst>
          </p:nvPr>
        </p:nvGraphicFramePr>
        <p:xfrm>
          <a:off x="723715" y="1556629"/>
          <a:ext cx="5609269" cy="504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5365889" y="4810760"/>
            <a:ext cx="5334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99289" y="6248400"/>
            <a:ext cx="2299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724" y="2096324"/>
            <a:ext cx="199787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узел 2"/>
          <p:cNvSpPr>
            <a:spLocks noChangeAspect="1"/>
          </p:cNvSpPr>
          <p:nvPr/>
        </p:nvSpPr>
        <p:spPr>
          <a:xfrm rot="10800000" flipV="1">
            <a:off x="2322990" y="2518910"/>
            <a:ext cx="115409" cy="122799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bject 24"/>
          <p:cNvSpPr txBox="1"/>
          <p:nvPr/>
        </p:nvSpPr>
        <p:spPr>
          <a:xfrm>
            <a:off x="91642" y="1559303"/>
            <a:ext cx="2166350" cy="4791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 marR="41910">
              <a:lnSpc>
                <a:spcPct val="105000"/>
              </a:lnSpc>
              <a:spcBef>
                <a:spcPts val="280"/>
              </a:spcBef>
            </a:pPr>
            <a:r>
              <a:rPr lang="ru-RU" sz="2400" b="1" spc="-7" baseline="-500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4,1</a:t>
            </a:r>
            <a:r>
              <a:rPr sz="2400" b="1" spc="-7" baseline="-500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% </a:t>
            </a:r>
            <a:r>
              <a:rPr sz="12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1200" b="1" spc="-5" dirty="0" smtClean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СОДЕРЖАНИЕ</a:t>
            </a:r>
            <a:endParaRPr sz="1200" dirty="0">
              <a:latin typeface="Times New Roman" panose="02020603050405020304"/>
              <a:cs typeface="Times New Roman" panose="02020603050405020304"/>
            </a:endParaRPr>
          </a:p>
          <a:p>
            <a:pPr marL="38100" marR="30480">
              <a:lnSpc>
                <a:spcPct val="100000"/>
              </a:lnSpc>
            </a:pPr>
            <a:r>
              <a:rPr sz="12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АВТОМОБИЛЬНЫХ</a:t>
            </a:r>
            <a:r>
              <a:rPr sz="1200" b="1" spc="-6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dirty="0" smtClean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ДОРОГ</a:t>
            </a:r>
            <a:endParaRPr sz="1200" dirty="0"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16651" y="2096324"/>
            <a:ext cx="221538" cy="44723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26"/>
          <p:cNvSpPr txBox="1"/>
          <p:nvPr/>
        </p:nvSpPr>
        <p:spPr>
          <a:xfrm>
            <a:off x="5899289" y="5539740"/>
            <a:ext cx="2811016" cy="7194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ru-RU"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95,9</a:t>
            </a:r>
            <a:r>
              <a:rPr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r>
              <a:rPr b="1" spc="-12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НА  К</a:t>
            </a:r>
            <a:r>
              <a:rPr sz="14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ПИ</a:t>
            </a:r>
            <a:r>
              <a:rPr sz="14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4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4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Ь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</a:t>
            </a:r>
            <a:r>
              <a:rPr sz="14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Ы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Й</a:t>
            </a:r>
            <a:r>
              <a:rPr sz="1400" b="1" spc="-4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4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М</a:t>
            </a:r>
            <a:r>
              <a:rPr sz="1400" b="1" spc="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НТ  </a:t>
            </a:r>
            <a:r>
              <a:rPr sz="1400" b="1" dirty="0" smtClean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1400" b="1" spc="-30" dirty="0" smtClean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РЕМОНТ</a:t>
            </a:r>
            <a:r>
              <a:rPr sz="1400" b="1" spc="-6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 smtClean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АВТОДОРОГ</a:t>
            </a: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82418" y="1820857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Содержание</a:t>
            </a:r>
            <a:r>
              <a:rPr lang="ru-RU" b="1" spc="1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736 км автодорог муниципального значения</a:t>
            </a:r>
            <a:endParaRPr lang="ru-RU" dirty="0"/>
          </a:p>
        </p:txBody>
      </p:sp>
      <p:sp>
        <p:nvSpPr>
          <p:cNvPr id="33" name="object 51"/>
          <p:cNvSpPr txBox="1"/>
          <p:nvPr/>
        </p:nvSpPr>
        <p:spPr>
          <a:xfrm>
            <a:off x="7982418" y="3196168"/>
            <a:ext cx="3676183" cy="859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880" indent="302895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Капитальный ремонт </a:t>
            </a:r>
            <a:r>
              <a:rPr b="1" spc="-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и </a:t>
            </a:r>
            <a:r>
              <a:rPr lang="ru-RU" b="1" spc="-1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ремонт 9,9 </a:t>
            </a:r>
            <a:r>
              <a:rPr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км</a:t>
            </a:r>
            <a:r>
              <a:rPr b="1" spc="-1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1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автодорог</a:t>
            </a:r>
            <a:r>
              <a:rPr b="1" spc="-1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муниципального значения</a:t>
            </a:r>
            <a:endParaRPr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2" name="object 14"/>
          <p:cNvSpPr txBox="1"/>
          <p:nvPr/>
        </p:nvSpPr>
        <p:spPr>
          <a:xfrm>
            <a:off x="1852895" y="2756420"/>
            <a:ext cx="117100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atin typeface="Times New Roman" panose="02020603050405020304"/>
                <a:cs typeface="Times New Roman" panose="02020603050405020304"/>
              </a:rPr>
              <a:t>   10 756,0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658894" y="5578212"/>
            <a:ext cx="131579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atin typeface="Times New Roman" panose="02020603050405020304"/>
                <a:cs typeface="Times New Roman" panose="02020603050405020304"/>
              </a:rPr>
              <a:t>  248 976,4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7005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" y="0"/>
            <a:ext cx="12180318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" y="-923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9" y="186245"/>
            <a:ext cx="11887201" cy="57575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TextBox 14"/>
          <p:cNvSpPr txBox="1"/>
          <p:nvPr/>
        </p:nvSpPr>
        <p:spPr>
          <a:xfrm>
            <a:off x="10896601" y="-55437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7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5" y="214110"/>
            <a:ext cx="358941" cy="442620"/>
          </a:xfrm>
          <a:prstGeom prst="rect">
            <a:avLst/>
          </a:prstGeom>
        </p:spPr>
      </p:pic>
      <p:sp>
        <p:nvSpPr>
          <p:cNvPr id="49" name="Заголовок 78"/>
          <p:cNvSpPr>
            <a:spLocks noGrp="1"/>
          </p:cNvSpPr>
          <p:nvPr>
            <p:ph type="title"/>
          </p:nvPr>
        </p:nvSpPr>
        <p:spPr>
          <a:xfrm>
            <a:off x="128587" y="762000"/>
            <a:ext cx="11881967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Дорожное хозяйство Валуйского муниципального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округа </a:t>
            </a: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/>
            </a:r>
            <a:b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6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</a:t>
            </a:r>
            <a:r>
              <a:rPr lang="ru-RU" altLang="zh-CN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год</a:t>
            </a:r>
            <a:r>
              <a:rPr lang="ru-RU" altLang="ru-RU" sz="26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81322"/>
              </p:ext>
            </p:extLst>
          </p:nvPr>
        </p:nvGraphicFramePr>
        <p:xfrm>
          <a:off x="228599" y="1818102"/>
          <a:ext cx="11707815" cy="4811298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3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рамках софинансирования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областного бюджета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бюджета муниципального округа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фонд)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259 732,4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209 328,0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13 361,4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37 043,0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Никольская в г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125 836,1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118 285,9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7 550,2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автомобильной дороги от с. Поминово до с. Гладково Валуйского муниципального округа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53 223,0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50 029,6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Щорса в г. Валуйки Белгородской области, протяженностью 0,857 км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24 636,7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22 516,1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Кольцевая в с. Принцевка Валуйского муниципального округа Белгородской области, протяженностью 1,021 км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19 677,0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18 496,4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" name="object 3"/>
          <p:cNvSpPr txBox="1"/>
          <p:nvPr/>
        </p:nvSpPr>
        <p:spPr>
          <a:xfrm>
            <a:off x="11024503" y="1529310"/>
            <a:ext cx="101565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5065" y="-22680"/>
            <a:ext cx="12188591" cy="687449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3088" y="182713"/>
            <a:ext cx="11816588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9906000" y="-63501"/>
            <a:ext cx="22860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Слайда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13017"/>
            <a:ext cx="402186" cy="495946"/>
          </a:xfrm>
          <a:prstGeom prst="rect">
            <a:avLst/>
          </a:prstGeom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89237" y="784175"/>
            <a:ext cx="1180429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Дорожное хозяйство Валуйского муниципального округа </a:t>
            </a:r>
            <a:b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</a:br>
            <a:r>
              <a:rPr lang="ru-RU" altLang="zh-CN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на 2025 год</a:t>
            </a:r>
            <a:r>
              <a:rPr lang="ru-RU" altLang="ru-RU" sz="2400" noProof="1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 </a:t>
            </a:r>
            <a:endParaRPr lang="ru-RU" alt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32043"/>
              </p:ext>
            </p:extLst>
          </p:nvPr>
        </p:nvGraphicFramePr>
        <p:xfrm>
          <a:off x="189236" y="1690670"/>
          <a:ext cx="11774164" cy="5103828"/>
        </p:xfrm>
        <a:graphic>
          <a:graphicData uri="http://schemas.openxmlformats.org/drawingml/2006/table">
            <a:tbl>
              <a:tblPr/>
              <a:tblGrid>
                <a:gridCol w="66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Дорожный фонд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дорожной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инфраструктуры муниципального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рамках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фонда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36 359,6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6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5" marR="3895" marT="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в с. Терехово Валуйского муниципального округа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Подгорная в с. Аркатово Валуйского муниципального округа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Гагарина в с. Насоново Валуйского муниципального округа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участка автомобильной дороги по ул. Пионерская в с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Шелаево Валуйского муниципального округа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</a:t>
                      </a:r>
                      <a:b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П.Осипенко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г. Валуйки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654,7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2 654,7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автомобильной дороги по ул. Тимирязева в г. Валуйки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928,5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Прохождение экспертизы проектно-сметной документации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Ямочный ремонт литым асфальтобетоном на территории Валуйского муниципального округа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5.9.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безопасности дорожного движения и проведение ежегодной инструментальной диагностики на улично-дорожной сети в г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5.10.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тротуаров на территории Валуйского муниципального округа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" name="object 3"/>
          <p:cNvSpPr txBox="1"/>
          <p:nvPr/>
        </p:nvSpPr>
        <p:spPr>
          <a:xfrm>
            <a:off x="10999714" y="1177526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2309" y="-11565"/>
            <a:ext cx="12296211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43907"/>
              </p:ext>
            </p:extLst>
          </p:nvPr>
        </p:nvGraphicFramePr>
        <p:xfrm>
          <a:off x="226683" y="2832819"/>
          <a:ext cx="11545085" cy="3409728"/>
        </p:xfrm>
        <a:graphic>
          <a:graphicData uri="http://schemas.openxmlformats.org/drawingml/2006/table">
            <a:tbl>
              <a:tblPr/>
              <a:tblGrid>
                <a:gridCol w="75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2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муниципального округа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56 836,0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53 425,9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3 410,1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Капитальный ремонт МОУ "Тимоновская СОШ" с. Тимоново     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10 002,0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9 401,9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600,1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Капитальный ремонт МОУ "СОШ №1" г. Валуйки Белгородской области (второе здание)          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46 834,0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44 024,0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2 810,0 </a:t>
                      </a:r>
                    </a:p>
                  </a:txBody>
                  <a:tcPr marL="5741" marR="5741" marT="5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945328" y="2419618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591967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4" y="302140"/>
            <a:ext cx="110314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46966" y="865227"/>
            <a:ext cx="1190451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социально-культурной сферы и инженерной инфраструктуры Валуйского муниципального округа на 2025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13641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090990" y="-54683"/>
            <a:ext cx="1305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0008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3427596"/>
            <a:ext cx="4643628" cy="33695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173736"/>
            <a:ext cx="11870498" cy="537445"/>
            <a:chOff x="-6350" y="0"/>
            <a:chExt cx="12204700" cy="64579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73250" y="706549"/>
            <a:ext cx="8458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 smtClean="0">
                <a:solidFill>
                  <a:srgbClr val="385622"/>
                </a:solidFill>
                <a:latin typeface="Calibri" panose="020F0502020204030204"/>
                <a:cs typeface="Calibri" panose="020F0502020204030204"/>
              </a:rPr>
              <a:t>     </a:t>
            </a:r>
            <a:r>
              <a:rPr sz="28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</a:t>
            </a:r>
            <a:r>
              <a:rPr sz="2800" b="1" spc="-2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2800" b="1" spc="-1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4277" y="1843721"/>
            <a:ext cx="3460594" cy="1325597"/>
            <a:chOff x="514858" y="1482597"/>
            <a:chExt cx="3204210" cy="795020"/>
          </a:xfrm>
        </p:grpSpPr>
        <p:sp>
          <p:nvSpPr>
            <p:cNvPr id="14" name="object 14"/>
            <p:cNvSpPr/>
            <p:nvPr/>
          </p:nvSpPr>
          <p:spPr>
            <a:xfrm>
              <a:off x="521208" y="1488947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19">
                  <a:moveTo>
                    <a:pt x="3060954" y="0"/>
                  </a:moveTo>
                  <a:lnTo>
                    <a:pt x="130301" y="0"/>
                  </a:lnTo>
                  <a:lnTo>
                    <a:pt x="79584" y="10233"/>
                  </a:lnTo>
                  <a:lnTo>
                    <a:pt x="38166" y="38147"/>
                  </a:lnTo>
                  <a:lnTo>
                    <a:pt x="10240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40" y="702248"/>
                  </a:lnTo>
                  <a:lnTo>
                    <a:pt x="38166" y="743664"/>
                  </a:lnTo>
                  <a:lnTo>
                    <a:pt x="79584" y="771578"/>
                  </a:lnTo>
                  <a:lnTo>
                    <a:pt x="130301" y="781812"/>
                  </a:lnTo>
                  <a:lnTo>
                    <a:pt x="3060954" y="781812"/>
                  </a:lnTo>
                  <a:lnTo>
                    <a:pt x="3111692" y="771578"/>
                  </a:lnTo>
                  <a:lnTo>
                    <a:pt x="3153108" y="743664"/>
                  </a:lnTo>
                  <a:lnTo>
                    <a:pt x="3181022" y="702248"/>
                  </a:lnTo>
                  <a:lnTo>
                    <a:pt x="3191256" y="651510"/>
                  </a:lnTo>
                  <a:lnTo>
                    <a:pt x="3191256" y="130301"/>
                  </a:lnTo>
                  <a:lnTo>
                    <a:pt x="3181022" y="79563"/>
                  </a:lnTo>
                  <a:lnTo>
                    <a:pt x="3153108" y="38147"/>
                  </a:lnTo>
                  <a:lnTo>
                    <a:pt x="3111692" y="10233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208" y="1488947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19">
                  <a:moveTo>
                    <a:pt x="0" y="130301"/>
                  </a:moveTo>
                  <a:lnTo>
                    <a:pt x="10240" y="79563"/>
                  </a:lnTo>
                  <a:lnTo>
                    <a:pt x="38166" y="38147"/>
                  </a:lnTo>
                  <a:lnTo>
                    <a:pt x="79584" y="10233"/>
                  </a:lnTo>
                  <a:lnTo>
                    <a:pt x="130301" y="0"/>
                  </a:lnTo>
                  <a:lnTo>
                    <a:pt x="3060954" y="0"/>
                  </a:lnTo>
                  <a:lnTo>
                    <a:pt x="3111692" y="10233"/>
                  </a:lnTo>
                  <a:lnTo>
                    <a:pt x="3153108" y="38147"/>
                  </a:lnTo>
                  <a:lnTo>
                    <a:pt x="3181022" y="79563"/>
                  </a:lnTo>
                  <a:lnTo>
                    <a:pt x="3191256" y="130301"/>
                  </a:lnTo>
                  <a:lnTo>
                    <a:pt x="3191256" y="651510"/>
                  </a:lnTo>
                  <a:lnTo>
                    <a:pt x="3181022" y="702248"/>
                  </a:lnTo>
                  <a:lnTo>
                    <a:pt x="3153108" y="743664"/>
                  </a:lnTo>
                  <a:lnTo>
                    <a:pt x="3111692" y="771578"/>
                  </a:lnTo>
                  <a:lnTo>
                    <a:pt x="3060954" y="781812"/>
                  </a:lnTo>
                  <a:lnTo>
                    <a:pt x="130301" y="781812"/>
                  </a:lnTo>
                  <a:lnTo>
                    <a:pt x="79584" y="771578"/>
                  </a:lnTo>
                  <a:lnTo>
                    <a:pt x="38166" y="743664"/>
                  </a:lnTo>
                  <a:lnTo>
                    <a:pt x="10240" y="702248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9510" y="2167853"/>
            <a:ext cx="22703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" algn="ctr">
              <a:lnSpc>
                <a:spcPct val="100000"/>
              </a:lnSpc>
            </a:pPr>
            <a:r>
              <a:rPr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800" b="1" spc="-4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sz="1800" b="1" spc="-5" dirty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1135" y="3403224"/>
            <a:ext cx="3453736" cy="1264168"/>
            <a:chOff x="524001" y="2345182"/>
            <a:chExt cx="3202940" cy="793115"/>
          </a:xfrm>
        </p:grpSpPr>
        <p:sp>
          <p:nvSpPr>
            <p:cNvPr id="18" name="object 18"/>
            <p:cNvSpPr/>
            <p:nvPr/>
          </p:nvSpPr>
          <p:spPr>
            <a:xfrm>
              <a:off x="530351" y="2351532"/>
              <a:ext cx="3190240" cy="780415"/>
            </a:xfrm>
            <a:custGeom>
              <a:avLst/>
              <a:gdLst/>
              <a:ahLst/>
              <a:cxnLst/>
              <a:rect l="l" t="t" r="r" b="b"/>
              <a:pathLst>
                <a:path w="3190240" h="780414">
                  <a:moveTo>
                    <a:pt x="3059684" y="0"/>
                  </a:moveTo>
                  <a:lnTo>
                    <a:pt x="130048" y="0"/>
                  </a:lnTo>
                  <a:lnTo>
                    <a:pt x="79429" y="10211"/>
                  </a:lnTo>
                  <a:lnTo>
                    <a:pt x="38092" y="38068"/>
                  </a:lnTo>
                  <a:lnTo>
                    <a:pt x="10220" y="79402"/>
                  </a:lnTo>
                  <a:lnTo>
                    <a:pt x="0" y="130047"/>
                  </a:lnTo>
                  <a:lnTo>
                    <a:pt x="0" y="650239"/>
                  </a:lnTo>
                  <a:lnTo>
                    <a:pt x="10220" y="700885"/>
                  </a:lnTo>
                  <a:lnTo>
                    <a:pt x="38092" y="742219"/>
                  </a:lnTo>
                  <a:lnTo>
                    <a:pt x="79429" y="770076"/>
                  </a:lnTo>
                  <a:lnTo>
                    <a:pt x="130048" y="780288"/>
                  </a:lnTo>
                  <a:lnTo>
                    <a:pt x="3059684" y="780288"/>
                  </a:lnTo>
                  <a:lnTo>
                    <a:pt x="3110329" y="770076"/>
                  </a:lnTo>
                  <a:lnTo>
                    <a:pt x="3151663" y="742219"/>
                  </a:lnTo>
                  <a:lnTo>
                    <a:pt x="3179520" y="700885"/>
                  </a:lnTo>
                  <a:lnTo>
                    <a:pt x="3189732" y="650239"/>
                  </a:lnTo>
                  <a:lnTo>
                    <a:pt x="3189732" y="130047"/>
                  </a:lnTo>
                  <a:lnTo>
                    <a:pt x="3179520" y="79402"/>
                  </a:lnTo>
                  <a:lnTo>
                    <a:pt x="3151663" y="38068"/>
                  </a:lnTo>
                  <a:lnTo>
                    <a:pt x="3110329" y="10211"/>
                  </a:lnTo>
                  <a:lnTo>
                    <a:pt x="305968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0351" y="2351532"/>
              <a:ext cx="3190240" cy="780415"/>
            </a:xfrm>
            <a:custGeom>
              <a:avLst/>
              <a:gdLst/>
              <a:ahLst/>
              <a:cxnLst/>
              <a:rect l="l" t="t" r="r" b="b"/>
              <a:pathLst>
                <a:path w="3190240" h="780414">
                  <a:moveTo>
                    <a:pt x="0" y="130047"/>
                  </a:moveTo>
                  <a:lnTo>
                    <a:pt x="10220" y="79402"/>
                  </a:lnTo>
                  <a:lnTo>
                    <a:pt x="38092" y="38068"/>
                  </a:lnTo>
                  <a:lnTo>
                    <a:pt x="79429" y="10211"/>
                  </a:lnTo>
                  <a:lnTo>
                    <a:pt x="130048" y="0"/>
                  </a:lnTo>
                  <a:lnTo>
                    <a:pt x="3059684" y="0"/>
                  </a:lnTo>
                  <a:lnTo>
                    <a:pt x="3110329" y="10211"/>
                  </a:lnTo>
                  <a:lnTo>
                    <a:pt x="3151663" y="38068"/>
                  </a:lnTo>
                  <a:lnTo>
                    <a:pt x="3179520" y="79402"/>
                  </a:lnTo>
                  <a:lnTo>
                    <a:pt x="3189732" y="130047"/>
                  </a:lnTo>
                  <a:lnTo>
                    <a:pt x="3189732" y="650239"/>
                  </a:lnTo>
                  <a:lnTo>
                    <a:pt x="3179520" y="700885"/>
                  </a:lnTo>
                  <a:lnTo>
                    <a:pt x="3151663" y="742219"/>
                  </a:lnTo>
                  <a:lnTo>
                    <a:pt x="3110329" y="770076"/>
                  </a:lnTo>
                  <a:lnTo>
                    <a:pt x="3059684" y="780288"/>
                  </a:lnTo>
                  <a:lnTo>
                    <a:pt x="130048" y="780288"/>
                  </a:lnTo>
                  <a:lnTo>
                    <a:pt x="79429" y="770076"/>
                  </a:lnTo>
                  <a:lnTo>
                    <a:pt x="38092" y="742219"/>
                  </a:lnTo>
                  <a:lnTo>
                    <a:pt x="10220" y="700885"/>
                  </a:lnTo>
                  <a:lnTo>
                    <a:pt x="0" y="650239"/>
                  </a:lnTo>
                  <a:lnTo>
                    <a:pt x="0" y="130047"/>
                  </a:lnTo>
                  <a:close/>
                </a:path>
              </a:pathLst>
            </a:custGeom>
            <a:ln w="12191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2301" y="3629883"/>
            <a:ext cx="22075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sz="1800" b="1" spc="-3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spc="-4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1136" y="4873808"/>
            <a:ext cx="3446520" cy="1298392"/>
            <a:chOff x="514858" y="4091685"/>
            <a:chExt cx="3204210" cy="795020"/>
          </a:xfrm>
        </p:grpSpPr>
        <p:sp>
          <p:nvSpPr>
            <p:cNvPr id="26" name="object 26"/>
            <p:cNvSpPr/>
            <p:nvPr/>
          </p:nvSpPr>
          <p:spPr>
            <a:xfrm>
              <a:off x="521208" y="4098035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20">
                  <a:moveTo>
                    <a:pt x="3060954" y="0"/>
                  </a:moveTo>
                  <a:lnTo>
                    <a:pt x="130301" y="0"/>
                  </a:lnTo>
                  <a:lnTo>
                    <a:pt x="79584" y="10233"/>
                  </a:lnTo>
                  <a:lnTo>
                    <a:pt x="38166" y="38147"/>
                  </a:lnTo>
                  <a:lnTo>
                    <a:pt x="10240" y="79563"/>
                  </a:lnTo>
                  <a:lnTo>
                    <a:pt x="0" y="130301"/>
                  </a:lnTo>
                  <a:lnTo>
                    <a:pt x="0" y="651509"/>
                  </a:lnTo>
                  <a:lnTo>
                    <a:pt x="10240" y="702248"/>
                  </a:lnTo>
                  <a:lnTo>
                    <a:pt x="38166" y="743664"/>
                  </a:lnTo>
                  <a:lnTo>
                    <a:pt x="79584" y="771578"/>
                  </a:lnTo>
                  <a:lnTo>
                    <a:pt x="130301" y="781812"/>
                  </a:lnTo>
                  <a:lnTo>
                    <a:pt x="3060954" y="781812"/>
                  </a:lnTo>
                  <a:lnTo>
                    <a:pt x="3111692" y="771578"/>
                  </a:lnTo>
                  <a:lnTo>
                    <a:pt x="3153108" y="743664"/>
                  </a:lnTo>
                  <a:lnTo>
                    <a:pt x="3181022" y="702248"/>
                  </a:lnTo>
                  <a:lnTo>
                    <a:pt x="3191256" y="651509"/>
                  </a:lnTo>
                  <a:lnTo>
                    <a:pt x="3191256" y="130301"/>
                  </a:lnTo>
                  <a:lnTo>
                    <a:pt x="3181022" y="79563"/>
                  </a:lnTo>
                  <a:lnTo>
                    <a:pt x="3153108" y="38147"/>
                  </a:lnTo>
                  <a:lnTo>
                    <a:pt x="3111692" y="10233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208" y="4098035"/>
              <a:ext cx="3191510" cy="782320"/>
            </a:xfrm>
            <a:custGeom>
              <a:avLst/>
              <a:gdLst/>
              <a:ahLst/>
              <a:cxnLst/>
              <a:rect l="l" t="t" r="r" b="b"/>
              <a:pathLst>
                <a:path w="3191510" h="782320">
                  <a:moveTo>
                    <a:pt x="0" y="130301"/>
                  </a:moveTo>
                  <a:lnTo>
                    <a:pt x="10240" y="79563"/>
                  </a:lnTo>
                  <a:lnTo>
                    <a:pt x="38166" y="38147"/>
                  </a:lnTo>
                  <a:lnTo>
                    <a:pt x="79584" y="10233"/>
                  </a:lnTo>
                  <a:lnTo>
                    <a:pt x="130301" y="0"/>
                  </a:lnTo>
                  <a:lnTo>
                    <a:pt x="3060954" y="0"/>
                  </a:lnTo>
                  <a:lnTo>
                    <a:pt x="3111692" y="10233"/>
                  </a:lnTo>
                  <a:lnTo>
                    <a:pt x="3153108" y="38147"/>
                  </a:lnTo>
                  <a:lnTo>
                    <a:pt x="3181022" y="79563"/>
                  </a:lnTo>
                  <a:lnTo>
                    <a:pt x="3191256" y="130301"/>
                  </a:lnTo>
                  <a:lnTo>
                    <a:pt x="3191256" y="651509"/>
                  </a:lnTo>
                  <a:lnTo>
                    <a:pt x="3181022" y="702248"/>
                  </a:lnTo>
                  <a:lnTo>
                    <a:pt x="3153108" y="743664"/>
                  </a:lnTo>
                  <a:lnTo>
                    <a:pt x="3111692" y="771578"/>
                  </a:lnTo>
                  <a:lnTo>
                    <a:pt x="3060954" y="781812"/>
                  </a:lnTo>
                  <a:lnTo>
                    <a:pt x="130301" y="781812"/>
                  </a:lnTo>
                  <a:lnTo>
                    <a:pt x="79584" y="771578"/>
                  </a:lnTo>
                  <a:lnTo>
                    <a:pt x="38166" y="743664"/>
                  </a:lnTo>
                  <a:lnTo>
                    <a:pt x="10240" y="702248"/>
                  </a:lnTo>
                  <a:lnTo>
                    <a:pt x="0" y="651509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71619" y="4082588"/>
            <a:ext cx="2766060" cy="60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endParaRPr lang="ru-RU" sz="1600" b="1" spc="-10" dirty="0">
              <a:solidFill>
                <a:srgbClr val="273B17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endParaRPr sz="16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38635" y="1867864"/>
            <a:ext cx="2887026" cy="1071596"/>
            <a:chOff x="3756660" y="1479804"/>
            <a:chExt cx="2773808" cy="782320"/>
          </a:xfrm>
        </p:grpSpPr>
        <p:sp>
          <p:nvSpPr>
            <p:cNvPr id="36" name="object 36"/>
            <p:cNvSpPr/>
            <p:nvPr/>
          </p:nvSpPr>
          <p:spPr>
            <a:xfrm>
              <a:off x="3756660" y="1751076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544067" y="0"/>
                  </a:moveTo>
                  <a:lnTo>
                    <a:pt x="544067" y="70103"/>
                  </a:lnTo>
                  <a:lnTo>
                    <a:pt x="0" y="70103"/>
                  </a:lnTo>
                  <a:lnTo>
                    <a:pt x="0" y="210312"/>
                  </a:lnTo>
                  <a:lnTo>
                    <a:pt x="544067" y="210312"/>
                  </a:lnTo>
                  <a:lnTo>
                    <a:pt x="544067" y="280415"/>
                  </a:lnTo>
                  <a:lnTo>
                    <a:pt x="684276" y="140208"/>
                  </a:lnTo>
                  <a:lnTo>
                    <a:pt x="54406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56660" y="1751076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0" y="70103"/>
                  </a:moveTo>
                  <a:lnTo>
                    <a:pt x="544067" y="70103"/>
                  </a:lnTo>
                  <a:lnTo>
                    <a:pt x="544067" y="0"/>
                  </a:lnTo>
                  <a:lnTo>
                    <a:pt x="684276" y="140208"/>
                  </a:lnTo>
                  <a:lnTo>
                    <a:pt x="544067" y="280415"/>
                  </a:lnTo>
                  <a:lnTo>
                    <a:pt x="544067" y="210312"/>
                  </a:lnTo>
                  <a:lnTo>
                    <a:pt x="0" y="210312"/>
                  </a:lnTo>
                  <a:lnTo>
                    <a:pt x="0" y="70103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85133" y="1479804"/>
              <a:ext cx="2045335" cy="782320"/>
            </a:xfrm>
            <a:custGeom>
              <a:avLst/>
              <a:gdLst/>
              <a:ahLst/>
              <a:cxnLst/>
              <a:rect l="l" t="t" r="r" b="b"/>
              <a:pathLst>
                <a:path w="2045334" h="782319">
                  <a:moveTo>
                    <a:pt x="1914905" y="0"/>
                  </a:moveTo>
                  <a:lnTo>
                    <a:pt x="130301" y="0"/>
                  </a:ln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33" y="702248"/>
                  </a:lnTo>
                  <a:lnTo>
                    <a:pt x="38147" y="743664"/>
                  </a:lnTo>
                  <a:lnTo>
                    <a:pt x="79563" y="771578"/>
                  </a:lnTo>
                  <a:lnTo>
                    <a:pt x="130301" y="781812"/>
                  </a:lnTo>
                  <a:lnTo>
                    <a:pt x="1914905" y="781812"/>
                  </a:lnTo>
                  <a:lnTo>
                    <a:pt x="1965644" y="771578"/>
                  </a:lnTo>
                  <a:lnTo>
                    <a:pt x="2007060" y="743664"/>
                  </a:lnTo>
                  <a:lnTo>
                    <a:pt x="2034974" y="702248"/>
                  </a:lnTo>
                  <a:lnTo>
                    <a:pt x="2045208" y="651510"/>
                  </a:lnTo>
                  <a:lnTo>
                    <a:pt x="2045208" y="130301"/>
                  </a:lnTo>
                  <a:lnTo>
                    <a:pt x="2034974" y="79563"/>
                  </a:lnTo>
                  <a:lnTo>
                    <a:pt x="2007060" y="38147"/>
                  </a:lnTo>
                  <a:lnTo>
                    <a:pt x="1965644" y="10233"/>
                  </a:lnTo>
                  <a:lnTo>
                    <a:pt x="1914905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85132" y="1479804"/>
              <a:ext cx="2045335" cy="782320"/>
            </a:xfrm>
            <a:custGeom>
              <a:avLst/>
              <a:gdLst/>
              <a:ahLst/>
              <a:cxnLst/>
              <a:rect l="l" t="t" r="r" b="b"/>
              <a:pathLst>
                <a:path w="2045334" h="782319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914905" y="0"/>
                  </a:lnTo>
                  <a:lnTo>
                    <a:pt x="1965644" y="10233"/>
                  </a:lnTo>
                  <a:lnTo>
                    <a:pt x="2007060" y="38147"/>
                  </a:lnTo>
                  <a:lnTo>
                    <a:pt x="2034974" y="79563"/>
                  </a:lnTo>
                  <a:lnTo>
                    <a:pt x="2045208" y="130301"/>
                  </a:lnTo>
                  <a:lnTo>
                    <a:pt x="2045208" y="651510"/>
                  </a:lnTo>
                  <a:lnTo>
                    <a:pt x="2034974" y="702248"/>
                  </a:lnTo>
                  <a:lnTo>
                    <a:pt x="2007060" y="743664"/>
                  </a:lnTo>
                  <a:lnTo>
                    <a:pt x="1965644" y="771578"/>
                  </a:lnTo>
                  <a:lnTo>
                    <a:pt x="1914905" y="781812"/>
                  </a:lnTo>
                  <a:lnTo>
                    <a:pt x="130301" y="781812"/>
                  </a:lnTo>
                  <a:lnTo>
                    <a:pt x="79563" y="771578"/>
                  </a:lnTo>
                  <a:lnTo>
                    <a:pt x="38147" y="743664"/>
                  </a:lnTo>
                  <a:lnTo>
                    <a:pt x="10233" y="702248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838635" y="3389667"/>
            <a:ext cx="2903910" cy="1163860"/>
            <a:chOff x="3756660" y="2350007"/>
            <a:chExt cx="2773807" cy="780415"/>
          </a:xfrm>
        </p:grpSpPr>
        <p:sp>
          <p:nvSpPr>
            <p:cNvPr id="41" name="object 41"/>
            <p:cNvSpPr/>
            <p:nvPr/>
          </p:nvSpPr>
          <p:spPr>
            <a:xfrm>
              <a:off x="3756660" y="2609087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544067" y="0"/>
                  </a:moveTo>
                  <a:lnTo>
                    <a:pt x="544067" y="70103"/>
                  </a:lnTo>
                  <a:lnTo>
                    <a:pt x="0" y="70103"/>
                  </a:lnTo>
                  <a:lnTo>
                    <a:pt x="0" y="210312"/>
                  </a:lnTo>
                  <a:lnTo>
                    <a:pt x="544067" y="210312"/>
                  </a:lnTo>
                  <a:lnTo>
                    <a:pt x="544067" y="280415"/>
                  </a:lnTo>
                  <a:lnTo>
                    <a:pt x="684276" y="140208"/>
                  </a:lnTo>
                  <a:lnTo>
                    <a:pt x="54406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6660" y="2609087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69">
                  <a:moveTo>
                    <a:pt x="0" y="70103"/>
                  </a:moveTo>
                  <a:lnTo>
                    <a:pt x="544067" y="70103"/>
                  </a:lnTo>
                  <a:lnTo>
                    <a:pt x="544067" y="0"/>
                  </a:lnTo>
                  <a:lnTo>
                    <a:pt x="684276" y="140208"/>
                  </a:lnTo>
                  <a:lnTo>
                    <a:pt x="544067" y="280415"/>
                  </a:lnTo>
                  <a:lnTo>
                    <a:pt x="544067" y="210312"/>
                  </a:lnTo>
                  <a:lnTo>
                    <a:pt x="0" y="210312"/>
                  </a:lnTo>
                  <a:lnTo>
                    <a:pt x="0" y="70103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85132" y="2350007"/>
              <a:ext cx="2045335" cy="780415"/>
            </a:xfrm>
            <a:custGeom>
              <a:avLst/>
              <a:gdLst/>
              <a:ahLst/>
              <a:cxnLst/>
              <a:rect l="l" t="t" r="r" b="b"/>
              <a:pathLst>
                <a:path w="2045334" h="780414">
                  <a:moveTo>
                    <a:pt x="1915159" y="0"/>
                  </a:moveTo>
                  <a:lnTo>
                    <a:pt x="130047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7"/>
                  </a:lnTo>
                  <a:lnTo>
                    <a:pt x="0" y="650239"/>
                  </a:lnTo>
                  <a:lnTo>
                    <a:pt x="10211" y="700885"/>
                  </a:lnTo>
                  <a:lnTo>
                    <a:pt x="38068" y="742219"/>
                  </a:lnTo>
                  <a:lnTo>
                    <a:pt x="79402" y="770076"/>
                  </a:lnTo>
                  <a:lnTo>
                    <a:pt x="130047" y="780288"/>
                  </a:lnTo>
                  <a:lnTo>
                    <a:pt x="1915159" y="780288"/>
                  </a:lnTo>
                  <a:lnTo>
                    <a:pt x="1965805" y="770076"/>
                  </a:lnTo>
                  <a:lnTo>
                    <a:pt x="2007139" y="742219"/>
                  </a:lnTo>
                  <a:lnTo>
                    <a:pt x="2034996" y="700885"/>
                  </a:lnTo>
                  <a:lnTo>
                    <a:pt x="2045208" y="650239"/>
                  </a:lnTo>
                  <a:lnTo>
                    <a:pt x="2045208" y="130047"/>
                  </a:lnTo>
                  <a:lnTo>
                    <a:pt x="2034996" y="79402"/>
                  </a:lnTo>
                  <a:lnTo>
                    <a:pt x="2007139" y="38068"/>
                  </a:lnTo>
                  <a:lnTo>
                    <a:pt x="1965805" y="10211"/>
                  </a:lnTo>
                  <a:lnTo>
                    <a:pt x="1915159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85132" y="2350007"/>
              <a:ext cx="2045335" cy="780415"/>
            </a:xfrm>
            <a:custGeom>
              <a:avLst/>
              <a:gdLst/>
              <a:ahLst/>
              <a:cxnLst/>
              <a:rect l="l" t="t" r="r" b="b"/>
              <a:pathLst>
                <a:path w="2045334" h="780414">
                  <a:moveTo>
                    <a:pt x="0" y="130047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7" y="0"/>
                  </a:lnTo>
                  <a:lnTo>
                    <a:pt x="1915159" y="0"/>
                  </a:lnTo>
                  <a:lnTo>
                    <a:pt x="1965805" y="10211"/>
                  </a:lnTo>
                  <a:lnTo>
                    <a:pt x="2007139" y="38068"/>
                  </a:lnTo>
                  <a:lnTo>
                    <a:pt x="2034996" y="79402"/>
                  </a:lnTo>
                  <a:lnTo>
                    <a:pt x="2045208" y="130047"/>
                  </a:lnTo>
                  <a:lnTo>
                    <a:pt x="2045208" y="650239"/>
                  </a:lnTo>
                  <a:lnTo>
                    <a:pt x="2034996" y="700885"/>
                  </a:lnTo>
                  <a:lnTo>
                    <a:pt x="2007139" y="742219"/>
                  </a:lnTo>
                  <a:lnTo>
                    <a:pt x="1965805" y="770076"/>
                  </a:lnTo>
                  <a:lnTo>
                    <a:pt x="1915159" y="780288"/>
                  </a:lnTo>
                  <a:lnTo>
                    <a:pt x="130047" y="780288"/>
                  </a:lnTo>
                  <a:lnTo>
                    <a:pt x="79402" y="770076"/>
                  </a:lnTo>
                  <a:lnTo>
                    <a:pt x="38068" y="742219"/>
                  </a:lnTo>
                  <a:lnTo>
                    <a:pt x="10211" y="700885"/>
                  </a:lnTo>
                  <a:lnTo>
                    <a:pt x="0" y="650239"/>
                  </a:lnTo>
                  <a:lnTo>
                    <a:pt x="0" y="130047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820301" y="4952952"/>
            <a:ext cx="2924516" cy="1031510"/>
            <a:chOff x="3762755" y="4983479"/>
            <a:chExt cx="2733040" cy="794385"/>
          </a:xfrm>
        </p:grpSpPr>
        <p:sp>
          <p:nvSpPr>
            <p:cNvPr id="56" name="object 56"/>
            <p:cNvSpPr/>
            <p:nvPr/>
          </p:nvSpPr>
          <p:spPr>
            <a:xfrm>
              <a:off x="3768851" y="5269991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70">
                  <a:moveTo>
                    <a:pt x="544068" y="0"/>
                  </a:moveTo>
                  <a:lnTo>
                    <a:pt x="544068" y="70104"/>
                  </a:lnTo>
                  <a:lnTo>
                    <a:pt x="0" y="70104"/>
                  </a:lnTo>
                  <a:lnTo>
                    <a:pt x="0" y="210312"/>
                  </a:lnTo>
                  <a:lnTo>
                    <a:pt x="544068" y="210312"/>
                  </a:lnTo>
                  <a:lnTo>
                    <a:pt x="544068" y="280416"/>
                  </a:lnTo>
                  <a:lnTo>
                    <a:pt x="684276" y="140208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68851" y="5269991"/>
              <a:ext cx="684530" cy="280670"/>
            </a:xfrm>
            <a:custGeom>
              <a:avLst/>
              <a:gdLst/>
              <a:ahLst/>
              <a:cxnLst/>
              <a:rect l="l" t="t" r="r" b="b"/>
              <a:pathLst>
                <a:path w="684529" h="280670">
                  <a:moveTo>
                    <a:pt x="0" y="70104"/>
                  </a:moveTo>
                  <a:lnTo>
                    <a:pt x="544068" y="70104"/>
                  </a:lnTo>
                  <a:lnTo>
                    <a:pt x="544068" y="0"/>
                  </a:lnTo>
                  <a:lnTo>
                    <a:pt x="684276" y="140208"/>
                  </a:lnTo>
                  <a:lnTo>
                    <a:pt x="544068" y="280416"/>
                  </a:lnTo>
                  <a:lnTo>
                    <a:pt x="544068" y="210312"/>
                  </a:lnTo>
                  <a:lnTo>
                    <a:pt x="0" y="210312"/>
                  </a:lnTo>
                  <a:lnTo>
                    <a:pt x="0" y="70104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85131" y="4989575"/>
              <a:ext cx="2004060" cy="782320"/>
            </a:xfrm>
            <a:custGeom>
              <a:avLst/>
              <a:gdLst/>
              <a:ahLst/>
              <a:cxnLst/>
              <a:rect l="l" t="t" r="r" b="b"/>
              <a:pathLst>
                <a:path w="2004060" h="782320">
                  <a:moveTo>
                    <a:pt x="1873757" y="0"/>
                  </a:moveTo>
                  <a:lnTo>
                    <a:pt x="130301" y="0"/>
                  </a:ln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0" y="651510"/>
                  </a:lnTo>
                  <a:lnTo>
                    <a:pt x="10233" y="702227"/>
                  </a:lnTo>
                  <a:lnTo>
                    <a:pt x="38147" y="743645"/>
                  </a:lnTo>
                  <a:lnTo>
                    <a:pt x="79563" y="771571"/>
                  </a:lnTo>
                  <a:lnTo>
                    <a:pt x="130301" y="781812"/>
                  </a:lnTo>
                  <a:lnTo>
                    <a:pt x="1873757" y="781812"/>
                  </a:lnTo>
                  <a:lnTo>
                    <a:pt x="1924496" y="771571"/>
                  </a:lnTo>
                  <a:lnTo>
                    <a:pt x="1965912" y="743645"/>
                  </a:lnTo>
                  <a:lnTo>
                    <a:pt x="1993826" y="702227"/>
                  </a:lnTo>
                  <a:lnTo>
                    <a:pt x="2004059" y="651510"/>
                  </a:lnTo>
                  <a:lnTo>
                    <a:pt x="2004059" y="130301"/>
                  </a:lnTo>
                  <a:lnTo>
                    <a:pt x="1993826" y="79563"/>
                  </a:lnTo>
                  <a:lnTo>
                    <a:pt x="1965912" y="38147"/>
                  </a:lnTo>
                  <a:lnTo>
                    <a:pt x="1924496" y="10233"/>
                  </a:lnTo>
                  <a:lnTo>
                    <a:pt x="1873757" y="0"/>
                  </a:lnTo>
                  <a:close/>
                </a:path>
              </a:pathLst>
            </a:custGeom>
            <a:solidFill>
              <a:srgbClr val="FFF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85131" y="4989575"/>
              <a:ext cx="2004060" cy="782320"/>
            </a:xfrm>
            <a:custGeom>
              <a:avLst/>
              <a:gdLst/>
              <a:ahLst/>
              <a:cxnLst/>
              <a:rect l="l" t="t" r="r" b="b"/>
              <a:pathLst>
                <a:path w="2004060" h="782320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73757" y="0"/>
                  </a:lnTo>
                  <a:lnTo>
                    <a:pt x="1924496" y="10233"/>
                  </a:lnTo>
                  <a:lnTo>
                    <a:pt x="1965912" y="38147"/>
                  </a:lnTo>
                  <a:lnTo>
                    <a:pt x="1993826" y="79563"/>
                  </a:lnTo>
                  <a:lnTo>
                    <a:pt x="2004059" y="130301"/>
                  </a:lnTo>
                  <a:lnTo>
                    <a:pt x="2004059" y="651510"/>
                  </a:lnTo>
                  <a:lnTo>
                    <a:pt x="1993826" y="702227"/>
                  </a:lnTo>
                  <a:lnTo>
                    <a:pt x="1965912" y="743645"/>
                  </a:lnTo>
                  <a:lnTo>
                    <a:pt x="1924496" y="771571"/>
                  </a:lnTo>
                  <a:lnTo>
                    <a:pt x="1873757" y="781812"/>
                  </a:lnTo>
                  <a:lnTo>
                    <a:pt x="130301" y="781812"/>
                  </a:lnTo>
                  <a:lnTo>
                    <a:pt x="79563" y="771571"/>
                  </a:lnTo>
                  <a:lnTo>
                    <a:pt x="38147" y="743645"/>
                  </a:lnTo>
                  <a:lnTo>
                    <a:pt x="10233" y="702227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838269" y="1963785"/>
            <a:ext cx="1672519" cy="7708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29 458,8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sz="1400" b="1" spc="-3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4838269" y="3561990"/>
            <a:ext cx="1638731" cy="76495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4 993,6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тыс</a:t>
            </a:r>
            <a:r>
              <a:rPr lang="ru-RU"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sz="1400" b="1" spc="-3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1251" y="5129286"/>
            <a:ext cx="1847330" cy="7606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spcBef>
                <a:spcPts val="340"/>
              </a:spcBef>
            </a:pPr>
            <a:r>
              <a:rPr lang="ru-RU" sz="3200" b="1" dirty="0" smtClean="0">
                <a:solidFill>
                  <a:srgbClr val="273B17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32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20 353,3           </a:t>
            </a: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sz="1400" b="1" spc="-1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1400" b="1" spc="-30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16533" y="1618403"/>
            <a:ext cx="520636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2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жилищных</a:t>
            </a:r>
            <a:r>
              <a:rPr sz="2200" b="1" spc="2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ts val="3810"/>
              </a:lnSpc>
            </a:pPr>
            <a:r>
              <a:rPr lang="ru-RU" sz="32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spc="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22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10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2200" b="1" spc="-1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63079" y="2588402"/>
            <a:ext cx="4197350" cy="70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lang="en-US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54 80</a:t>
            </a:r>
            <a:r>
              <a:rPr lang="ru-RU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2800" b="1" spc="-5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7" y="173735"/>
            <a:ext cx="402186" cy="435453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63568" y="5172222"/>
            <a:ext cx="3962400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</a:t>
            </a:r>
            <a:r>
              <a:rPr lang="ru-RU" b="1" spc="-3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ru-RU" b="1" spc="-3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95"/>
              </a:lnSpc>
            </a:pPr>
            <a:r>
              <a:rPr lang="ru-RU" b="1" spc="-10" dirty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ts val="2155"/>
              </a:lnSpc>
            </a:pPr>
            <a:r>
              <a:rPr lang="ru-RU" b="1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b="1" spc="-3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rgbClr val="273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0" name="TextBox 14"/>
          <p:cNvSpPr txBox="1"/>
          <p:nvPr/>
        </p:nvSpPr>
        <p:spPr>
          <a:xfrm>
            <a:off x="10892582" y="-70807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4621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2387" cy="684643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9123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4389" y="2064229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8604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63198" y="914286"/>
            <a:ext cx="1190451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Реализация мероприятий в рамках программы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современной городской среды на территории Валуйского муниципального округа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2025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0886547" y="-26954"/>
            <a:ext cx="1305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34541"/>
              </p:ext>
            </p:extLst>
          </p:nvPr>
        </p:nvGraphicFramePr>
        <p:xfrm>
          <a:off x="152400" y="2514600"/>
          <a:ext cx="11834517" cy="3807503"/>
        </p:xfrm>
        <a:graphic>
          <a:graphicData uri="http://schemas.openxmlformats.org/drawingml/2006/table">
            <a:tbl>
              <a:tblPr/>
              <a:tblGrid>
                <a:gridCol w="48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3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4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муниципального округа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8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100 771,9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общественной территории парка "Молодежный" в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Белгородской области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771,9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2 474,0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спортивной многофункциональной зоны у реки Валуй в 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Валуйки Белгородской области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85 000,0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85 000,0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42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30"/>
            <a:ext cx="12192000" cy="457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50151" y="1180223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6"/>
            <a:ext cx="11916919" cy="645795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4" y="302140"/>
            <a:ext cx="10773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Расходы на выполнение мероприятий в рамках инициативного бюджетирования "Решаем вместе"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7" y="225055"/>
            <a:ext cx="399795" cy="492998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036282" y="-37419"/>
            <a:ext cx="1305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64037"/>
              </p:ext>
            </p:extLst>
          </p:nvPr>
        </p:nvGraphicFramePr>
        <p:xfrm>
          <a:off x="191173" y="1672009"/>
          <a:ext cx="11759853" cy="5151355"/>
        </p:xfrm>
        <a:graphic>
          <a:graphicData uri="http://schemas.openxmlformats.org/drawingml/2006/table">
            <a:tbl>
              <a:tblPr/>
              <a:tblGrid>
                <a:gridCol w="48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Прогноз на 2025 г.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Средства жителей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Решаем вместе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</a:t>
                      </a: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территории с установкой спортивно-игрового оборудования по ул. Восточная в г. 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по ул. Калинина 37 "Б",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009,4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многоквартирного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жилого дома по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Курячего, 24/4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многоквартирных домов № 20,22,24   по ул.  Пролетарская и № 36 по ул. 1 Мая г. Валуйки 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567,9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по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Курячего, 24/9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016,0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дворовой территории многоквартирного дома  по ул. Курячего, 24/8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г. Валуйки Белгородской области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 территории с установкой детского игрового оборудования по ул. 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Интернациональная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с. Колыхалино, Валуйского муниципального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Белгородской области</a:t>
                      </a: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644,4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941,5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113,0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0" marR="3830" marT="38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1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7"/>
            <a:ext cx="11916919" cy="535190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9490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7" y="225055"/>
            <a:ext cx="399795" cy="372910"/>
          </a:xfrm>
          <a:prstGeom prst="rect">
            <a:avLst/>
          </a:prstGeom>
        </p:spPr>
      </p:pic>
      <p:sp>
        <p:nvSpPr>
          <p:cNvPr id="62" name="Текстовое поле 3"/>
          <p:cNvSpPr txBox="1"/>
          <p:nvPr/>
        </p:nvSpPr>
        <p:spPr>
          <a:xfrm>
            <a:off x="934085" y="3245485"/>
            <a:ext cx="10059035" cy="86042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altLang="en-US" sz="5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ctr">
              <a:spcBef>
                <a:spcPts val="95"/>
              </a:spcBef>
            </a:pPr>
            <a:r>
              <a:rPr lang="ru-RU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Контактная </a:t>
            </a:r>
            <a:r>
              <a:rPr lang="ru-RU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информация для граждан</a:t>
            </a:r>
            <a:r>
              <a:rPr lang="ru-RU" altLang="zh-CN" sz="2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zh-CN" sz="2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одержимое 2"/>
          <p:cNvSpPr/>
          <p:nvPr/>
        </p:nvSpPr>
        <p:spPr>
          <a:xfrm>
            <a:off x="1590681" y="1933324"/>
            <a:ext cx="8874191" cy="20957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Управление финансов и бюджетной политики  администрации </a:t>
            </a:r>
          </a:p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Валуйского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муниципального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округа –</a:t>
            </a:r>
          </a:p>
          <a:p>
            <a:pPr indent="-342900" algn="ctr">
              <a:spcBef>
                <a:spcPct val="0"/>
              </a:spcBef>
              <a:buNone/>
            </a:pP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функциональный орган администрации Валуйского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муниципального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округа, обеспечивающий проведение единой финансовой, бюджетной и налоговой политики в Валуйском </a:t>
            </a:r>
            <a:r>
              <a:rPr lang="ru-RU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муниципальном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округе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10400" y="4377476"/>
            <a:ext cx="4719780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Руководитель: Мащенко Лариса Викторовна</a:t>
            </a:r>
            <a:endParaRPr lang="ru-RU" altLang="zh-CN" sz="1600" b="1" i="1" noProof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Адрес: </a:t>
            </a:r>
            <a:r>
              <a:rPr lang="ru-RU" altLang="zh-CN" sz="1600" b="1" noProof="1" smtClean="0">
                <a:latin typeface="Times New Roman" panose="02020603050405020304" pitchFamily="18" charset="0"/>
                <a:ea typeface="SimSun" panose="02010600030101010101" pitchFamily="2" charset="-122"/>
              </a:rPr>
              <a:t>309996, </a:t>
            </a: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Белгородская область, </a:t>
            </a:r>
            <a:endParaRPr lang="ru-RU" altLang="zh-CN" sz="1600" b="1" noProof="1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zh-CN" sz="1600" b="1" noProof="1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г</a:t>
            </a:r>
            <a:r>
              <a:rPr lang="ru-RU" altLang="zh-CN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. Валуйки, пл. Красная, 1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Телефон: 8(47236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) 3-22-35,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Адрес электронной почты:</a:t>
            </a:r>
            <a:r>
              <a:rPr lang="ru-RU" altLang="zh-CN" sz="1600" b="1" noProof="1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ru-RU" sz="1600" b="1" noProof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ru-RU" sz="1600" b="1" noProof="1"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ufinval@yandex.ru</a:t>
            </a:r>
            <a:endParaRPr lang="en-US" altLang="ru-RU" sz="1600" b="1" noProof="1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Режим работы: 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8.00 - 17.00,  обеденный перерыв 1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.00 - 1</a:t>
            </a:r>
            <a:r>
              <a:rPr lang="en-US" altLang="ru-RU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u-RU" altLang="zh-CN" sz="1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.00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5" y="3547745"/>
            <a:ext cx="567914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2036" y="324582"/>
            <a:ext cx="11869722" cy="645795"/>
            <a:chOff x="-6350" y="0"/>
            <a:chExt cx="12204700" cy="64579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8495" y="668585"/>
            <a:ext cx="118456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7000" y="628056"/>
            <a:ext cx="661543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35580" algn="l"/>
                <a:tab pos="5224145" algn="l"/>
              </a:tabLst>
            </a:pP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38866" y="1173607"/>
            <a:ext cx="13639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1" y="345856"/>
            <a:ext cx="399795" cy="492998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900333" y="438424"/>
            <a:ext cx="111038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981" y="1049927"/>
            <a:ext cx="1171509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Основные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направления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бюджетной и налоговой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политики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Валуйского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муниципального округа на 2025 год </a:t>
            </a:r>
            <a:endParaRPr lang="en-US" sz="2800" b="1" spc="-1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и на плановый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период 2026 и 2027</a:t>
            </a:r>
            <a:r>
              <a:rPr lang="en-US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  <a:sym typeface="+mn-ea"/>
              </a:rPr>
              <a:t>годов</a:t>
            </a:r>
            <a:endParaRPr lang="ru-RU" sz="2800" b="1" spc="-100" dirty="0"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87" name="Нашивка 8"/>
          <p:cNvSpPr/>
          <p:nvPr/>
        </p:nvSpPr>
        <p:spPr>
          <a:xfrm rot="5400000">
            <a:off x="508340" y="3005529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8" name="Нашивка 8"/>
          <p:cNvSpPr/>
          <p:nvPr/>
        </p:nvSpPr>
        <p:spPr>
          <a:xfrm rot="5400000">
            <a:off x="508340" y="3986364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0" name="Нашивка 8"/>
          <p:cNvSpPr/>
          <p:nvPr/>
        </p:nvSpPr>
        <p:spPr>
          <a:xfrm rot="5400000">
            <a:off x="491057" y="4847907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4" name="Нашивка 8"/>
          <p:cNvSpPr/>
          <p:nvPr/>
        </p:nvSpPr>
        <p:spPr>
          <a:xfrm rot="5400000">
            <a:off x="491058" y="5994900"/>
            <a:ext cx="369333" cy="414655"/>
          </a:xfrm>
          <a:prstGeom prst="chevron">
            <a:avLst>
              <a:gd name="adj" fmla="val 48114"/>
            </a:avLst>
          </a:prstGeom>
          <a:solidFill>
            <a:srgbClr val="37A8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ru-RU" sz="1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1219197" y="2747656"/>
            <a:ext cx="10774875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 smtClean="0">
                <a:solidFill>
                  <a:srgbClr val="38562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Обеспечение долгосрочной сбалансированности и устойчивости бюджета муниципального округа</a:t>
            </a:r>
            <a:endParaRPr lang="ru-RU" sz="2400" b="1" spc="-100" dirty="0">
              <a:solidFill>
                <a:srgbClr val="385622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1219198" y="4725923"/>
            <a:ext cx="10774874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Реализация мер по повышению эффективности бюджетных расходов и концентрация имеющихся ресурсов на приоритетных направлениях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11277600" y="37274"/>
            <a:ext cx="9423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</a:p>
        </p:txBody>
      </p:sp>
      <p:sp>
        <p:nvSpPr>
          <p:cNvPr id="25" name="object 5"/>
          <p:cNvSpPr txBox="1"/>
          <p:nvPr/>
        </p:nvSpPr>
        <p:spPr>
          <a:xfrm>
            <a:off x="1191769" y="3806726"/>
            <a:ext cx="10812397" cy="773930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Наращивание налогового потенциала путем развития доходной базы </a:t>
            </a:r>
            <a:r>
              <a:rPr lang="ru-RU" sz="2400" b="1" spc="-100" dirty="0" smtClean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муниципального </a:t>
            </a: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округа</a:t>
            </a:r>
            <a:endParaRPr lang="ru-RU" sz="2400" b="1" spc="-100" dirty="0">
              <a:solidFill>
                <a:srgbClr val="385622"/>
              </a:solidFill>
              <a:latin typeface="Arial" panose="020B0604020202020204" pitchFamily="34" charset="0"/>
              <a:ea typeface="Calibri" panose="020F0502020204030204" pitchFamily="2" charset="-52"/>
              <a:cs typeface="Arial" panose="020B0604020202020204" pitchFamily="34" charset="0"/>
            </a:endParaRPr>
          </a:p>
        </p:txBody>
      </p:sp>
      <p:sp>
        <p:nvSpPr>
          <p:cNvPr id="26" name="object 5"/>
          <p:cNvSpPr txBox="1"/>
          <p:nvPr/>
        </p:nvSpPr>
        <p:spPr>
          <a:xfrm>
            <a:off x="1219199" y="5925796"/>
            <a:ext cx="10784967" cy="404598"/>
          </a:xfrm>
          <a:prstGeom prst="rect">
            <a:avLst/>
          </a:prstGeom>
          <a:solidFill>
            <a:srgbClr val="FFF1CC">
              <a:alpha val="27058"/>
            </a:srgbClr>
          </a:solidFill>
          <a:ln w="9144">
            <a:noFill/>
          </a:ln>
        </p:spPr>
        <p:txBody>
          <a:bodyPr vert="horz" wrap="square" lIns="0" tIns="34925" rIns="0" bIns="0" rtlCol="0">
            <a:spAutoFit/>
          </a:bodyPr>
          <a:lstStyle/>
          <a:p>
            <a:pPr algn="just">
              <a:defRPr lang="ru-RU">
                <a:solidFill>
                  <a:srgbClr val="000000"/>
                </a:solidFill>
                <a:latin typeface="Calibri" panose="020F0502020204030204" pitchFamily="2" charset="-52"/>
                <a:ea typeface="Calibri" panose="020F0502020204030204" pitchFamily="2" charset="-52"/>
                <a:cs typeface="Calibri" panose="020F0502020204030204" pitchFamily="2" charset="-52"/>
              </a:defRPr>
            </a:pPr>
            <a:r>
              <a:rPr lang="ru-RU" sz="2400" b="1" spc="-100" dirty="0">
                <a:solidFill>
                  <a:srgbClr val="385622"/>
                </a:solidFill>
                <a:latin typeface="Arial" panose="020B0604020202020204" pitchFamily="34" charset="0"/>
                <a:ea typeface="Calibri" panose="020F0502020204030204" pitchFamily="2" charset="-52"/>
                <a:cs typeface="Arial" panose="020B0604020202020204" pitchFamily="34" charset="0"/>
                <a:sym typeface="+mn-ea"/>
              </a:rPr>
              <a:t>Решение текущих и перспективных задач наиболее эффективным методом</a:t>
            </a:r>
          </a:p>
        </p:txBody>
      </p:sp>
    </p:spTree>
    <p:extLst>
      <p:ext uri="{BB962C8B-B14F-4D97-AF65-F5344CB8AC3E}">
        <p14:creationId xmlns:p14="http://schemas.microsoft.com/office/powerpoint/2010/main" val="20292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5"/>
          <p:cNvSpPr txBox="1"/>
          <p:nvPr/>
        </p:nvSpPr>
        <p:spPr>
          <a:xfrm>
            <a:off x="6465408" y="1949571"/>
            <a:ext cx="552719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 anchorCtr="1">
            <a:spAutoFit/>
          </a:bodyPr>
          <a:lstStyle/>
          <a:p>
            <a:r>
              <a:rPr lang="ru-RU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904" y="211964"/>
            <a:ext cx="11916335" cy="512005"/>
            <a:chOff x="0" y="0"/>
            <a:chExt cx="12192000" cy="61658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896600" y="2046119"/>
            <a:ext cx="135648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latin typeface="Times New Roman" panose="02020603050405020304"/>
                <a:cs typeface="Times New Roman" panose="02020603050405020304"/>
              </a:rPr>
              <a:t>т</a:t>
            </a:r>
            <a:r>
              <a:rPr lang="ru-RU" sz="1400" b="1" spc="-10" dirty="0" smtClean="0">
                <a:latin typeface="Times New Roman" panose="02020603050405020304"/>
                <a:cs typeface="Times New Roman" panose="02020603050405020304"/>
              </a:rPr>
              <a:t>ыс.</a:t>
            </a:r>
            <a:r>
              <a:rPr sz="1400" b="1" spc="-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400" b="1" spc="-45" dirty="0" smtClean="0">
                <a:latin typeface="Times New Roman" panose="02020603050405020304"/>
                <a:cs typeface="Times New Roman" panose="02020603050405020304"/>
              </a:rPr>
              <a:t>рублей</a:t>
            </a: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7" y="224587"/>
            <a:ext cx="399795" cy="407264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1219200" y="279974"/>
            <a:ext cx="107849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6" name="TextBox 14"/>
          <p:cNvSpPr txBox="1"/>
          <p:nvPr/>
        </p:nvSpPr>
        <p:spPr>
          <a:xfrm>
            <a:off x="11138366" y="-26530"/>
            <a:ext cx="10536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6027" y="767672"/>
            <a:ext cx="1192170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2700" lvl="0" algn="ctr" fontAlgn="auto">
              <a:spcBef>
                <a:spcPts val="10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Динамика бюджета Валуйского </a:t>
            </a:r>
            <a:r>
              <a:rPr lang="ru-RU" alt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городского </a:t>
            </a:r>
            <a:r>
              <a:rPr lang="ru-RU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округа </a:t>
            </a:r>
            <a:r>
              <a:rPr lang="ru-RU" alt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за 2022 </a:t>
            </a:r>
            <a:r>
              <a:rPr lang="ru-RU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- </a:t>
            </a:r>
            <a:r>
              <a:rPr lang="ru-RU" alt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2024 </a:t>
            </a:r>
            <a:r>
              <a:rPr lang="ru-RU" alt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imSun" panose="02010600030101010101" pitchFamily="2" charset="-122"/>
              </a:rPr>
              <a:t>годы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3977" y="1247910"/>
            <a:ext cx="11961013" cy="560387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11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</a:t>
            </a:r>
          </a:p>
        </p:txBody>
      </p:sp>
      <p:sp>
        <p:nvSpPr>
          <p:cNvPr id="91" name="TextBox 33"/>
          <p:cNvSpPr txBox="1"/>
          <p:nvPr/>
        </p:nvSpPr>
        <p:spPr>
          <a:xfrm>
            <a:off x="97966" y="1964065"/>
            <a:ext cx="523240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 anchorCtr="1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90668458"/>
              </p:ext>
            </p:extLst>
          </p:nvPr>
        </p:nvGraphicFramePr>
        <p:xfrm>
          <a:off x="304800" y="2455056"/>
          <a:ext cx="5410200" cy="433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730120069"/>
              </p:ext>
            </p:extLst>
          </p:nvPr>
        </p:nvGraphicFramePr>
        <p:xfrm>
          <a:off x="6363625" y="2370613"/>
          <a:ext cx="5646509" cy="416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3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-1" y="0"/>
            <a:ext cx="12192001" cy="685788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895601"/>
            <a:ext cx="533400" cy="1600200"/>
          </a:xfrm>
          <a:prstGeom prst="rect">
            <a:avLst/>
          </a:prstGeom>
        </p:spPr>
      </p:pic>
      <p:pic>
        <p:nvPicPr>
          <p:cNvPr id="20" name="object 61"/>
          <p:cNvPicPr>
            <a:picLocks noChangeAspect="1"/>
          </p:cNvPicPr>
          <p:nvPr/>
        </p:nvPicPr>
        <p:blipFill rotWithShape="1">
          <a:blip r:embed="rId3" cstate="print"/>
          <a:srcRect t="-1976" b="-1976"/>
          <a:stretch/>
        </p:blipFill>
        <p:spPr>
          <a:xfrm>
            <a:off x="8089128" y="2593464"/>
            <a:ext cx="533400" cy="20181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3547" y="213018"/>
            <a:ext cx="11816588" cy="558112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9124" y="1054734"/>
            <a:ext cx="18065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TextBox 14"/>
          <p:cNvSpPr txBox="1"/>
          <p:nvPr/>
        </p:nvSpPr>
        <p:spPr>
          <a:xfrm>
            <a:off x="11156905" y="-55437"/>
            <a:ext cx="10350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49343"/>
            <a:ext cx="402186" cy="376573"/>
          </a:xfrm>
          <a:prstGeom prst="rect">
            <a:avLst/>
          </a:prstGeom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99695" y="724197"/>
            <a:ext cx="1180429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40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Особенности формирования налоговых доходов бюджета Валуйского муниципального округа</a:t>
            </a:r>
            <a:endParaRPr lang="ru-RU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object 5"/>
          <p:cNvSpPr/>
          <p:nvPr/>
        </p:nvSpPr>
        <p:spPr>
          <a:xfrm>
            <a:off x="5714999" y="1765572"/>
            <a:ext cx="76200" cy="4910135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779"/>
                </a:lnTo>
              </a:path>
            </a:pathLst>
          </a:custGeom>
          <a:ln w="28956">
            <a:solidFill>
              <a:srgbClr val="006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 txBox="1"/>
          <p:nvPr/>
        </p:nvSpPr>
        <p:spPr>
          <a:xfrm>
            <a:off x="7439975" y="1639906"/>
            <a:ext cx="36808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  <a:r>
              <a:rPr sz="1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52453430"/>
              </p:ext>
            </p:extLst>
          </p:nvPr>
        </p:nvGraphicFramePr>
        <p:xfrm>
          <a:off x="5914824" y="2209801"/>
          <a:ext cx="6025335" cy="298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bject 7"/>
          <p:cNvSpPr txBox="1"/>
          <p:nvPr/>
        </p:nvSpPr>
        <p:spPr>
          <a:xfrm>
            <a:off x="1071297" y="1646886"/>
            <a:ext cx="36808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Совокупные налоги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945335533"/>
              </p:ext>
            </p:extLst>
          </p:nvPr>
        </p:nvGraphicFramePr>
        <p:xfrm>
          <a:off x="183302" y="1984148"/>
          <a:ext cx="5144734" cy="267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object 72"/>
          <p:cNvSpPr/>
          <p:nvPr/>
        </p:nvSpPr>
        <p:spPr>
          <a:xfrm>
            <a:off x="6589096" y="2673015"/>
            <a:ext cx="193675" cy="165100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2"/>
          <p:cNvSpPr/>
          <p:nvPr/>
        </p:nvSpPr>
        <p:spPr>
          <a:xfrm>
            <a:off x="10501817" y="2765795"/>
            <a:ext cx="193675" cy="165100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 txBox="1"/>
          <p:nvPr/>
        </p:nvSpPr>
        <p:spPr>
          <a:xfrm>
            <a:off x="6019800" y="5815970"/>
            <a:ext cx="59841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6-2027</a:t>
            </a:r>
            <a:r>
              <a:rPr sz="14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отменен дополнительный норматив отчисления от налога на доходы физических лиц в бюджеты муниципальных районов и муниципальных округов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199695" y="5874326"/>
            <a:ext cx="539168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-2027</a:t>
            </a:r>
            <a:r>
              <a:rPr sz="1400" b="1" i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отменен дополнительный норматив отчисления в бюджеты муниципальных районов и муниципальных округов</a:t>
            </a:r>
            <a:r>
              <a:rPr lang="en-US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налога, взимаемого в связи с применением упрощенной системы налогообложения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2" y="4719782"/>
            <a:ext cx="4849734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взимаемый в связи с применением упрощенной системы </a:t>
            </a: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</a:p>
          <a:p>
            <a:pPr marL="12700">
              <a:spcBef>
                <a:spcPts val="100"/>
              </a:spcBef>
            </a:pP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выдачи патентов на осуществление предпринимательской деятельности при применении </a:t>
            </a:r>
            <a:r>
              <a:rPr lang="ru-RU" sz="1200" i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endParaRPr lang="ru-RU" sz="1200" i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ru-RU" sz="1200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</p:txBody>
      </p:sp>
      <p:grpSp>
        <p:nvGrpSpPr>
          <p:cNvPr id="49" name="object 45"/>
          <p:cNvGrpSpPr/>
          <p:nvPr/>
        </p:nvGrpSpPr>
        <p:grpSpPr>
          <a:xfrm>
            <a:off x="447676" y="4848381"/>
            <a:ext cx="85725" cy="85725"/>
            <a:chOff x="964691" y="4136135"/>
            <a:chExt cx="85725" cy="85725"/>
          </a:xfrm>
        </p:grpSpPr>
        <p:sp>
          <p:nvSpPr>
            <p:cNvPr id="50" name="object 46"/>
            <p:cNvSpPr/>
            <p:nvPr/>
          </p:nvSpPr>
          <p:spPr>
            <a:xfrm>
              <a:off x="969263" y="414070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969263" y="414070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48"/>
          <p:cNvGrpSpPr/>
          <p:nvPr/>
        </p:nvGrpSpPr>
        <p:grpSpPr>
          <a:xfrm>
            <a:off x="452248" y="5224954"/>
            <a:ext cx="85725" cy="85725"/>
            <a:chOff x="964691" y="4430267"/>
            <a:chExt cx="85725" cy="85725"/>
          </a:xfrm>
        </p:grpSpPr>
        <p:sp>
          <p:nvSpPr>
            <p:cNvPr id="53" name="object 49"/>
            <p:cNvSpPr/>
            <p:nvPr/>
          </p:nvSpPr>
          <p:spPr>
            <a:xfrm>
              <a:off x="969263" y="44348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969263" y="44348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2"/>
          <p:cNvGrpSpPr/>
          <p:nvPr/>
        </p:nvGrpSpPr>
        <p:grpSpPr>
          <a:xfrm>
            <a:off x="449200" y="5544306"/>
            <a:ext cx="91440" cy="91440"/>
            <a:chOff x="961644" y="4721352"/>
            <a:chExt cx="91440" cy="91440"/>
          </a:xfrm>
        </p:grpSpPr>
        <p:sp>
          <p:nvSpPr>
            <p:cNvPr id="56" name="object 53"/>
            <p:cNvSpPr/>
            <p:nvPr/>
          </p:nvSpPr>
          <p:spPr>
            <a:xfrm>
              <a:off x="969264" y="47289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4"/>
            <p:cNvSpPr/>
            <p:nvPr/>
          </p:nvSpPr>
          <p:spPr>
            <a:xfrm>
              <a:off x="969264" y="47289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72"/>
          <p:cNvSpPr/>
          <p:nvPr/>
        </p:nvSpPr>
        <p:spPr>
          <a:xfrm rot="10800000">
            <a:off x="3352800" y="2558545"/>
            <a:ext cx="212875" cy="165093"/>
          </a:xfrm>
          <a:custGeom>
            <a:avLst/>
            <a:gdLst/>
            <a:ahLst/>
            <a:cxnLst/>
            <a:rect l="l" t="t" r="r" b="b"/>
            <a:pathLst>
              <a:path w="193675" h="165100">
                <a:moveTo>
                  <a:pt x="96774" y="0"/>
                </a:moveTo>
                <a:lnTo>
                  <a:pt x="0" y="164592"/>
                </a:lnTo>
                <a:lnTo>
                  <a:pt x="193548" y="164592"/>
                </a:lnTo>
                <a:lnTo>
                  <a:pt x="96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" name="Прямоугольник 37"/>
          <p:cNvSpPr/>
          <p:nvPr/>
        </p:nvSpPr>
        <p:spPr>
          <a:xfrm>
            <a:off x="5086011" y="1428557"/>
            <a:ext cx="1439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ТЫС</a:t>
            </a:r>
            <a:r>
              <a:rPr lang="ru-RU" sz="1400" b="1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ru-RU" sz="1400" b="1" spc="-5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400" b="1" spc="-45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lang="ru-RU" sz="1400" b="1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У</a:t>
            </a:r>
            <a:r>
              <a:rPr lang="ru-RU" sz="1400" b="1" spc="-40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Б</a:t>
            </a:r>
            <a:r>
              <a:rPr lang="ru-RU" sz="1400" b="1" spc="-5" dirty="0">
                <a:solidFill>
                  <a:srgbClr val="336600"/>
                </a:solidFill>
                <a:latin typeface="Times New Roman" panose="02020603050405020304"/>
                <a:cs typeface="Times New Roman" panose="02020603050405020304"/>
              </a:rPr>
              <a:t>ЛЕЙ</a:t>
            </a:r>
            <a:endParaRPr lang="ru-RU" sz="1400" dirty="0"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753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5569090" y="2927059"/>
            <a:ext cx="902830" cy="2455398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 lvl="0" algn="just">
              <a:spcBef>
                <a:spcPts val="845"/>
              </a:spcBef>
            </a:pPr>
            <a:endParaRPr lang="ru-RU" sz="1400" b="1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r>
              <a:rPr lang="en-US" sz="14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441 049</a:t>
            </a: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ru-RU" sz="14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20" lvl="0" algn="just">
              <a:spcBef>
                <a:spcPts val="845"/>
              </a:spcBef>
            </a:pP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61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29188" y="1451510"/>
            <a:ext cx="9639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sz="1400" b="1" spc="-75" dirty="0" smtClean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99" y="214017"/>
            <a:ext cx="11916919" cy="535190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875" y="302140"/>
            <a:ext cx="109490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13" name="object 13"/>
          <p:cNvSpPr/>
          <p:nvPr/>
        </p:nvSpPr>
        <p:spPr>
          <a:xfrm>
            <a:off x="781240" y="5383065"/>
            <a:ext cx="10514330" cy="0"/>
          </a:xfrm>
          <a:custGeom>
            <a:avLst/>
            <a:gdLst/>
            <a:ahLst/>
            <a:cxnLst/>
            <a:rect l="l" t="t" r="r" b="b"/>
            <a:pathLst>
              <a:path w="10514330">
                <a:moveTo>
                  <a:pt x="0" y="0"/>
                </a:moveTo>
                <a:lnTo>
                  <a:pt x="10514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7800" y="5514109"/>
            <a:ext cx="683513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1440" marR="5080" indent="-79375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1200" b="1" spc="-1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200" b="1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200" b="1" spc="-5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5" dirty="0" err="1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sz="1200" b="1" spc="-5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5620" y="5463358"/>
            <a:ext cx="763904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5080" indent="-508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200" b="1" spc="-1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 (оце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9091" y="5455411"/>
            <a:ext cx="812532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715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1730" y="5455411"/>
            <a:ext cx="754725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13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spc="-2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оз)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9801" y="5455411"/>
            <a:ext cx="739774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4130" algn="ctr">
              <a:lnSpc>
                <a:spcPct val="102000"/>
              </a:lnSpc>
              <a:spcBef>
                <a:spcPts val="75"/>
              </a:spcBef>
            </a:pP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sz="1200" b="1" spc="-2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b="1" spc="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b="1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200" spc="-5" dirty="0">
                <a:solidFill>
                  <a:srgbClr val="585858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77794" y="6225539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70835" y="6103721"/>
            <a:ext cx="22345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sz="2000" b="1" spc="-7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00427" y="6216014"/>
            <a:ext cx="149860" cy="149860"/>
            <a:chOff x="6068567" y="6220967"/>
            <a:chExt cx="149860" cy="149860"/>
          </a:xfrm>
        </p:grpSpPr>
        <p:sp>
          <p:nvSpPr>
            <p:cNvPr id="22" name="object 22"/>
            <p:cNvSpPr/>
            <p:nvPr/>
          </p:nvSpPr>
          <p:spPr>
            <a:xfrm>
              <a:off x="6073139" y="6225539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140208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8" y="140208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73139" y="6225539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5" h="140335">
                  <a:moveTo>
                    <a:pt x="0" y="140208"/>
                  </a:moveTo>
                  <a:lnTo>
                    <a:pt x="140208" y="140208"/>
                  </a:lnTo>
                  <a:lnTo>
                    <a:pt x="140208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ln w="9143">
              <a:solidFill>
                <a:srgbClr val="006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72201" y="6103721"/>
            <a:ext cx="2590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sz="2000" b="1" spc="-65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>
            <a:spLocks noChangeAspect="1"/>
          </p:cNvSpPr>
          <p:nvPr/>
        </p:nvSpPr>
        <p:spPr>
          <a:xfrm>
            <a:off x="1357125" y="3259383"/>
            <a:ext cx="934895" cy="277771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61594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485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81 529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333" y="2974831"/>
            <a:ext cx="900000" cy="36000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7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85 013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00487" y="3310588"/>
            <a:ext cx="900000" cy="25200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190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5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76 353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3190" y="3915408"/>
            <a:ext cx="904685" cy="22442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88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7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57 158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0487" y="3555640"/>
            <a:ext cx="900000" cy="1854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134620">
              <a:lnSpc>
                <a:spcPct val="100000"/>
              </a:lnSpc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1 100 226</a:t>
            </a:r>
          </a:p>
          <a:p>
            <a:pPr marL="134620">
              <a:lnSpc>
                <a:spcPct val="100000"/>
              </a:lnSpc>
            </a:pPr>
            <a:endParaRPr lang="en-US" sz="1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  <a:p>
            <a:pPr marL="134620">
              <a:lnSpc>
                <a:spcPct val="100000"/>
              </a:lnSpc>
            </a:pPr>
            <a:endParaRPr lang="en-US" sz="1400" b="1" spc="-5" dirty="0" smtClean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97875" y="4110884"/>
            <a:ext cx="900000" cy="1284967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endParaRPr lang="en-US" sz="1400" b="1" spc="-5" dirty="0" smtClean="0">
              <a:latin typeface="Calibri" panose="020F0502020204030204"/>
              <a:cs typeface="Calibri" panose="020F0502020204030204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1 013 331</a:t>
            </a:r>
            <a:endParaRPr lang="ru-RU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>
              <a:lnSpc>
                <a:spcPct val="100000"/>
              </a:lnSpc>
              <a:spcBef>
                <a:spcPts val="1140"/>
              </a:spcBef>
            </a:pPr>
            <a:endParaRPr lang="en-US" sz="1400" b="1" spc="-5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0333" y="3317562"/>
            <a:ext cx="900000" cy="2088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 marL="121920" algn="just">
              <a:lnSpc>
                <a:spcPct val="100000"/>
              </a:lnSpc>
              <a:spcBef>
                <a:spcPts val="845"/>
              </a:spcBef>
            </a:pPr>
            <a:r>
              <a:rPr lang="en-US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1 298 549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>
            <a:spLocks noChangeAspect="1"/>
          </p:cNvSpPr>
          <p:nvPr/>
        </p:nvSpPr>
        <p:spPr>
          <a:xfrm>
            <a:off x="1359954" y="3537154"/>
            <a:ext cx="931621" cy="1855775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lang="en-US" sz="1400" dirty="0" smtClean="0">
              <a:latin typeface="Times New Roman" panose="02020603050405020304"/>
              <a:cs typeface="Times New Roman" panose="02020603050405020304"/>
            </a:endParaRPr>
          </a:p>
          <a:p>
            <a:pPr marL="181610" algn="just">
              <a:lnSpc>
                <a:spcPct val="100000"/>
              </a:lnSpc>
              <a:spcBef>
                <a:spcPts val="1075"/>
              </a:spcBef>
            </a:pP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1 129 646</a:t>
            </a: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endParaRPr lang="en-US" sz="1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075"/>
              </a:spcBef>
            </a:pPr>
            <a:endParaRPr lang="en-US" sz="14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5401" y="2816499"/>
            <a:ext cx="10426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1 211 175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3246" y="2597903"/>
            <a:ext cx="10805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1 383 562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04263" y="3571963"/>
            <a:ext cx="1011518" cy="28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489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44176" y="2956356"/>
            <a:ext cx="95631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1 176 579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399" y="741385"/>
            <a:ext cx="1190451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</a:t>
            </a:r>
            <a:r>
              <a:rPr sz="28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</a:t>
            </a:r>
            <a:r>
              <a:rPr lang="ru-RU" sz="2800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  <a:r>
              <a:rPr lang="ru-RU" sz="28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br>
              <a:rPr lang="ru-RU" sz="28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Валуйского  муниципального округа</a:t>
            </a:r>
            <a:endParaRPr lang="ru-RU" sz="2800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7" y="225055"/>
            <a:ext cx="399795" cy="372910"/>
          </a:xfrm>
          <a:prstGeom prst="rect">
            <a:avLst/>
          </a:prstGeom>
        </p:spPr>
      </p:pic>
      <p:sp>
        <p:nvSpPr>
          <p:cNvPr id="57" name="TextBox 14"/>
          <p:cNvSpPr txBox="1"/>
          <p:nvPr/>
        </p:nvSpPr>
        <p:spPr>
          <a:xfrm>
            <a:off x="11132645" y="-55437"/>
            <a:ext cx="10593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object 29"/>
          <p:cNvSpPr txBox="1"/>
          <p:nvPr/>
        </p:nvSpPr>
        <p:spPr>
          <a:xfrm>
            <a:off x="5569090" y="2753359"/>
            <a:ext cx="902830" cy="224420"/>
          </a:xfrm>
          <a:prstGeom prst="rect">
            <a:avLst/>
          </a:prstGeom>
          <a:solidFill>
            <a:srgbClr val="006300"/>
          </a:solidFill>
        </p:spPr>
        <p:txBody>
          <a:bodyPr vert="horz" wrap="square" lIns="0" tIns="88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7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55 832</a:t>
            </a:r>
            <a:endParaRPr sz="1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9" name="object 44"/>
          <p:cNvSpPr txBox="1"/>
          <p:nvPr/>
        </p:nvSpPr>
        <p:spPr>
          <a:xfrm>
            <a:off x="5547227" y="2389909"/>
            <a:ext cx="10805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881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7"/>
          <p:cNvSpPr/>
          <p:nvPr/>
        </p:nvSpPr>
        <p:spPr>
          <a:xfrm>
            <a:off x="3596794" y="2078361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91636" y="2366208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5931" y="4481769"/>
            <a:ext cx="572338" cy="480060"/>
          </a:xfrm>
          <a:prstGeom prst="rect">
            <a:avLst/>
          </a:prstGeom>
        </p:spPr>
      </p:pic>
      <p:sp>
        <p:nvSpPr>
          <p:cNvPr id="48" name="object 35"/>
          <p:cNvSpPr txBox="1"/>
          <p:nvPr/>
        </p:nvSpPr>
        <p:spPr>
          <a:xfrm>
            <a:off x="2259718" y="4130680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2374" y="4479076"/>
            <a:ext cx="599911" cy="480060"/>
          </a:xfrm>
          <a:prstGeom prst="rect">
            <a:avLst/>
          </a:prstGeom>
        </p:spPr>
      </p:pic>
      <p:sp>
        <p:nvSpPr>
          <p:cNvPr id="52" name="object 35"/>
          <p:cNvSpPr txBox="1"/>
          <p:nvPr/>
        </p:nvSpPr>
        <p:spPr>
          <a:xfrm>
            <a:off x="4315763" y="4121043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47"/>
          <p:cNvSpPr/>
          <p:nvPr/>
        </p:nvSpPr>
        <p:spPr>
          <a:xfrm>
            <a:off x="5634730" y="1895003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6"/>
          <p:cNvSpPr txBox="1"/>
          <p:nvPr/>
        </p:nvSpPr>
        <p:spPr>
          <a:xfrm>
            <a:off x="5636468" y="2150649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5311" y="4480245"/>
            <a:ext cx="560185" cy="480060"/>
          </a:xfrm>
          <a:prstGeom prst="rect">
            <a:avLst/>
          </a:prstGeom>
        </p:spPr>
      </p:pic>
      <p:sp>
        <p:nvSpPr>
          <p:cNvPr id="63" name="object 35"/>
          <p:cNvSpPr txBox="1"/>
          <p:nvPr/>
        </p:nvSpPr>
        <p:spPr>
          <a:xfrm>
            <a:off x="8674270" y="4096441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47"/>
          <p:cNvSpPr/>
          <p:nvPr/>
        </p:nvSpPr>
        <p:spPr>
          <a:xfrm>
            <a:off x="9927028" y="2407630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6"/>
          <p:cNvSpPr txBox="1"/>
          <p:nvPr/>
        </p:nvSpPr>
        <p:spPr>
          <a:xfrm>
            <a:off x="9911790" y="2677908"/>
            <a:ext cx="677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47"/>
          <p:cNvSpPr/>
          <p:nvPr/>
        </p:nvSpPr>
        <p:spPr>
          <a:xfrm rot="10190093">
            <a:off x="7975003" y="2949656"/>
            <a:ext cx="452755" cy="329565"/>
          </a:xfrm>
          <a:custGeom>
            <a:avLst/>
            <a:gdLst/>
            <a:ahLst/>
            <a:cxnLst/>
            <a:rect l="l" t="t" r="r" b="b"/>
            <a:pathLst>
              <a:path w="452754" h="329564">
                <a:moveTo>
                  <a:pt x="373195" y="38755"/>
                </a:moveTo>
                <a:lnTo>
                  <a:pt x="0" y="305816"/>
                </a:lnTo>
                <a:lnTo>
                  <a:pt x="16764" y="329311"/>
                </a:lnTo>
                <a:lnTo>
                  <a:pt x="390036" y="62283"/>
                </a:lnTo>
                <a:lnTo>
                  <a:pt x="373195" y="38755"/>
                </a:lnTo>
                <a:close/>
              </a:path>
              <a:path w="452754" h="329564">
                <a:moveTo>
                  <a:pt x="436217" y="30353"/>
                </a:moveTo>
                <a:lnTo>
                  <a:pt x="384937" y="30353"/>
                </a:lnTo>
                <a:lnTo>
                  <a:pt x="401828" y="53848"/>
                </a:lnTo>
                <a:lnTo>
                  <a:pt x="390036" y="62283"/>
                </a:lnTo>
                <a:lnTo>
                  <a:pt x="406908" y="85851"/>
                </a:lnTo>
                <a:lnTo>
                  <a:pt x="436217" y="30353"/>
                </a:lnTo>
                <a:close/>
              </a:path>
              <a:path w="452754" h="329564">
                <a:moveTo>
                  <a:pt x="384937" y="30353"/>
                </a:moveTo>
                <a:lnTo>
                  <a:pt x="373195" y="38755"/>
                </a:lnTo>
                <a:lnTo>
                  <a:pt x="390036" y="62283"/>
                </a:lnTo>
                <a:lnTo>
                  <a:pt x="401828" y="53848"/>
                </a:lnTo>
                <a:lnTo>
                  <a:pt x="384937" y="30353"/>
                </a:lnTo>
                <a:close/>
              </a:path>
              <a:path w="452754" h="329564">
                <a:moveTo>
                  <a:pt x="452247" y="0"/>
                </a:moveTo>
                <a:lnTo>
                  <a:pt x="356362" y="15240"/>
                </a:lnTo>
                <a:lnTo>
                  <a:pt x="373195" y="38755"/>
                </a:lnTo>
                <a:lnTo>
                  <a:pt x="384937" y="30353"/>
                </a:lnTo>
                <a:lnTo>
                  <a:pt x="436217" y="30353"/>
                </a:lnTo>
                <a:lnTo>
                  <a:pt x="4522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6"/>
          <p:cNvSpPr txBox="1"/>
          <p:nvPr/>
        </p:nvSpPr>
        <p:spPr>
          <a:xfrm>
            <a:off x="7786981" y="3317195"/>
            <a:ext cx="83115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-2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751454" y="4498884"/>
            <a:ext cx="608195" cy="480060"/>
          </a:xfrm>
          <a:prstGeom prst="rect">
            <a:avLst/>
          </a:prstGeom>
        </p:spPr>
      </p:pic>
      <p:sp>
        <p:nvSpPr>
          <p:cNvPr id="69" name="object 35"/>
          <p:cNvSpPr txBox="1"/>
          <p:nvPr/>
        </p:nvSpPr>
        <p:spPr>
          <a:xfrm>
            <a:off x="6404081" y="4068556"/>
            <a:ext cx="9364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lang="en-US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</a:t>
            </a:r>
            <a:r>
              <a:rPr sz="14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Диаграмма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122064"/>
              </p:ext>
            </p:extLst>
          </p:nvPr>
        </p:nvGraphicFramePr>
        <p:xfrm>
          <a:off x="228600" y="1638760"/>
          <a:ext cx="11768585" cy="499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66769" y="174111"/>
            <a:ext cx="11866847" cy="493192"/>
            <a:chOff x="0" y="0"/>
            <a:chExt cx="12192000" cy="61658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9" y="203036"/>
            <a:ext cx="399795" cy="341655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991694" y="247122"/>
            <a:ext cx="111211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6" name="TextBox 14"/>
          <p:cNvSpPr txBox="1"/>
          <p:nvPr/>
        </p:nvSpPr>
        <p:spPr>
          <a:xfrm>
            <a:off x="11216451" y="-80506"/>
            <a:ext cx="8963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7" name="Заголовок 78"/>
          <p:cNvSpPr txBox="1">
            <a:spLocks/>
          </p:cNvSpPr>
          <p:nvPr/>
        </p:nvSpPr>
        <p:spPr>
          <a:xfrm>
            <a:off x="126549" y="707005"/>
            <a:ext cx="1187063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2200" b="1" kern="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" charset="-52"/>
                <a:cs typeface="Cambria" panose="02040503050406030204" pitchFamily="1" charset="-52"/>
                <a:sym typeface="+mn-ea"/>
              </a:rPr>
              <a:t>Структура налоговых и неналоговых доходов  бюджета Валуйского муниципального округа на 2025 год</a:t>
            </a:r>
            <a:r>
              <a:rPr lang="ru-RU" altLang="ru-RU" sz="2200" b="1" kern="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" charset="-52"/>
                <a:cs typeface="Cambria" panose="02040503050406030204" pitchFamily="1" charset="-52"/>
                <a:sym typeface="+mn-ea"/>
              </a:rPr>
              <a:t> </a:t>
            </a:r>
            <a:endParaRPr lang="ru-RU" altLang="en-US" sz="2200" b="1" kern="0" noProof="1">
              <a:solidFill>
                <a:schemeClr val="accent3">
                  <a:lumMod val="50000"/>
                </a:schemeClr>
              </a:solidFill>
              <a:latin typeface="Calibri" panose="020F0502020204030204" pitchFamily="2" charset="-52"/>
              <a:ea typeface="Cambria" panose="02040503050406030204" pitchFamily="1" charset="-52"/>
              <a:cs typeface="Cambria" panose="02040503050406030204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1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9" y="186245"/>
            <a:ext cx="11887201" cy="573213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8871" y="3701796"/>
            <a:ext cx="3979545" cy="647700"/>
          </a:xfrm>
          <a:prstGeom prst="rect">
            <a:avLst/>
          </a:prstGeom>
          <a:solidFill>
            <a:srgbClr val="FFFFFF"/>
          </a:solidFill>
          <a:ln w="9144">
            <a:solidFill>
              <a:srgbClr val="538235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1420"/>
              </a:spcBef>
            </a:pP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Размер</a:t>
            </a:r>
            <a:r>
              <a:rPr sz="1800" b="1" spc="-3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МРОТ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539" y="2340864"/>
            <a:ext cx="3979545" cy="1199515"/>
          </a:xfrm>
          <a:prstGeom prst="rect">
            <a:avLst/>
          </a:prstGeom>
          <a:solidFill>
            <a:srgbClr val="FFFFFF"/>
          </a:solidFill>
          <a:ln w="9144">
            <a:solidFill>
              <a:srgbClr val="53823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46050" marR="138430" algn="ctr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Целевые ориентиры на 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исполнение </a:t>
            </a:r>
            <a:r>
              <a:rPr sz="1800" b="1" spc="-434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указов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Президента</a:t>
            </a:r>
            <a:r>
              <a:rPr sz="1800" b="1" spc="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РФ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по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увеличению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оплаты</a:t>
            </a:r>
            <a:r>
              <a:rPr sz="1800" b="1" spc="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труда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отдельным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категориям</a:t>
            </a:r>
            <a:r>
              <a:rPr sz="1800" b="1" spc="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работников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252" y="4511040"/>
            <a:ext cx="3987165" cy="649605"/>
          </a:xfrm>
          <a:prstGeom prst="rect">
            <a:avLst/>
          </a:prstGeom>
          <a:solidFill>
            <a:srgbClr val="FFFFFF"/>
          </a:solidFill>
          <a:ln w="9144">
            <a:solidFill>
              <a:srgbClr val="385622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1085850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Индекс-дефлятор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968" y="6117334"/>
            <a:ext cx="3987165" cy="646430"/>
          </a:xfrm>
          <a:prstGeom prst="rect">
            <a:avLst/>
          </a:prstGeom>
          <a:solidFill>
            <a:srgbClr val="FFFFFF"/>
          </a:solidFill>
          <a:ln w="9144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0"/>
              </a:spcBef>
            </a:pP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Индексация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публичных</a:t>
            </a:r>
            <a:r>
              <a:rPr sz="1800" b="1" spc="-3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нормативов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обязательств</a:t>
            </a:r>
            <a:r>
              <a:rPr sz="1800" b="1" spc="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января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ежегодно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96740" y="3139439"/>
            <a:ext cx="169926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44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550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176" y="3127248"/>
            <a:ext cx="1701164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56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120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27135" y="3127248"/>
            <a:ext cx="169926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60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050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23576" y="3127248"/>
            <a:ext cx="169926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64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020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3691" y="1967483"/>
            <a:ext cx="1705610" cy="352019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43815" rIns="0" bIns="0" rtlCol="0">
            <a:spAutoFit/>
          </a:bodyPr>
          <a:lstStyle/>
          <a:p>
            <a:pPr marL="435610">
              <a:lnSpc>
                <a:spcPct val="100000"/>
              </a:lnSpc>
              <a:spcBef>
                <a:spcPts val="345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2024 год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58128" y="1956816"/>
            <a:ext cx="1706880" cy="352019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43815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345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2025</a:t>
            </a:r>
            <a:r>
              <a:rPr sz="2000" b="1" spc="-5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год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24088" y="1932432"/>
            <a:ext cx="1705610" cy="351378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4318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2026</a:t>
            </a:r>
            <a:r>
              <a:rPr sz="2000" b="1" spc="-5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год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71759" y="1932432"/>
            <a:ext cx="1706880" cy="351378"/>
          </a:xfrm>
          <a:prstGeom prst="rect">
            <a:avLst/>
          </a:prstGeom>
          <a:solidFill>
            <a:srgbClr val="538235"/>
          </a:solidFill>
        </p:spPr>
        <p:txBody>
          <a:bodyPr vert="horz" wrap="square" lIns="0" tIns="43180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2027</a:t>
            </a:r>
            <a:r>
              <a:rPr sz="2000" b="1" spc="-5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год</a:t>
            </a:r>
            <a:endParaRPr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48298" y="2958830"/>
            <a:ext cx="683895" cy="147955"/>
          </a:xfrm>
          <a:custGeom>
            <a:avLst/>
            <a:gdLst/>
            <a:ahLst/>
            <a:cxnLst/>
            <a:rect l="l" t="t" r="r" b="b"/>
            <a:pathLst>
              <a:path w="683895" h="147955">
                <a:moveTo>
                  <a:pt x="0" y="147335"/>
                </a:moveTo>
                <a:lnTo>
                  <a:pt x="29608" y="114101"/>
                </a:lnTo>
                <a:lnTo>
                  <a:pt x="62535" y="85079"/>
                </a:lnTo>
                <a:lnTo>
                  <a:pt x="98444" y="60281"/>
                </a:lnTo>
                <a:lnTo>
                  <a:pt x="136999" y="39717"/>
                </a:lnTo>
                <a:lnTo>
                  <a:pt x="177863" y="23396"/>
                </a:lnTo>
                <a:lnTo>
                  <a:pt x="220699" y="11330"/>
                </a:lnTo>
                <a:lnTo>
                  <a:pt x="265171" y="3527"/>
                </a:lnTo>
                <a:lnTo>
                  <a:pt x="310943" y="0"/>
                </a:lnTo>
                <a:lnTo>
                  <a:pt x="357678" y="757"/>
                </a:lnTo>
                <a:lnTo>
                  <a:pt x="405039" y="5809"/>
                </a:lnTo>
                <a:lnTo>
                  <a:pt x="452690" y="15166"/>
                </a:lnTo>
                <a:lnTo>
                  <a:pt x="500294" y="28838"/>
                </a:lnTo>
                <a:lnTo>
                  <a:pt x="547515" y="46837"/>
                </a:lnTo>
                <a:lnTo>
                  <a:pt x="594016" y="69171"/>
                </a:lnTo>
                <a:lnTo>
                  <a:pt x="639461" y="95852"/>
                </a:lnTo>
                <a:lnTo>
                  <a:pt x="683514" y="126888"/>
                </a:lnTo>
              </a:path>
            </a:pathLst>
          </a:custGeom>
          <a:ln w="34924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10834" y="2549397"/>
            <a:ext cx="78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26,0%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8902" y="2549397"/>
            <a:ext cx="66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7,0%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11257" y="2543047"/>
            <a:ext cx="66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1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6,6%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06384" y="2955972"/>
            <a:ext cx="678180" cy="150495"/>
          </a:xfrm>
          <a:custGeom>
            <a:avLst/>
            <a:gdLst/>
            <a:ahLst/>
            <a:cxnLst/>
            <a:rect l="l" t="t" r="r" b="b"/>
            <a:pathLst>
              <a:path w="678179" h="150494">
                <a:moveTo>
                  <a:pt x="0" y="150193"/>
                </a:moveTo>
                <a:lnTo>
                  <a:pt x="29863" y="116578"/>
                </a:lnTo>
                <a:lnTo>
                  <a:pt x="62982" y="87178"/>
                </a:lnTo>
                <a:lnTo>
                  <a:pt x="99016" y="62006"/>
                </a:lnTo>
                <a:lnTo>
                  <a:pt x="137624" y="41074"/>
                </a:lnTo>
                <a:lnTo>
                  <a:pt x="178466" y="24395"/>
                </a:lnTo>
                <a:lnTo>
                  <a:pt x="221201" y="11981"/>
                </a:lnTo>
                <a:lnTo>
                  <a:pt x="265490" y="3845"/>
                </a:lnTo>
                <a:lnTo>
                  <a:pt x="310991" y="0"/>
                </a:lnTo>
                <a:lnTo>
                  <a:pt x="357364" y="456"/>
                </a:lnTo>
                <a:lnTo>
                  <a:pt x="404269" y="5228"/>
                </a:lnTo>
                <a:lnTo>
                  <a:pt x="451365" y="14327"/>
                </a:lnTo>
                <a:lnTo>
                  <a:pt x="498312" y="27767"/>
                </a:lnTo>
                <a:lnTo>
                  <a:pt x="544769" y="45559"/>
                </a:lnTo>
                <a:lnTo>
                  <a:pt x="590396" y="67716"/>
                </a:lnTo>
                <a:lnTo>
                  <a:pt x="634853" y="94250"/>
                </a:lnTo>
                <a:lnTo>
                  <a:pt x="677799" y="125174"/>
                </a:lnTo>
              </a:path>
            </a:pathLst>
          </a:custGeom>
          <a:ln w="34925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69169" y="2967910"/>
            <a:ext cx="678180" cy="150495"/>
          </a:xfrm>
          <a:custGeom>
            <a:avLst/>
            <a:gdLst/>
            <a:ahLst/>
            <a:cxnLst/>
            <a:rect l="l" t="t" r="r" b="b"/>
            <a:pathLst>
              <a:path w="678179" h="150494">
                <a:moveTo>
                  <a:pt x="0" y="150193"/>
                </a:moveTo>
                <a:lnTo>
                  <a:pt x="29865" y="116578"/>
                </a:lnTo>
                <a:lnTo>
                  <a:pt x="62987" y="87178"/>
                </a:lnTo>
                <a:lnTo>
                  <a:pt x="99027" y="62006"/>
                </a:lnTo>
                <a:lnTo>
                  <a:pt x="137642" y="41074"/>
                </a:lnTo>
                <a:lnTo>
                  <a:pt x="178491" y="24395"/>
                </a:lnTo>
                <a:lnTo>
                  <a:pt x="221235" y="11981"/>
                </a:lnTo>
                <a:lnTo>
                  <a:pt x="265531" y="3845"/>
                </a:lnTo>
                <a:lnTo>
                  <a:pt x="311038" y="0"/>
                </a:lnTo>
                <a:lnTo>
                  <a:pt x="357417" y="456"/>
                </a:lnTo>
                <a:lnTo>
                  <a:pt x="404325" y="5228"/>
                </a:lnTo>
                <a:lnTo>
                  <a:pt x="451421" y="14327"/>
                </a:lnTo>
                <a:lnTo>
                  <a:pt x="498365" y="27767"/>
                </a:lnTo>
                <a:lnTo>
                  <a:pt x="544816" y="45559"/>
                </a:lnTo>
                <a:lnTo>
                  <a:pt x="590433" y="67716"/>
                </a:lnTo>
                <a:lnTo>
                  <a:pt x="634874" y="94250"/>
                </a:lnTo>
                <a:lnTo>
                  <a:pt x="677799" y="125174"/>
                </a:lnTo>
              </a:path>
            </a:pathLst>
          </a:custGeom>
          <a:ln w="34925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72355" y="3977640"/>
            <a:ext cx="1701164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19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242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6740" y="4782311"/>
            <a:ext cx="169926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4,5</a:t>
            </a:r>
            <a:r>
              <a:rPr sz="1800" b="1" spc="-5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6740" y="6367271"/>
            <a:ext cx="169926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4,5%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32220" y="4789932"/>
            <a:ext cx="169926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4,5%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71759" y="6367271"/>
            <a:ext cx="169926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51519" y="6367271"/>
            <a:ext cx="169926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20611" y="6367271"/>
            <a:ext cx="1659889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4,5%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61176" y="3982211"/>
            <a:ext cx="5660390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22</a:t>
            </a:r>
            <a:r>
              <a:rPr sz="1800" b="1" spc="-4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440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рублей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67700" y="4785359"/>
            <a:ext cx="1701164" cy="370840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17480" y="4782311"/>
            <a:ext cx="169926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8871" y="5308091"/>
            <a:ext cx="3987165" cy="646430"/>
          </a:xfrm>
          <a:prstGeom prst="rect">
            <a:avLst/>
          </a:prstGeom>
          <a:solidFill>
            <a:srgbClr val="FFFFFF"/>
          </a:solidFill>
          <a:ln w="9144">
            <a:solidFill>
              <a:srgbClr val="385622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27660" marR="318135" indent="62230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Индексация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заработной платы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прочим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категориям</a:t>
            </a:r>
            <a:r>
              <a:rPr sz="1800" b="1" spc="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работников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95215" y="5562600"/>
            <a:ext cx="1701164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1.10</a:t>
            </a:r>
            <a:r>
              <a:rPr sz="1800" b="1" spc="-3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800" b="1" spc="-2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5,1%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00800" y="5561076"/>
            <a:ext cx="169926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1.01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1800" b="1" spc="-1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67700" y="5561076"/>
            <a:ext cx="3749040" cy="368935"/>
          </a:xfrm>
          <a:prstGeom prst="rect">
            <a:avLst/>
          </a:prstGeom>
          <a:solidFill>
            <a:srgbClr val="FFFFFF"/>
          </a:solidFill>
          <a:ln w="6096">
            <a:solidFill>
              <a:srgbClr val="53823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9855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1.10.</a:t>
            </a:r>
            <a:r>
              <a:rPr sz="1800" b="1" spc="-3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800" b="1" spc="-20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538235"/>
                </a:solidFill>
                <a:latin typeface="Times New Roman" panose="02020603050405020304"/>
                <a:cs typeface="Times New Roman" panose="02020603050405020304"/>
              </a:rPr>
              <a:t>4,0%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TextBox 14"/>
          <p:cNvSpPr txBox="1"/>
          <p:nvPr/>
        </p:nvSpPr>
        <p:spPr>
          <a:xfrm>
            <a:off x="10896601" y="-55437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5" y="214110"/>
            <a:ext cx="358941" cy="38336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817245"/>
            <a:ext cx="11742419" cy="738664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к формированию расходов бюджета  на 2025 год и на плановый период 2026 и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195299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2" y="-2773"/>
            <a:ext cx="12173528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539" y="186245"/>
            <a:ext cx="11887201" cy="573213"/>
            <a:chOff x="-6350" y="0"/>
            <a:chExt cx="12204700" cy="645795"/>
          </a:xfrm>
        </p:grpSpPr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961" y="0"/>
              <a:ext cx="497840" cy="548005"/>
            </a:xfrm>
            <a:custGeom>
              <a:avLst/>
              <a:gdLst/>
              <a:ahLst/>
              <a:cxnLst/>
              <a:rect l="l" t="t" r="r" b="b"/>
              <a:pathLst>
                <a:path w="497840" h="548005">
                  <a:moveTo>
                    <a:pt x="0" y="547877"/>
                  </a:moveTo>
                  <a:lnTo>
                    <a:pt x="281492" y="0"/>
                  </a:lnTo>
                </a:path>
                <a:path w="497840" h="548005">
                  <a:moveTo>
                    <a:pt x="497773" y="0"/>
                  </a:moveTo>
                  <a:lnTo>
                    <a:pt x="216281" y="547877"/>
                  </a:lnTo>
                  <a:lnTo>
                    <a:pt x="0" y="547877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TextBox 14"/>
          <p:cNvSpPr txBox="1"/>
          <p:nvPr/>
        </p:nvSpPr>
        <p:spPr>
          <a:xfrm>
            <a:off x="10896601" y="-55437"/>
            <a:ext cx="1295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11"/>
          <p:cNvSpPr txBox="1"/>
          <p:nvPr/>
        </p:nvSpPr>
        <p:spPr>
          <a:xfrm>
            <a:off x="1140697" y="282728"/>
            <a:ext cx="107689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lang="ru-RU"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lang="ru-RU"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lang="ru-RU"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lang="ru-RU"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lang="ru-RU"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lang="ru-RU"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lang="ru-RU"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5" y="214110"/>
            <a:ext cx="358941" cy="383361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08356943"/>
              </p:ext>
            </p:extLst>
          </p:nvPr>
        </p:nvGraphicFramePr>
        <p:xfrm>
          <a:off x="2007524" y="1639623"/>
          <a:ext cx="9953155" cy="490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object 14"/>
          <p:cNvSpPr txBox="1"/>
          <p:nvPr/>
        </p:nvSpPr>
        <p:spPr>
          <a:xfrm>
            <a:off x="171284" y="3426227"/>
            <a:ext cx="1845476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91135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Удельный </a:t>
            </a:r>
            <a:r>
              <a:rPr sz="1800" b="1" spc="-2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вес</a:t>
            </a:r>
            <a:r>
              <a:rPr sz="1800" b="1" spc="-6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отраслей </a:t>
            </a:r>
            <a:r>
              <a:rPr sz="1800" b="1" spc="-434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социальной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н</a:t>
            </a:r>
            <a:r>
              <a:rPr sz="1800" b="1" spc="-3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п</a:t>
            </a:r>
            <a:r>
              <a:rPr sz="1800" b="1" spc="-1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800" b="1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800" b="1" spc="-2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лен</a:t>
            </a:r>
            <a:r>
              <a:rPr sz="1800" b="1" spc="-1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н</a:t>
            </a:r>
            <a:r>
              <a:rPr sz="1800" b="1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ости  в </a:t>
            </a: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общем </a:t>
            </a:r>
            <a:r>
              <a:rPr sz="1800" b="1" spc="-1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объеме </a:t>
            </a:r>
            <a:r>
              <a:rPr sz="1800" b="1" spc="-434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3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расходов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  <a:p>
            <a:pPr marL="289560" marR="281305" algn="ctr">
              <a:lnSpc>
                <a:spcPct val="100000"/>
              </a:lnSpc>
            </a:pPr>
            <a:r>
              <a:rPr sz="1800" b="1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со</a:t>
            </a:r>
            <a:r>
              <a:rPr sz="1800" b="1" spc="5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800" b="1" spc="10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800" b="1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800" b="1" spc="-25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800" b="1" spc="-5" dirty="0" err="1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ляет</a:t>
            </a:r>
            <a:r>
              <a:rPr sz="1800" b="1" spc="-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400" b="1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70</a:t>
            </a:r>
            <a:r>
              <a:rPr sz="2400" b="1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object 14"/>
          <p:cNvSpPr txBox="1"/>
          <p:nvPr/>
        </p:nvSpPr>
        <p:spPr>
          <a:xfrm>
            <a:off x="5948069" y="4632775"/>
            <a:ext cx="115423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ru-RU" sz="2800" b="1" dirty="0" smtClean="0">
                <a:solidFill>
                  <a:srgbClr val="009999"/>
                </a:solidFill>
                <a:latin typeface="Times New Roman" panose="02020603050405020304"/>
                <a:cs typeface="Times New Roman" panose="02020603050405020304"/>
              </a:rPr>
              <a:t>8,4%</a:t>
            </a:r>
            <a:endParaRPr sz="2800" dirty="0">
              <a:solidFill>
                <a:srgbClr val="0099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Заголовок 78"/>
          <p:cNvSpPr txBox="1">
            <a:spLocks/>
          </p:cNvSpPr>
          <p:nvPr/>
        </p:nvSpPr>
        <p:spPr>
          <a:xfrm>
            <a:off x="135724" y="863037"/>
            <a:ext cx="1187063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3200" b="1" kern="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" charset="-52"/>
                <a:cs typeface="Cambria" panose="02040503050406030204" pitchFamily="1" charset="-52"/>
                <a:sym typeface="+mn-ea"/>
              </a:rPr>
              <a:t>Структура расходов бюджета </a:t>
            </a:r>
          </a:p>
          <a:p>
            <a:pPr algn="ctr">
              <a:defRPr noProof="1">
                <a:solidFill>
                  <a:srgbClr val="000000"/>
                </a:solidFill>
                <a:latin typeface="Calibri" panose="020F0502020204030204" pitchFamily="2" charset="-52"/>
                <a:ea typeface="Cambria" panose="02040503050406030204" pitchFamily="1" charset="-52"/>
                <a:cs typeface="Cambria" panose="02040503050406030204" pitchFamily="1" charset="-52"/>
              </a:defRPr>
            </a:pPr>
            <a:r>
              <a:rPr lang="ru-RU" altLang="zh-CN" sz="3200" b="1" kern="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" charset="-52"/>
                <a:cs typeface="Cambria" panose="02040503050406030204" pitchFamily="1" charset="-52"/>
                <a:sym typeface="+mn-ea"/>
              </a:rPr>
              <a:t>Валуйского муниципального округа на 2025 год</a:t>
            </a:r>
            <a:r>
              <a:rPr lang="ru-RU" altLang="ru-RU" sz="3200" b="1" kern="0" noProof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" charset="-52"/>
                <a:cs typeface="Cambria" panose="02040503050406030204" pitchFamily="1" charset="-52"/>
                <a:sym typeface="+mn-ea"/>
              </a:rPr>
              <a:t> </a:t>
            </a:r>
            <a:endParaRPr lang="ru-RU" altLang="en-US" sz="3200" b="1" kern="0" noProof="1">
              <a:solidFill>
                <a:schemeClr val="accent3">
                  <a:lumMod val="50000"/>
                </a:schemeClr>
              </a:solidFill>
              <a:latin typeface="Calibri" panose="020F0502020204030204" pitchFamily="2" charset="-52"/>
              <a:ea typeface="Cambria" panose="02040503050406030204" pitchFamily="1" charset="-52"/>
              <a:cs typeface="Cambria" panose="02040503050406030204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40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6769" y="174111"/>
            <a:ext cx="11866847" cy="474467"/>
            <a:chOff x="0" y="0"/>
            <a:chExt cx="12192000" cy="616585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0" y="457200"/>
                  </a:moveTo>
                  <a:lnTo>
                    <a:pt x="12192000" y="4572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79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1050359" y="0"/>
                  </a:moveTo>
                  <a:lnTo>
                    <a:pt x="272204" y="0"/>
                  </a:lnTo>
                  <a:lnTo>
                    <a:pt x="0" y="503018"/>
                  </a:lnTo>
                  <a:lnTo>
                    <a:pt x="0" y="522732"/>
                  </a:lnTo>
                  <a:lnTo>
                    <a:pt x="767486" y="522732"/>
                  </a:lnTo>
                  <a:lnTo>
                    <a:pt x="1050359" y="0"/>
                  </a:lnTo>
                  <a:close/>
                </a:path>
              </a:pathLst>
            </a:custGeom>
            <a:solidFill>
              <a:srgbClr val="FFF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50925" cy="523240"/>
            </a:xfrm>
            <a:custGeom>
              <a:avLst/>
              <a:gdLst/>
              <a:ahLst/>
              <a:cxnLst/>
              <a:rect l="l" t="t" r="r" b="b"/>
              <a:pathLst>
                <a:path w="1050925" h="523240">
                  <a:moveTo>
                    <a:pt x="0" y="503018"/>
                  </a:moveTo>
                  <a:lnTo>
                    <a:pt x="272204" y="0"/>
                  </a:lnTo>
                </a:path>
                <a:path w="1050925" h="523240">
                  <a:moveTo>
                    <a:pt x="1050359" y="0"/>
                  </a:moveTo>
                  <a:lnTo>
                    <a:pt x="767486" y="522732"/>
                  </a:lnTo>
                  <a:lnTo>
                    <a:pt x="0" y="522732"/>
                  </a:lnTo>
                </a:path>
              </a:pathLst>
            </a:custGeom>
            <a:ln w="12192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63961" y="0"/>
              <a:ext cx="953135" cy="616585"/>
            </a:xfrm>
            <a:custGeom>
              <a:avLst/>
              <a:gdLst/>
              <a:ahLst/>
              <a:cxnLst/>
              <a:rect l="l" t="t" r="r" b="b"/>
              <a:pathLst>
                <a:path w="953134" h="616585">
                  <a:moveTo>
                    <a:pt x="0" y="616458"/>
                  </a:moveTo>
                  <a:lnTo>
                    <a:pt x="333115" y="0"/>
                  </a:lnTo>
                </a:path>
                <a:path w="953134" h="616585">
                  <a:moveTo>
                    <a:pt x="953129" y="0"/>
                  </a:moveTo>
                  <a:lnTo>
                    <a:pt x="620014" y="616458"/>
                  </a:lnTo>
                  <a:lnTo>
                    <a:pt x="0" y="616458"/>
                  </a:lnTo>
                </a:path>
              </a:pathLst>
            </a:custGeom>
            <a:ln w="28956">
              <a:solidFill>
                <a:srgbClr val="FFF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8353" y="800563"/>
            <a:ext cx="118456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ВАЛУЙСКОГО  МУНИЦИПАЛЬНОГО  ОКРУГА  </a:t>
            </a:r>
            <a:r>
              <a:rPr sz="2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smtClean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sz="2000" b="1" dirty="0">
                <a:solidFill>
                  <a:srgbClr val="3856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2027 ГОДЫ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5664" y="1673360"/>
            <a:ext cx="8163559" cy="927100"/>
            <a:chOff x="152145" y="1862073"/>
            <a:chExt cx="8163559" cy="9271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5" y="1868423"/>
              <a:ext cx="8150352" cy="9144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8495" y="1868423"/>
              <a:ext cx="8150859" cy="914400"/>
            </a:xfrm>
            <a:custGeom>
              <a:avLst/>
              <a:gdLst/>
              <a:ahLst/>
              <a:cxnLst/>
              <a:rect l="l" t="t" r="r" b="b"/>
              <a:pathLst>
                <a:path w="8150859" h="914400">
                  <a:moveTo>
                    <a:pt x="0" y="914400"/>
                  </a:moveTo>
                  <a:lnTo>
                    <a:pt x="8150352" y="914400"/>
                  </a:lnTo>
                  <a:lnTo>
                    <a:pt x="815035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4288" y="1723467"/>
            <a:ext cx="2742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Д</a:t>
            </a:r>
            <a:r>
              <a:rPr sz="4800" b="1" spc="-38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4800" b="1" spc="-24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Х</a:t>
            </a:r>
            <a:r>
              <a:rPr sz="4800" b="1" spc="-24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4800" b="1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ДЫ</a:t>
            </a:r>
            <a:endParaRPr sz="4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1063" y="3838726"/>
            <a:ext cx="8164830" cy="927100"/>
            <a:chOff x="124713" y="4099305"/>
            <a:chExt cx="8164830" cy="92710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4105655"/>
              <a:ext cx="8151876" cy="9144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1063" y="4105655"/>
              <a:ext cx="8152130" cy="914400"/>
            </a:xfrm>
            <a:custGeom>
              <a:avLst/>
              <a:gdLst/>
              <a:ahLst/>
              <a:cxnLst/>
              <a:rect l="l" t="t" r="r" b="b"/>
              <a:pathLst>
                <a:path w="8152130" h="914400">
                  <a:moveTo>
                    <a:pt x="0" y="914400"/>
                  </a:moveTo>
                  <a:lnTo>
                    <a:pt x="8151876" y="914400"/>
                  </a:lnTo>
                  <a:lnTo>
                    <a:pt x="8151876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022" y="3923498"/>
            <a:ext cx="3026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20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4800" b="1" spc="-24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4800" b="1" spc="-12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4800" b="1" spc="-245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ХО</a:t>
            </a:r>
            <a:r>
              <a:rPr sz="4800" b="1" dirty="0">
                <a:solidFill>
                  <a:srgbClr val="006300"/>
                </a:solidFill>
                <a:latin typeface="Times New Roman" panose="02020603050405020304"/>
                <a:cs typeface="Times New Roman" panose="02020603050405020304"/>
              </a:rPr>
              <a:t>ДЫ</a:t>
            </a:r>
            <a:endParaRPr sz="4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5737" y="5186216"/>
            <a:ext cx="8164830" cy="927100"/>
            <a:chOff x="124713" y="5324602"/>
            <a:chExt cx="8164830" cy="9271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5330952"/>
              <a:ext cx="8151876" cy="9144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1063" y="5330952"/>
              <a:ext cx="8152130" cy="914400"/>
            </a:xfrm>
            <a:custGeom>
              <a:avLst/>
              <a:gdLst/>
              <a:ahLst/>
              <a:cxnLst/>
              <a:rect l="l" t="t" r="r" b="b"/>
              <a:pathLst>
                <a:path w="8152130" h="914400">
                  <a:moveTo>
                    <a:pt x="0" y="914400"/>
                  </a:moveTo>
                  <a:lnTo>
                    <a:pt x="8151876" y="914400"/>
                  </a:lnTo>
                  <a:lnTo>
                    <a:pt x="8151876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9804" y="5389270"/>
            <a:ext cx="3204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imes New Roman" panose="02020603050405020304"/>
                <a:cs typeface="Times New Roman" panose="02020603050405020304"/>
              </a:rPr>
              <a:t>ДЕФИЦИТ</a:t>
            </a:r>
            <a:endParaRPr sz="48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56022" y="1129449"/>
            <a:ext cx="8119949" cy="1785016"/>
            <a:chOff x="4496072" y="2167231"/>
            <a:chExt cx="6949440" cy="1965861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8270" y="2848361"/>
              <a:ext cx="6876738" cy="1284731"/>
            </a:xfrm>
            <a:prstGeom prst="rect">
              <a:avLst/>
            </a:prstGeom>
            <a:ln>
              <a:solidFill>
                <a:srgbClr val="197126"/>
              </a:solidFill>
            </a:ln>
          </p:spPr>
        </p:pic>
        <p:sp>
          <p:nvSpPr>
            <p:cNvPr id="27" name="object 27"/>
            <p:cNvSpPr/>
            <p:nvPr/>
          </p:nvSpPr>
          <p:spPr>
            <a:xfrm>
              <a:off x="4496072" y="2167231"/>
              <a:ext cx="6949440" cy="1285240"/>
            </a:xfrm>
            <a:custGeom>
              <a:avLst/>
              <a:gdLst/>
              <a:ahLst/>
              <a:cxnLst/>
              <a:rect l="l" t="t" r="r" b="b"/>
              <a:pathLst>
                <a:path w="6949440" h="1285239">
                  <a:moveTo>
                    <a:pt x="0" y="1284731"/>
                  </a:moveTo>
                  <a:lnTo>
                    <a:pt x="6949440" y="1284731"/>
                  </a:lnTo>
                  <a:lnTo>
                    <a:pt x="6949440" y="0"/>
                  </a:lnTo>
                  <a:lnTo>
                    <a:pt x="0" y="0"/>
                  </a:lnTo>
                  <a:lnTo>
                    <a:pt x="0" y="1284731"/>
                  </a:lnTo>
                  <a:close/>
                </a:path>
              </a:pathLst>
            </a:custGeom>
            <a:ln w="6096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54552" y="1279641"/>
            <a:ext cx="818026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35580" algn="l"/>
                <a:tab pos="5224145" algn="l"/>
              </a:tabLst>
            </a:pPr>
            <a:r>
              <a:rPr sz="3200" b="1" spc="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2025</a:t>
            </a:r>
            <a:r>
              <a:rPr sz="3200" b="1" spc="-3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spc="-75" baseline="200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ГОД	</a:t>
            </a:r>
            <a:r>
              <a:rPr sz="3200" b="1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2026</a:t>
            </a:r>
            <a:r>
              <a:rPr sz="3200" b="1" spc="-25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spc="-75" baseline="200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ГОД	</a:t>
            </a:r>
            <a:r>
              <a:rPr lang="ru-RU" sz="2700" b="1" spc="-75" baseline="2000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   </a:t>
            </a:r>
            <a:r>
              <a:rPr sz="3200" b="1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2027</a:t>
            </a:r>
            <a:r>
              <a:rPr sz="3200" b="1" spc="-9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ГОД</a:t>
            </a:r>
            <a:endParaRPr sz="1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2188" y="2594110"/>
            <a:ext cx="23502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НАЛОГОВЫЕ И НЕНАЛОГОВЫЕ</a:t>
            </a: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67696" y="6137590"/>
            <a:ext cx="1202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200" b="1" spc="-6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10" dirty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ДЕФИЦИТА</a:t>
            </a:r>
            <a:endParaRPr sz="12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9599" y="6335080"/>
            <a:ext cx="33086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СООТНОШЕНИЕ ДЕФИЦИТА К ОБЩЕМУ ГОДОВОМУ ОБЪЕМУ ДОХОДОВ БЕЗ УЧЕТА БЕЗВОЗМЕЗДНЫХ ПОСТУПЛЕНИЙ</a:t>
            </a:r>
            <a:endParaRPr sz="1000" dirty="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487186" y="5138131"/>
            <a:ext cx="8034408" cy="1230266"/>
            <a:chOff x="4405884" y="5439155"/>
            <a:chExt cx="6908800" cy="914400"/>
          </a:xfrm>
        </p:grpSpPr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5884" y="5439155"/>
              <a:ext cx="6908292" cy="91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object 62"/>
            <p:cNvSpPr/>
            <p:nvPr/>
          </p:nvSpPr>
          <p:spPr>
            <a:xfrm>
              <a:off x="4405884" y="5439155"/>
              <a:ext cx="6908800" cy="914400"/>
            </a:xfrm>
            <a:custGeom>
              <a:avLst/>
              <a:gdLst/>
              <a:ahLst/>
              <a:cxnLst/>
              <a:rect l="l" t="t" r="r" b="b"/>
              <a:pathLst>
                <a:path w="6908800" h="914400">
                  <a:moveTo>
                    <a:pt x="0" y="914400"/>
                  </a:moveTo>
                  <a:lnTo>
                    <a:pt x="6908292" y="914400"/>
                  </a:lnTo>
                  <a:lnTo>
                    <a:pt x="690829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933222" y="5220992"/>
            <a:ext cx="1507226" cy="529590"/>
            <a:chOff x="7340981" y="5559425"/>
            <a:chExt cx="1337310" cy="529590"/>
          </a:xfrm>
        </p:grpSpPr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373691" y="5792453"/>
            <a:ext cx="1028560" cy="486564"/>
            <a:chOff x="4631434" y="6245352"/>
            <a:chExt cx="1330961" cy="523240"/>
          </a:xfrm>
        </p:grpSpPr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1434" y="6245357"/>
              <a:ext cx="1330451" cy="52273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631435" y="6245352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60" h="523240">
                  <a:moveTo>
                    <a:pt x="0" y="522732"/>
                  </a:moveTo>
                  <a:lnTo>
                    <a:pt x="1330452" y="522732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7165590" y="5817362"/>
            <a:ext cx="1026645" cy="481643"/>
            <a:chOff x="7386701" y="6242177"/>
            <a:chExt cx="1337310" cy="529590"/>
          </a:xfrm>
        </p:grpSpPr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9876" y="6245352"/>
              <a:ext cx="1330452" cy="52273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389876" y="6245352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40">
                  <a:moveTo>
                    <a:pt x="0" y="522732"/>
                  </a:moveTo>
                  <a:lnTo>
                    <a:pt x="1330452" y="522732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844871" y="5820250"/>
            <a:ext cx="923112" cy="438592"/>
            <a:chOff x="9837419" y="6202679"/>
            <a:chExt cx="1336675" cy="528955"/>
          </a:xfrm>
        </p:grpSpPr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40467" y="6205727"/>
              <a:ext cx="1330452" cy="52273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840467" y="6205727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40">
                  <a:moveTo>
                    <a:pt x="0" y="522732"/>
                  </a:moveTo>
                  <a:lnTo>
                    <a:pt x="1330452" y="522732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319" y="203036"/>
            <a:ext cx="399795" cy="327585"/>
          </a:xfrm>
          <a:prstGeom prst="rect">
            <a:avLst/>
          </a:prstGeom>
        </p:spPr>
      </p:pic>
      <p:sp>
        <p:nvSpPr>
          <p:cNvPr id="85" name="object 11"/>
          <p:cNvSpPr txBox="1"/>
          <p:nvPr/>
        </p:nvSpPr>
        <p:spPr>
          <a:xfrm>
            <a:off x="930975" y="236207"/>
            <a:ext cx="111211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УПРАВЛЕНИЕ</a:t>
            </a:r>
            <a:r>
              <a:rPr sz="1600" b="1" spc="-2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9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Ф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5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Н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С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600" b="1" spc="-13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7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Б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Ю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Д</a:t>
            </a:r>
            <a:r>
              <a:rPr sz="1600" b="1" spc="-12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Ж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ТНО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Й</a:t>
            </a:r>
            <a:r>
              <a:rPr sz="1600" b="1" spc="-14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1600" b="1" spc="-14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1600" b="1" spc="-100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0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К</a:t>
            </a:r>
            <a:r>
              <a:rPr sz="1600" b="1" spc="-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600" b="1" spc="-155" dirty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spc="-100" dirty="0" smtClean="0">
                <a:solidFill>
                  <a:srgbClr val="FFFBDD"/>
                </a:solidFill>
                <a:latin typeface="Arial" panose="020B0604020202020204"/>
                <a:cs typeface="Arial" panose="020B0604020202020204"/>
              </a:rPr>
              <a:t>АДМИНИСТРАЦИИ ВАЛУЙСКОГО МУНИЦИПАЛЬНОГО ОКРУГА</a:t>
            </a:r>
          </a:p>
        </p:txBody>
      </p:sp>
      <p:sp>
        <p:nvSpPr>
          <p:cNvPr id="86" name="TextBox 14"/>
          <p:cNvSpPr txBox="1"/>
          <p:nvPr/>
        </p:nvSpPr>
        <p:spPr>
          <a:xfrm>
            <a:off x="11295643" y="-55437"/>
            <a:ext cx="8963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77440" y="1189279"/>
            <a:ext cx="1439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ТЫС</a:t>
            </a:r>
            <a:r>
              <a:rPr lang="ru-RU" sz="1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.</a:t>
            </a:r>
            <a:r>
              <a:rPr lang="ru-RU" sz="1400" b="1" spc="-5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400" b="1" spc="-45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Р</a:t>
            </a:r>
            <a:r>
              <a:rPr lang="ru-RU" sz="1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У</a:t>
            </a:r>
            <a:r>
              <a:rPr lang="ru-RU" sz="1400" b="1" spc="-4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Б</a:t>
            </a:r>
            <a:r>
              <a:rPr lang="ru-RU" sz="1400" b="1" spc="-5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87" name="object 76"/>
          <p:cNvGrpSpPr/>
          <p:nvPr/>
        </p:nvGrpSpPr>
        <p:grpSpPr>
          <a:xfrm>
            <a:off x="9670921" y="5220737"/>
            <a:ext cx="1337310" cy="529590"/>
            <a:chOff x="7386701" y="6242177"/>
            <a:chExt cx="1337310" cy="529590"/>
          </a:xfrm>
        </p:grpSpPr>
        <p:pic>
          <p:nvPicPr>
            <p:cNvPr id="88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9876" y="6245352"/>
              <a:ext cx="1330452" cy="522731"/>
            </a:xfrm>
            <a:prstGeom prst="rect">
              <a:avLst/>
            </a:prstGeom>
          </p:spPr>
        </p:pic>
        <p:sp>
          <p:nvSpPr>
            <p:cNvPr id="89" name="object 78"/>
            <p:cNvSpPr/>
            <p:nvPr/>
          </p:nvSpPr>
          <p:spPr>
            <a:xfrm>
              <a:off x="7389876" y="6245352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40">
                  <a:moveTo>
                    <a:pt x="0" y="522732"/>
                  </a:moveTo>
                  <a:lnTo>
                    <a:pt x="1330452" y="522732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76"/>
          <p:cNvGrpSpPr/>
          <p:nvPr/>
        </p:nvGrpSpPr>
        <p:grpSpPr>
          <a:xfrm>
            <a:off x="4222630" y="5207035"/>
            <a:ext cx="1451155" cy="523240"/>
            <a:chOff x="7389874" y="6245352"/>
            <a:chExt cx="1330962" cy="523240"/>
          </a:xfrm>
        </p:grpSpPr>
        <p:pic>
          <p:nvPicPr>
            <p:cNvPr id="95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9874" y="6245352"/>
              <a:ext cx="1330452" cy="522731"/>
            </a:xfrm>
            <a:prstGeom prst="rect">
              <a:avLst/>
            </a:prstGeom>
          </p:spPr>
        </p:pic>
        <p:sp>
          <p:nvSpPr>
            <p:cNvPr id="96" name="object 78"/>
            <p:cNvSpPr/>
            <p:nvPr/>
          </p:nvSpPr>
          <p:spPr>
            <a:xfrm>
              <a:off x="7389876" y="6245352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40">
                  <a:moveTo>
                    <a:pt x="0" y="522732"/>
                  </a:moveTo>
                  <a:lnTo>
                    <a:pt x="1330452" y="522732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60"/>
          <p:cNvGrpSpPr/>
          <p:nvPr/>
        </p:nvGrpSpPr>
        <p:grpSpPr>
          <a:xfrm>
            <a:off x="3470608" y="3922785"/>
            <a:ext cx="8035003" cy="1067636"/>
            <a:chOff x="4405884" y="5439155"/>
            <a:chExt cx="6908800" cy="914400"/>
          </a:xfrm>
        </p:grpSpPr>
        <p:pic>
          <p:nvPicPr>
            <p:cNvPr id="79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5884" y="5439155"/>
              <a:ext cx="6908292" cy="914400"/>
            </a:xfrm>
            <a:prstGeom prst="rect">
              <a:avLst/>
            </a:prstGeom>
            <a:ln>
              <a:solidFill>
                <a:srgbClr val="00CC00"/>
              </a:solidFill>
            </a:ln>
          </p:spPr>
        </p:pic>
        <p:sp>
          <p:nvSpPr>
            <p:cNvPr id="97" name="object 62"/>
            <p:cNvSpPr/>
            <p:nvPr/>
          </p:nvSpPr>
          <p:spPr>
            <a:xfrm>
              <a:off x="4405884" y="5439155"/>
              <a:ext cx="6908800" cy="914400"/>
            </a:xfrm>
            <a:custGeom>
              <a:avLst/>
              <a:gdLst/>
              <a:ahLst/>
              <a:cxnLst/>
              <a:rect l="l" t="t" r="r" b="b"/>
              <a:pathLst>
                <a:path w="6908800" h="914400">
                  <a:moveTo>
                    <a:pt x="0" y="914400"/>
                  </a:moveTo>
                  <a:lnTo>
                    <a:pt x="6908292" y="914400"/>
                  </a:lnTo>
                  <a:lnTo>
                    <a:pt x="690829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65"/>
          <p:cNvGrpSpPr/>
          <p:nvPr/>
        </p:nvGrpSpPr>
        <p:grpSpPr>
          <a:xfrm>
            <a:off x="6929556" y="4247953"/>
            <a:ext cx="1543917" cy="529590"/>
            <a:chOff x="7340981" y="5559425"/>
            <a:chExt cx="1337310" cy="529590"/>
          </a:xfrm>
          <a:solidFill>
            <a:srgbClr val="197126"/>
          </a:solidFill>
        </p:grpSpPr>
        <p:pic>
          <p:nvPicPr>
            <p:cNvPr id="102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03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65"/>
          <p:cNvGrpSpPr/>
          <p:nvPr/>
        </p:nvGrpSpPr>
        <p:grpSpPr>
          <a:xfrm>
            <a:off x="4226606" y="4238054"/>
            <a:ext cx="1467912" cy="529590"/>
            <a:chOff x="7340981" y="5559425"/>
            <a:chExt cx="1337310" cy="529590"/>
          </a:xfrm>
          <a:solidFill>
            <a:srgbClr val="197126"/>
          </a:solidFill>
        </p:grpSpPr>
        <p:pic>
          <p:nvPicPr>
            <p:cNvPr id="105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06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65"/>
          <p:cNvGrpSpPr/>
          <p:nvPr/>
        </p:nvGrpSpPr>
        <p:grpSpPr>
          <a:xfrm>
            <a:off x="9599944" y="4208369"/>
            <a:ext cx="1479827" cy="529590"/>
            <a:chOff x="7340981" y="5559425"/>
            <a:chExt cx="1337310" cy="529590"/>
          </a:xfrm>
          <a:solidFill>
            <a:srgbClr val="197126"/>
          </a:solidFill>
        </p:grpSpPr>
        <p:pic>
          <p:nvPicPr>
            <p:cNvPr id="108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09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67"/>
          <p:cNvSpPr/>
          <p:nvPr/>
        </p:nvSpPr>
        <p:spPr>
          <a:xfrm>
            <a:off x="9586236" y="3167446"/>
            <a:ext cx="1412754" cy="385393"/>
          </a:xfrm>
          <a:custGeom>
            <a:avLst/>
            <a:gdLst/>
            <a:ahLst/>
            <a:cxnLst/>
            <a:rect l="l" t="t" r="r" b="b"/>
            <a:pathLst>
              <a:path w="1330959" h="523239">
                <a:moveTo>
                  <a:pt x="0" y="522731"/>
                </a:moveTo>
                <a:lnTo>
                  <a:pt x="1330452" y="522731"/>
                </a:lnTo>
                <a:lnTo>
                  <a:pt x="13304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65"/>
          <p:cNvGrpSpPr/>
          <p:nvPr/>
        </p:nvGrpSpPr>
        <p:grpSpPr>
          <a:xfrm>
            <a:off x="6939996" y="3167189"/>
            <a:ext cx="1523618" cy="406044"/>
            <a:chOff x="7344155" y="5562600"/>
            <a:chExt cx="1330960" cy="523245"/>
          </a:xfrm>
          <a:solidFill>
            <a:schemeClr val="accent3">
              <a:lumMod val="50000"/>
            </a:schemeClr>
          </a:solidFill>
        </p:grpSpPr>
        <p:pic>
          <p:nvPicPr>
            <p:cNvPr id="115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16" name="object 67"/>
            <p:cNvSpPr/>
            <p:nvPr/>
          </p:nvSpPr>
          <p:spPr>
            <a:xfrm>
              <a:off x="7344155" y="5562605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65"/>
          <p:cNvGrpSpPr/>
          <p:nvPr/>
        </p:nvGrpSpPr>
        <p:grpSpPr>
          <a:xfrm>
            <a:off x="4227237" y="3174202"/>
            <a:ext cx="1471333" cy="391074"/>
            <a:chOff x="7340981" y="5559425"/>
            <a:chExt cx="1337310" cy="529590"/>
          </a:xfrm>
          <a:solidFill>
            <a:schemeClr val="accent3">
              <a:lumMod val="50000"/>
            </a:schemeClr>
          </a:solidFill>
        </p:grpSpPr>
        <p:pic>
          <p:nvPicPr>
            <p:cNvPr id="118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19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0" name="object 65"/>
          <p:cNvGrpSpPr/>
          <p:nvPr/>
        </p:nvGrpSpPr>
        <p:grpSpPr>
          <a:xfrm>
            <a:off x="9544603" y="1894131"/>
            <a:ext cx="1479828" cy="362998"/>
            <a:chOff x="7340981" y="5559425"/>
            <a:chExt cx="1337310" cy="529590"/>
          </a:xfrm>
          <a:solidFill>
            <a:schemeClr val="accent3">
              <a:lumMod val="50000"/>
            </a:schemeClr>
          </a:solidFill>
        </p:grpSpPr>
        <p:pic>
          <p:nvPicPr>
            <p:cNvPr id="121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22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65"/>
          <p:cNvGrpSpPr/>
          <p:nvPr/>
        </p:nvGrpSpPr>
        <p:grpSpPr>
          <a:xfrm>
            <a:off x="6924256" y="1873566"/>
            <a:ext cx="1538777" cy="392294"/>
            <a:chOff x="7340981" y="5559425"/>
            <a:chExt cx="1337310" cy="529590"/>
          </a:xfrm>
          <a:solidFill>
            <a:schemeClr val="accent3">
              <a:lumMod val="50000"/>
            </a:schemeClr>
          </a:solidFill>
        </p:grpSpPr>
        <p:pic>
          <p:nvPicPr>
            <p:cNvPr id="124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4156" y="5562600"/>
              <a:ext cx="1330452" cy="522731"/>
            </a:xfrm>
            <a:prstGeom prst="rect">
              <a:avLst/>
            </a:prstGeom>
            <a:grpFill/>
          </p:spPr>
        </p:pic>
        <p:sp>
          <p:nvSpPr>
            <p:cNvPr id="125" name="object 67"/>
            <p:cNvSpPr/>
            <p:nvPr/>
          </p:nvSpPr>
          <p:spPr>
            <a:xfrm>
              <a:off x="7344156" y="5562600"/>
              <a:ext cx="1330960" cy="523240"/>
            </a:xfrm>
            <a:custGeom>
              <a:avLst/>
              <a:gdLst/>
              <a:ahLst/>
              <a:cxnLst/>
              <a:rect l="l" t="t" r="r" b="b"/>
              <a:pathLst>
                <a:path w="1330959" h="523239">
                  <a:moveTo>
                    <a:pt x="0" y="522731"/>
                  </a:moveTo>
                  <a:lnTo>
                    <a:pt x="1330452" y="522731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grpFill/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67"/>
          <p:cNvSpPr/>
          <p:nvPr/>
        </p:nvSpPr>
        <p:spPr>
          <a:xfrm>
            <a:off x="4246435" y="1880665"/>
            <a:ext cx="1452135" cy="403772"/>
          </a:xfrm>
          <a:custGeom>
            <a:avLst/>
            <a:gdLst/>
            <a:ahLst/>
            <a:cxnLst/>
            <a:rect l="l" t="t" r="r" b="b"/>
            <a:pathLst>
              <a:path w="1330959" h="523239">
                <a:moveTo>
                  <a:pt x="0" y="522731"/>
                </a:moveTo>
                <a:lnTo>
                  <a:pt x="1330452" y="522731"/>
                </a:lnTo>
                <a:lnTo>
                  <a:pt x="13304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3 889 913,0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object 78"/>
          <p:cNvSpPr/>
          <p:nvPr/>
        </p:nvSpPr>
        <p:spPr>
          <a:xfrm>
            <a:off x="9554517" y="2558473"/>
            <a:ext cx="1465188" cy="379733"/>
          </a:xfrm>
          <a:custGeom>
            <a:avLst/>
            <a:gdLst/>
            <a:ahLst/>
            <a:cxnLst/>
            <a:rect l="l" t="t" r="r" b="b"/>
            <a:pathLst>
              <a:path w="1330959" h="523240">
                <a:moveTo>
                  <a:pt x="0" y="522732"/>
                </a:moveTo>
                <a:lnTo>
                  <a:pt x="1330452" y="522732"/>
                </a:lnTo>
                <a:lnTo>
                  <a:pt x="13304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1 176 579,0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object 78"/>
          <p:cNvSpPr/>
          <p:nvPr/>
        </p:nvSpPr>
        <p:spPr>
          <a:xfrm>
            <a:off x="6957302" y="2558510"/>
            <a:ext cx="1511919" cy="384319"/>
          </a:xfrm>
          <a:custGeom>
            <a:avLst/>
            <a:gdLst/>
            <a:ahLst/>
            <a:cxnLst/>
            <a:rect l="l" t="t" r="r" b="b"/>
            <a:pathLst>
              <a:path w="1330959" h="523240">
                <a:moveTo>
                  <a:pt x="0" y="522732"/>
                </a:moveTo>
                <a:lnTo>
                  <a:pt x="1330452" y="522732"/>
                </a:lnTo>
                <a:lnTo>
                  <a:pt x="13304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object 78"/>
          <p:cNvSpPr/>
          <p:nvPr/>
        </p:nvSpPr>
        <p:spPr>
          <a:xfrm>
            <a:off x="4245846" y="2567294"/>
            <a:ext cx="1467281" cy="377670"/>
          </a:xfrm>
          <a:custGeom>
            <a:avLst/>
            <a:gdLst/>
            <a:ahLst/>
            <a:cxnLst/>
            <a:rect l="l" t="t" r="r" b="b"/>
            <a:pathLst>
              <a:path w="1330959" h="523240">
                <a:moveTo>
                  <a:pt x="0" y="522732"/>
                </a:moveTo>
                <a:lnTo>
                  <a:pt x="1330452" y="522732"/>
                </a:lnTo>
                <a:lnTo>
                  <a:pt x="13304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096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bject 31"/>
          <p:cNvSpPr txBox="1"/>
          <p:nvPr/>
        </p:nvSpPr>
        <p:spPr>
          <a:xfrm>
            <a:off x="1763539" y="3131619"/>
            <a:ext cx="184757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385622"/>
                </a:solidFill>
                <a:latin typeface="Times New Roman" panose="02020603050405020304"/>
                <a:cs typeface="Times New Roman" panose="02020603050405020304"/>
              </a:rPr>
              <a:t>БЕЗВОЗМЕЗДНЫЕ ПОСТУПЛЕНИЯ</a:t>
            </a:r>
            <a:endParaRPr sz="1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246435" y="2574768"/>
            <a:ext cx="149008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1 496 881,0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689173" y="4283377"/>
            <a:ext cx="255922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3 999 913,0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793011" y="4277193"/>
            <a:ext cx="181758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3 664 140,0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9554517" y="4260985"/>
            <a:ext cx="157068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4 209 543,7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946330" y="3180779"/>
            <a:ext cx="1485728" cy="3965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2 539 696,5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556168" y="1880933"/>
            <a:ext cx="146353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4 192 587,8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925768" y="1866392"/>
            <a:ext cx="15062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3 610 185,5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93011" y="2568697"/>
            <a:ext cx="181758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1 070 489,0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9554518" y="3152518"/>
            <a:ext cx="150381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3 016 008,8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4061386" y="5240008"/>
            <a:ext cx="1651741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- 110 000,0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550211" y="5835449"/>
            <a:ext cx="79543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222630" y="3160227"/>
            <a:ext cx="143123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2 393 032,0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 flipH="1">
            <a:off x="7387117" y="5862577"/>
            <a:ext cx="106336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0072066" y="5820250"/>
            <a:ext cx="82210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923767" y="5249656"/>
            <a:ext cx="143123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-53 954,5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9596608" y="5244284"/>
            <a:ext cx="134765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-16 955,9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3659" y="6377857"/>
            <a:ext cx="8569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400" b="1" i="1" dirty="0" err="1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Валуйского</a:t>
            </a:r>
            <a:r>
              <a:rPr lang="ru-RU" sz="1400" b="1" i="1" dirty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400" b="1" i="1" dirty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полностью покрыт </a:t>
            </a:r>
            <a:endParaRPr lang="ru-RU" sz="1400" b="1" i="1" dirty="0" smtClean="0">
              <a:solidFill>
                <a:srgbClr val="3856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внутренними </a:t>
            </a:r>
            <a:r>
              <a:rPr lang="ru-RU" sz="1400" b="1" i="1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1400" b="1" i="1" smtClean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1400" b="1" i="1" dirty="0">
                <a:solidFill>
                  <a:srgbClr val="3856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3922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1730</Words>
  <Application>Microsoft Office PowerPoint</Application>
  <PresentationFormat>Широкоэкранный</PresentationFormat>
  <Paragraphs>439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SimHei</vt:lpstr>
      <vt:lpstr>SimSun</vt:lpstr>
      <vt:lpstr>SimSun</vt:lpstr>
      <vt:lpstr>Arial</vt:lpstr>
      <vt:lpstr>Calibri</vt:lpstr>
      <vt:lpstr>Cambria</vt:lpstr>
      <vt:lpstr>Times New Roman</vt:lpstr>
      <vt:lpstr>Office Theme</vt:lpstr>
      <vt:lpstr>БЮДЖЕТ ДЛЯ ГРАЖДАН  на основании решения Совета депутатов Валуйского муниципального округа от 23 декабря 2024 года № 239 «О бюджете Валуйского муниципального округа  на 2025 год  и на плановый период 2026 – 2027 годов"</vt:lpstr>
      <vt:lpstr>Презентация PowerPoint</vt:lpstr>
      <vt:lpstr>Презентация PowerPoint</vt:lpstr>
      <vt:lpstr>Особенности формирования налоговых доходов бюджета Валуйского муниципального округа</vt:lpstr>
      <vt:lpstr>Динамика налоговых и неналоговых доходов бюджета  Валуйского  муниципального округа</vt:lpstr>
      <vt:lpstr>Презентация PowerPoint</vt:lpstr>
      <vt:lpstr>Ключевые показатели к формированию расходов бюджета  на 2025 год и на плановый период 2026 и 2027 годов</vt:lpstr>
      <vt:lpstr>Презентация PowerPoint</vt:lpstr>
      <vt:lpstr>Презентация PowerPoint</vt:lpstr>
      <vt:lpstr>Дорожное хозяйство Валуйского муниципального округа  на 2025 год </vt:lpstr>
      <vt:lpstr>Дорожное хозяйство Валуйского муниципального округа  на 2025 год </vt:lpstr>
      <vt:lpstr>Дорожное хозяйство Валуйского муниципального округа  на 2025 год </vt:lpstr>
      <vt:lpstr>Капитальный ремонт объектов социально-культурной сферы и инженерной инфраструктуры Валуйского муниципального округа на 2025 год</vt:lpstr>
      <vt:lpstr>Презентация PowerPoint</vt:lpstr>
      <vt:lpstr>Реализация мероприятий в рамках программы "Формирование современной городской среды на территории Валуйского муниципального округа "на 2025 год</vt:lpstr>
      <vt:lpstr>Расходы на выполнение мероприятий в рамках инициативного бюджетирования "Решаем вместе" на 2025 год</vt:lpstr>
      <vt:lpstr> Контактная информация для граждан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параметрах бюджета  Белгородской области на 2025 год  и на плановый период_x000d_2026 – 2027 годов</dc:title>
  <dc:creator>Учетная запись Майкрософт</dc:creator>
  <cp:lastModifiedBy>Ольга Анатальевна Сухинина</cp:lastModifiedBy>
  <cp:revision>382</cp:revision>
  <cp:lastPrinted>2025-04-14T14:34:11Z</cp:lastPrinted>
  <dcterms:created xsi:type="dcterms:W3CDTF">2024-11-19T12:10:00Z</dcterms:created>
  <dcterms:modified xsi:type="dcterms:W3CDTF">2025-04-14T14:35:58Z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2024-10-28T03:00:00Z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2024-11-19T03:00:00Z</vt:filetime>
  </property>
  <property fmtid="{D5CDD505-2E9C-101B-9397-08002B2CF9AE}" pid="5" name="KSOProductBuildVer">
    <vt:lpwstr>1049-11.2.0.10132</vt:lpwstr>
  </property>
</Properties>
</file>