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7" r:id="rId4"/>
    <p:sldId id="281" r:id="rId5"/>
    <p:sldId id="283" r:id="rId6"/>
    <p:sldId id="259" r:id="rId7"/>
    <p:sldId id="258" r:id="rId8"/>
    <p:sldId id="291" r:id="rId9"/>
    <p:sldId id="286" r:id="rId10"/>
    <p:sldId id="292" r:id="rId11"/>
    <p:sldId id="287" r:id="rId12"/>
    <p:sldId id="289" r:id="rId13"/>
    <p:sldId id="290" r:id="rId14"/>
    <p:sldId id="293" r:id="rId15"/>
  </p:sldIdLst>
  <p:sldSz cx="12192000" cy="6858000"/>
  <p:notesSz cx="9926638" cy="679767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126"/>
    <a:srgbClr val="00CC00"/>
    <a:srgbClr val="66FF33"/>
    <a:srgbClr val="3BCCFF"/>
    <a:srgbClr val="FF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88" autoAdjust="0"/>
  </p:normalViewPr>
  <p:slideViewPr>
    <p:cSldViewPr>
      <p:cViewPr varScale="1">
        <p:scale>
          <a:sx n="105" d="100"/>
          <a:sy n="105" d="100"/>
        </p:scale>
        <p:origin x="19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5925348774843E-3"/>
          <c:y val="4.0472362965006799E-4"/>
          <c:w val="0.94568245504416404"/>
          <c:h val="0.789203962931911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налоговые и неналоговые доходы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50800" dist="50800" dir="5400000" algn="ctr" rotWithShape="0">
                <a:schemeClr val="accent3">
                  <a:lumMod val="60000"/>
                  <a:lumOff val="40000"/>
                </a:schemeClr>
              </a:outerShdw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2022 г.</c:v>
                </c:pt>
                <c:pt idx="1">
                  <c:v>факт 2023 г.</c:v>
                </c:pt>
                <c:pt idx="2">
                  <c:v>оценка 2024 г.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972934</c:v>
                </c:pt>
                <c:pt idx="1">
                  <c:v>1211175</c:v>
                </c:pt>
                <c:pt idx="2">
                  <c:v>1383562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20-4F5C-ABE9-D07C7B9C4F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50800" dist="50800" dir="5400000" algn="ctr" rotWithShape="0">
                <a:schemeClr val="bg1">
                  <a:lumMod val="85000"/>
                </a:schemeClr>
              </a:outerShdw>
              <a:softEdge rad="0"/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2022 г.</c:v>
                </c:pt>
                <c:pt idx="1">
                  <c:v>факт 2023 г.</c:v>
                </c:pt>
                <c:pt idx="2">
                  <c:v>оценка 2024 г.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2576321</c:v>
                </c:pt>
                <c:pt idx="1">
                  <c:v>2051267</c:v>
                </c:pt>
                <c:pt idx="2">
                  <c:v>2565221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20-4F5C-ABE9-D07C7B9C4F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314036128"/>
        <c:axId val="364611856"/>
      </c:barChart>
      <c:catAx>
        <c:axId val="31403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lang="ru-RU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4611856"/>
        <c:crosses val="autoZero"/>
        <c:auto val="1"/>
        <c:lblAlgn val="ctr"/>
        <c:lblOffset val="100"/>
        <c:noMultiLvlLbl val="0"/>
      </c:catAx>
      <c:valAx>
        <c:axId val="364611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31403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7372308670201904"/>
          <c:w val="1"/>
          <c:h val="0.126276913297980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17544955836398E-2"/>
          <c:y val="9.7426926380477397E-2"/>
          <c:w val="0.94568245504416404"/>
          <c:h val="0.703771457691480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50800" dist="50800" dir="5400000" algn="ctr" rotWithShape="0">
                <a:schemeClr val="accent3">
                  <a:lumMod val="60000"/>
                  <a:lumOff val="40000"/>
                </a:schemeClr>
              </a:outerShdw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4.9379586323487603E-3"/>
                  <c:y val="-0.3444737754166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185-4EAA-BD10-CB45A1E77979}"/>
                </c:ext>
              </c:extLst>
            </c:dLbl>
            <c:dLbl>
              <c:idx val="1"/>
              <c:layout>
                <c:manualLayout>
                  <c:x val="0"/>
                  <c:y val="-0.29226425301157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185-4EAA-BD10-CB45A1E77979}"/>
                </c:ext>
              </c:extLst>
            </c:dLbl>
            <c:dLbl>
              <c:idx val="2"/>
              <c:layout>
                <c:manualLayout>
                  <c:x val="3.1488482529647997E-2"/>
                  <c:y val="-0.38100062252534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185-4EAA-BD10-CB45A1E77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2022 г.</c:v>
                </c:pt>
                <c:pt idx="1">
                  <c:v>факт 2023 г.</c:v>
                </c:pt>
                <c:pt idx="2">
                  <c:v>оценка 2024 г.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3497245</c:v>
                </c:pt>
                <c:pt idx="1">
                  <c:v>3147331</c:v>
                </c:pt>
                <c:pt idx="2">
                  <c:v>4125347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85-4EAA-BD10-CB45A1E77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314036128"/>
        <c:axId val="364611856"/>
      </c:barChart>
      <c:catAx>
        <c:axId val="31403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4611856"/>
        <c:crosses val="autoZero"/>
        <c:auto val="1"/>
        <c:lblAlgn val="ctr"/>
        <c:lblOffset val="100"/>
        <c:noMultiLvlLbl val="0"/>
      </c:catAx>
      <c:valAx>
        <c:axId val="364611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31403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7372307338002497"/>
          <c:w val="1"/>
          <c:h val="0.1262769266199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19966634571299"/>
          <c:y val="0.20834973906227"/>
          <c:w val="0.73953350115926297"/>
          <c:h val="0.61652757259336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E4-4F9C-B9E2-D6B908004E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E4-4F9C-B9E2-D6B908004E1D}"/>
              </c:ext>
            </c:extLst>
          </c:dPt>
          <c:dLbls>
            <c:dLbl>
              <c:idx val="0"/>
              <c:layout>
                <c:manualLayout>
                  <c:x val="-3.8100566250384802E-3"/>
                  <c:y val="7.241793971729130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BE4-4F9C-B9E2-D6B908004E1D}"/>
                </c:ext>
              </c:extLst>
            </c:dLbl>
            <c:dLbl>
              <c:idx val="1"/>
              <c:layout>
                <c:manualLayout>
                  <c:x val="-2.4061000995565201E-3"/>
                  <c:y val="5.647204044821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BE4-4F9C-B9E2-D6B908004E1D}"/>
                </c:ext>
              </c:extLst>
            </c:dLbl>
            <c:dLbl>
              <c:idx val="2"/>
              <c:layout>
                <c:manualLayout>
                  <c:x val="-1.36480434743398E-2"/>
                  <c:y val="8.7522610998139996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BE4-4F9C-B9E2-D6B908004E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72000" tIns="0" rIns="108000" bIns="19050" anchor="ctr" anchorCtr="1">
                <a:spAutoFit/>
              </a:bodyPr>
              <a:lstStyle/>
              <a:p>
                <a:pPr>
                  <a:defRPr lang="ru-RU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
на 2024 г.</c:v>
                </c:pt>
                <c:pt idx="1">
                  <c:v>Исполнено 
за 2023 г.</c:v>
                </c:pt>
                <c:pt idx="2">
                  <c:v>Исполнено 
за 2022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-176.6</c:v>
                </c:pt>
                <c:pt idx="1">
                  <c:v>115.1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E4-4F9C-B9E2-D6B908004E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92142432"/>
        <c:axId val="392143416"/>
      </c:barChart>
      <c:catAx>
        <c:axId val="3921424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ru-RU" sz="1600" b="1" i="0" u="none" strike="noStrike" kern="1200" baseline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92143416"/>
        <c:crosses val="autoZero"/>
        <c:auto val="1"/>
        <c:lblAlgn val="ctr"/>
        <c:lblOffset val="100"/>
        <c:noMultiLvlLbl val="0"/>
      </c:catAx>
      <c:valAx>
        <c:axId val="392143416"/>
        <c:scaling>
          <c:orientation val="minMax"/>
          <c:max val="120"/>
          <c:min val="-18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0"/>
        <c:majorTickMark val="none"/>
        <c:minorTickMark val="out"/>
        <c:tickLblPos val="high"/>
        <c:spPr>
          <a:noFill/>
          <a:ln w="9525" cap="flat" cmpd="sng" algn="ctr">
            <a:noFill/>
            <a:prstDash val="solid"/>
            <a:round/>
          </a:ln>
          <a:effectLst>
            <a:softEdge rad="12700"/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92142432"/>
        <c:crosses val="autoZero"/>
        <c:crossBetween val="between"/>
        <c:majorUnit val="50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98283331964107E-2"/>
          <c:y val="4.3355831512666601E-2"/>
          <c:w val="0.86312144896201204"/>
          <c:h val="0.760122744912026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 w="28575">
              <a:solidFill>
                <a:srgbClr val="197126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9BA-4A83-9EB4-6367ABD0AFD2}"/>
              </c:ext>
            </c:extLst>
          </c:dPt>
          <c:dLbls>
            <c:dLbl>
              <c:idx val="0"/>
              <c:layout>
                <c:manualLayout>
                  <c:x val="-0.101172797861032"/>
                  <c:y val="2.55379303618844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9BA-4A83-9EB4-6367ABD0AFD2}"/>
                </c:ext>
              </c:extLst>
            </c:dLbl>
            <c:dLbl>
              <c:idx val="1"/>
              <c:layout>
                <c:manualLayout>
                  <c:x val="-0.10328056448313699"/>
                  <c:y val="-3.83068955428269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BA-4A83-9EB4-6367ABD0AFD2}"/>
                </c:ext>
              </c:extLst>
            </c:dLbl>
            <c:dLbl>
              <c:idx val="2"/>
              <c:layout>
                <c:manualLayout>
                  <c:x val="-9.4849497994717299E-2"/>
                  <c:y val="7.66137910856535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9BA-4A83-9EB4-6367ABD0AFD2}"/>
                </c:ext>
              </c:extLst>
            </c:dLbl>
            <c:dLbl>
              <c:idx val="3"/>
              <c:layout>
                <c:manualLayout>
                  <c:x val="-9.2741731372612504E-2"/>
                  <c:y val="4.68195389967882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9BA-4A83-9EB4-6367ABD0AF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 (оценка)</c:v>
                </c:pt>
                <c:pt idx="1">
                  <c:v>2025 год (прогноз)</c:v>
                </c:pt>
                <c:pt idx="2">
                  <c:v>2026 год (прогноз)</c:v>
                </c:pt>
                <c:pt idx="3">
                  <c:v>2027 год (прогноз)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1059488</c:v>
                </c:pt>
                <c:pt idx="1">
                  <c:v>1230564</c:v>
                </c:pt>
                <c:pt idx="2">
                  <c:v>806266</c:v>
                </c:pt>
                <c:pt idx="3">
                  <c:v>877217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BA-4A83-9EB4-6367ABD0AF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overlap val="100"/>
        <c:axId val="261315432"/>
        <c:axId val="261315760"/>
      </c:barChart>
      <c:catAx>
        <c:axId val="26131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1315760"/>
        <c:crosses val="autoZero"/>
        <c:auto val="1"/>
        <c:lblAlgn val="ctr"/>
        <c:lblOffset val="100"/>
        <c:noMultiLvlLbl val="0"/>
      </c:catAx>
      <c:valAx>
        <c:axId val="2613157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61315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23874392728596E-2"/>
          <c:y val="5.2364838995367799E-2"/>
          <c:w val="0.86312144896201204"/>
          <c:h val="0.760122744912026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rgbClr val="197126"/>
            </a:solidFill>
            <a:ln w="28575">
              <a:solidFill>
                <a:srgbClr val="197126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7126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7B-408B-9E5C-CA2D4C88CCA9}"/>
              </c:ext>
            </c:extLst>
          </c:dPt>
          <c:dPt>
            <c:idx val="1"/>
            <c:invertIfNegative val="0"/>
            <c:bubble3D val="0"/>
            <c:spPr>
              <a:solidFill>
                <a:srgbClr val="197126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7B-408B-9E5C-CA2D4C88CCA9}"/>
              </c:ext>
            </c:extLst>
          </c:dPt>
          <c:dPt>
            <c:idx val="2"/>
            <c:invertIfNegative val="0"/>
            <c:bubble3D val="0"/>
            <c:spPr>
              <a:solidFill>
                <a:srgbClr val="197126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67B-408B-9E5C-CA2D4C88CCA9}"/>
              </c:ext>
            </c:extLst>
          </c:dPt>
          <c:dPt>
            <c:idx val="3"/>
            <c:invertIfNegative val="0"/>
            <c:bubble3D val="0"/>
            <c:spPr>
              <a:solidFill>
                <a:srgbClr val="197126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67B-408B-9E5C-CA2D4C88CCA9}"/>
              </c:ext>
            </c:extLst>
          </c:dPt>
          <c:dLbls>
            <c:dLbl>
              <c:idx val="0"/>
              <c:layout>
                <c:manualLayout>
                  <c:x val="-1.29375096495291E-2"/>
                  <c:y val="5.70695892743137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67B-408B-9E5C-CA2D4C88CCA9}"/>
                </c:ext>
              </c:extLst>
            </c:dLbl>
            <c:dLbl>
              <c:idx val="1"/>
              <c:layout>
                <c:manualLayout>
                  <c:x val="1.1915431526941399E-2"/>
                  <c:y val="6.980137617932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67B-408B-9E5C-CA2D4C88CCA9}"/>
                </c:ext>
              </c:extLst>
            </c:dLbl>
            <c:dLbl>
              <c:idx val="2"/>
              <c:layout>
                <c:manualLayout>
                  <c:x val="2.5032808398949202E-3"/>
                  <c:y val="8.30176633326231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67B-408B-9E5C-CA2D4C88CCA9}"/>
                </c:ext>
              </c:extLst>
            </c:dLbl>
            <c:dLbl>
              <c:idx val="3"/>
              <c:layout>
                <c:manualLayout>
                  <c:x val="-7.3006407287324396E-3"/>
                  <c:y val="-6.45520323473079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67B-408B-9E5C-CA2D4C88CC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lang="ru-RU" sz="1195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 (оценка)</c:v>
                </c:pt>
                <c:pt idx="1">
                  <c:v>2025 год (прогноз)</c:v>
                </c:pt>
                <c:pt idx="2">
                  <c:v>2026 год (прогноз)</c:v>
                </c:pt>
                <c:pt idx="3">
                  <c:v>2027 год (прогноз)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19531.8</c:v>
                </c:pt>
                <c:pt idx="1">
                  <c:v>27103</c:v>
                </c:pt>
                <c:pt idx="2">
                  <c:v>28187</c:v>
                </c:pt>
                <c:pt idx="3">
                  <c:v>29314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67B-408B-9E5C-CA2D4C88CC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Патент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 (оценка)</c:v>
                </c:pt>
                <c:pt idx="1">
                  <c:v>2025 год (прогноз)</c:v>
                </c:pt>
                <c:pt idx="2">
                  <c:v>2026 год (прогноз)</c:v>
                </c:pt>
                <c:pt idx="3">
                  <c:v>2027 год (прогноз)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5421.4</c:v>
                </c:pt>
                <c:pt idx="1">
                  <c:v>19450</c:v>
                </c:pt>
                <c:pt idx="2">
                  <c:v>12995</c:v>
                </c:pt>
                <c:pt idx="3">
                  <c:v>13515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67B-408B-9E5C-CA2D4C88CC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УСН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67B-408B-9E5C-CA2D4C88CCA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67B-408B-9E5C-CA2D4C88CC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 (оценка)</c:v>
                </c:pt>
                <c:pt idx="1">
                  <c:v>2025 год (прогноз)</c:v>
                </c:pt>
                <c:pt idx="2">
                  <c:v>2026 год (прогноз)</c:v>
                </c:pt>
                <c:pt idx="3">
                  <c:v>2027 год (прогноз)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24455.5</c:v>
                </c:pt>
                <c:pt idx="1">
                  <c:v>21196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67B-408B-9E5C-CA2D4C88C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61315432"/>
        <c:axId val="261315760"/>
      </c:barChart>
      <c:catAx>
        <c:axId val="26131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1315760"/>
        <c:crosses val="autoZero"/>
        <c:auto val="1"/>
        <c:lblAlgn val="ctr"/>
        <c:lblOffset val="100"/>
        <c:noMultiLvlLbl val="0"/>
      </c:catAx>
      <c:valAx>
        <c:axId val="2613157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261315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hPercent val="100"/>
      <c:rotY val="210"/>
      <c:depthPercent val="100"/>
      <c:rAngAx val="0"/>
      <c:perspective val="4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0.240253720206654"/>
          <c:w val="0.68013018131077896"/>
          <c:h val="0.634396935391298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BDCB-43A8-8B8C-D75C6AEC306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BDCB-43A8-8B8C-D75C6AEC3060}"/>
              </c:ext>
            </c:extLst>
          </c:dPt>
          <c:dPt>
            <c:idx val="2"/>
            <c:bubble3D val="0"/>
            <c:spPr>
              <a:solidFill>
                <a:srgbClr val="66FF3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BDCB-43A8-8B8C-D75C6AEC3060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BDCB-43A8-8B8C-D75C6AEC3060}"/>
              </c:ext>
            </c:extLst>
          </c:dPt>
          <c:dPt>
            <c:idx val="4"/>
            <c:bubble3D val="0"/>
            <c:spPr>
              <a:solidFill>
                <a:srgbClr val="3BCC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BDCB-43A8-8B8C-D75C6AEC3060}"/>
              </c:ext>
            </c:extLst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BDCB-43A8-8B8C-D75C6AEC3060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BDCB-43A8-8B8C-D75C6AEC3060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BDCB-43A8-8B8C-D75C6AEC3060}"/>
              </c:ext>
            </c:extLst>
          </c:dPt>
          <c:dPt>
            <c:idx val="8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1-BDCB-43A8-8B8C-D75C6AEC3060}"/>
              </c:ext>
            </c:extLst>
          </c:dPt>
          <c:dLbls>
            <c:dLbl>
              <c:idx val="0"/>
              <c:layout>
                <c:manualLayout>
                  <c:x val="1.09378445516126E-2"/>
                  <c:y val="-4.5720743106902002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DCB-43A8-8B8C-D75C6AEC3060}"/>
                </c:ext>
              </c:extLst>
            </c:dLbl>
            <c:dLbl>
              <c:idx val="1"/>
              <c:layout>
                <c:manualLayout>
                  <c:x val="4.1457346978135301E-2"/>
                  <c:y val="-4.0582972407768897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DCB-43A8-8B8C-D75C6AEC3060}"/>
                </c:ext>
              </c:extLst>
            </c:dLbl>
            <c:dLbl>
              <c:idx val="2"/>
              <c:layout>
                <c:manualLayout>
                  <c:x val="6.65613952140649E-2"/>
                  <c:y val="8.4677888937098305E-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DCB-43A8-8B8C-D75C6AEC3060}"/>
                </c:ext>
              </c:extLst>
            </c:dLbl>
            <c:dLbl>
              <c:idx val="3"/>
              <c:layout>
                <c:manualLayout>
                  <c:x val="7.3803967253762703E-2"/>
                  <c:y val="6.6045460055355498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DCB-43A8-8B8C-D75C6AEC3060}"/>
                </c:ext>
              </c:extLst>
            </c:dLbl>
            <c:dLbl>
              <c:idx val="4"/>
              <c:layout>
                <c:manualLayout>
                  <c:x val="5.3334985558137898E-2"/>
                  <c:y val="7.5514932706254298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DCB-43A8-8B8C-D75C6AEC3060}"/>
                </c:ext>
              </c:extLst>
            </c:dLbl>
            <c:dLbl>
              <c:idx val="5"/>
              <c:layout>
                <c:manualLayout>
                  <c:x val="1.67973835670658E-2"/>
                  <c:y val="7.4567806887909802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DCB-43A8-8B8C-D75C6AEC3060}"/>
                </c:ext>
              </c:extLst>
            </c:dLbl>
            <c:dLbl>
              <c:idx val="6"/>
              <c:layout>
                <c:manualLayout>
                  <c:x val="-2.3318053077241899E-2"/>
                  <c:y val="6.3764144641626802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DCB-43A8-8B8C-D75C6AEC3060}"/>
                </c:ext>
              </c:extLst>
            </c:dLbl>
            <c:dLbl>
              <c:idx val="7"/>
              <c:layout>
                <c:manualLayout>
                  <c:x val="-4.1234923413366598E-2"/>
                  <c:y val="-1.7276812895830201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BDCB-43A8-8B8C-D75C6AEC3060}"/>
                </c:ext>
              </c:extLst>
            </c:dLbl>
            <c:dLbl>
              <c:idx val="8"/>
              <c:layout>
                <c:manualLayout>
                  <c:x val="-3.3679975856963897E-2"/>
                  <c:y val="-0.12719241077247501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BDCB-43A8-8B8C-D75C6AEC30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82,9 %
(1 230 564 тыс.рублей)</c:v>
                </c:pt>
                <c:pt idx="1">
                  <c:v>Земельный налог 4,6 %
(68 308 тыс.рублей)</c:v>
                </c:pt>
                <c:pt idx="2">
                  <c:v>Налог на имущество физических лиц 3,3 %
(49 973 тыс.рублей)</c:v>
                </c:pt>
                <c:pt idx="3">
                  <c:v>Налоги на совокупный доход 3,1%
(67 749 тыс.рублей)</c:v>
                </c:pt>
                <c:pt idx="4">
                  <c:v>Акцизы 2,4%
(35 005 тыс.рублей)</c:v>
                </c:pt>
                <c:pt idx="5">
                  <c:v>Доходы от сдачи в аренду имущества 0,5%
(6 840 тыс.рублей)</c:v>
                </c:pt>
                <c:pt idx="6">
                  <c:v>Прочие налоговые и неналоговые доходы 1,2%
(16 323 тыс.рублей)</c:v>
                </c:pt>
                <c:pt idx="7">
                  <c:v>Доходы от оказания платных услуг  0,4 %
(5 947 тыс.рублей)</c:v>
                </c:pt>
                <c:pt idx="8">
                  <c:v>Доходы, получаемые в виде арендной платы за земельные участки 1,6%
(23 330 тыс.рублей)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82.9</c:v>
                </c:pt>
                <c:pt idx="1">
                  <c:v>4.5999999999999996</c:v>
                </c:pt>
                <c:pt idx="2">
                  <c:v>3.3</c:v>
                </c:pt>
                <c:pt idx="3">
                  <c:v>3.1</c:v>
                </c:pt>
                <c:pt idx="4">
                  <c:v>2.4</c:v>
                </c:pt>
                <c:pt idx="5">
                  <c:v>0.5</c:v>
                </c:pt>
                <c:pt idx="6">
                  <c:v>1.2</c:v>
                </c:pt>
                <c:pt idx="7">
                  <c:v>0.4</c:v>
                </c:pt>
                <c:pt idx="8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DCB-43A8-8B8C-D75C6AEC3060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426205476854203"/>
          <c:y val="5.1018616557481399E-3"/>
          <c:w val="0.34595164972472803"/>
          <c:h val="0.9948981383442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3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0.33803</cdr:x>
      <cdr:y>0</cdr:y>
    </cdr:from>
    <cdr:to>
      <cdr:x>0.59086</cdr:x>
      <cdr:y>0.06901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28800" y="-2455056"/>
          <a:ext cx="1367886" cy="29895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 vert="horz" wrap="square" lIns="45720" tIns="45720" rIns="45720" bIns="45720" rtlCol="0" anchor="t" anchorCtr="0">
          <a:spAutoFit/>
        </a:bodyPr>
        <a:lstStyle xmlns:a="http://schemas.openxmlformats.org/drawingml/2006/main">
          <a:defPPr>
            <a:defRPr lang="zh-CN"/>
          </a:defPPr>
          <a:lvl1pPr marL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  <a:defRPr kern="1200">
              <a:solidFill>
                <a:schemeClr val="tx1"/>
              </a:solidFill>
              <a:latin typeface="Calibri" panose="020F0502020204030204" charset="0"/>
              <a:ea typeface="SimHei" panose="02010609060101010101" charset="-122"/>
              <a:cs typeface="+mn-cs"/>
            </a:defRPr>
          </a:lvl1pPr>
          <a:lvl2pPr marL="457200" lvl="1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  <a:defRPr kern="1200">
              <a:solidFill>
                <a:schemeClr val="tx1"/>
              </a:solidFill>
              <a:latin typeface="Calibri" panose="020F0502020204030204" charset="0"/>
              <a:ea typeface="SimHei" panose="02010609060101010101" charset="-122"/>
              <a:cs typeface="+mn-cs"/>
            </a:defRPr>
          </a:lvl2pPr>
          <a:lvl3pPr marL="914400" lvl="2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  <a:defRPr kern="1200">
              <a:solidFill>
                <a:schemeClr val="tx1"/>
              </a:solidFill>
              <a:latin typeface="Calibri" panose="020F0502020204030204" charset="0"/>
              <a:ea typeface="SimHei" panose="02010609060101010101" charset="-122"/>
              <a:cs typeface="+mn-cs"/>
            </a:defRPr>
          </a:lvl3pPr>
          <a:lvl4pPr marL="1371600" lvl="3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  <a:defRPr kern="1200">
              <a:solidFill>
                <a:schemeClr val="tx1"/>
              </a:solidFill>
              <a:latin typeface="Calibri" panose="020F0502020204030204" charset="0"/>
              <a:ea typeface="SimHei" panose="02010609060101010101" charset="-122"/>
              <a:cs typeface="+mn-cs"/>
            </a:defRPr>
          </a:lvl4pPr>
          <a:lvl5pPr marL="1828800" lvl="4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  <a:defRPr kern="1200">
              <a:solidFill>
                <a:schemeClr val="tx1"/>
              </a:solidFill>
              <a:latin typeface="Calibri" panose="020F0502020204030204" charset="0"/>
              <a:ea typeface="SimHei" panose="02010609060101010101" charset="-122"/>
              <a:cs typeface="+mn-cs"/>
            </a:defRPr>
          </a:lvl5pPr>
          <a:lvl6pPr marL="2286000" lvl="5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  <a:defRPr kern="1200">
              <a:solidFill>
                <a:schemeClr val="tx1"/>
              </a:solidFill>
              <a:latin typeface="Calibri" panose="020F0502020204030204" charset="0"/>
              <a:ea typeface="SimHei" panose="02010609060101010101" charset="-122"/>
              <a:cs typeface="+mn-cs"/>
            </a:defRPr>
          </a:lvl6pPr>
          <a:lvl7pPr marL="2743200" lvl="6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  <a:defRPr kern="1200">
              <a:solidFill>
                <a:schemeClr val="tx1"/>
              </a:solidFill>
              <a:latin typeface="Calibri" panose="020F0502020204030204" charset="0"/>
              <a:ea typeface="SimHei" panose="02010609060101010101" charset="-122"/>
              <a:cs typeface="+mn-cs"/>
            </a:defRPr>
          </a:lvl7pPr>
          <a:lvl8pPr marL="3200400" lvl="7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  <a:defRPr kern="1200">
              <a:solidFill>
                <a:schemeClr val="tx1"/>
              </a:solidFill>
              <a:latin typeface="Calibri" panose="020F0502020204030204" charset="0"/>
              <a:ea typeface="SimHei" panose="02010609060101010101" charset="-122"/>
              <a:cs typeface="+mn-cs"/>
            </a:defRPr>
          </a:lvl8pPr>
          <a:lvl9pPr marL="3657600" lvl="8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  <a:defRPr kern="1200">
              <a:solidFill>
                <a:schemeClr val="tx1"/>
              </a:solidFill>
              <a:latin typeface="Calibri" panose="020F0502020204030204" charset="0"/>
              <a:ea typeface="SimHei" panose="02010609060101010101" charset="-122"/>
              <a:cs typeface="+mn-cs"/>
            </a:defRPr>
          </a:lvl9pPr>
        </a:lstStyle>
        <a:p xmlns:a="http://schemas.openxmlformats.org/drawingml/2006/main">
          <a:pPr algn="ctr"/>
          <a:r>
            <a:rPr lang="ru-RU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alt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1,3 </a:t>
          </a:r>
          <a:r>
            <a:rPr lang="ru-RU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раза</a:t>
          </a:r>
        </a:p>
      </cdr:txBody>
    </cdr:sp>
  </cdr:relSizeAnchor>
  <cdr:relSizeAnchor xmlns:cdr="http://schemas.openxmlformats.org/drawingml/2006/chartDrawing">
    <cdr:from>
      <cdr:x>0.05634</cdr:x>
      <cdr:y>0.08887</cdr:y>
    </cdr:from>
    <cdr:to>
      <cdr:x>0.25352</cdr:x>
      <cdr:y>0.1497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04800" y="384955"/>
          <a:ext cx="1066799" cy="2635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096">
          <a:noFill/>
        </a:ln>
      </cdr:spPr>
      <cdr:txBody>
        <a:bodyPr xmlns:a="http://schemas.openxmlformats.org/drawingml/2006/main" vert="horz" wrap="square" lIns="0" tIns="47625" rIns="0" bIns="0" rtlCol="0" anchor="t" anchorCtr="0">
          <a:spAutoFit/>
        </a:bodyPr>
        <a:lstStyle xmlns:a="http://schemas.openxmlformats.org/drawingml/2006/main"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247015">
            <a:lnSpc>
              <a:spcPct val="100000"/>
            </a:lnSpc>
            <a:spcBef>
              <a:spcPts val="375"/>
            </a:spcBef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3 549 255</a:t>
          </a:r>
          <a:endParaRPr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0.3662</cdr:x>
      <cdr:y>0.15447</cdr:y>
    </cdr:from>
    <cdr:to>
      <cdr:x>0.58954</cdr:x>
      <cdr:y>0.21531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981199" y="669144"/>
          <a:ext cx="1208329" cy="2635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096">
          <a:noFill/>
        </a:ln>
      </cdr:spPr>
      <cdr:txBody>
        <a:bodyPr xmlns:a="http://schemas.openxmlformats.org/drawingml/2006/main" vert="horz" wrap="square" lIns="0" tIns="47625" rIns="0" bIns="0" rtlCol="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247015">
            <a:lnSpc>
              <a:spcPct val="100000"/>
            </a:lnSpc>
            <a:spcBef>
              <a:spcPts val="375"/>
            </a:spcBef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3 262 442</a:t>
          </a:r>
          <a:endParaRPr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0.71099</cdr:x>
      <cdr:y>0.02332</cdr:y>
    </cdr:from>
    <cdr:to>
      <cdr:x>0.94801</cdr:x>
      <cdr:y>0.08416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3846598" y="101018"/>
          <a:ext cx="1282326" cy="2635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096">
          <a:noFill/>
        </a:ln>
      </cdr:spPr>
      <cdr:txBody>
        <a:bodyPr xmlns:a="http://schemas.openxmlformats.org/drawingml/2006/main" vert="horz" wrap="square" lIns="0" tIns="47625" rIns="0" bIns="0" rtlCol="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247015">
            <a:lnSpc>
              <a:spcPct val="100000"/>
            </a:lnSpc>
            <a:spcBef>
              <a:spcPts val="375"/>
            </a:spcBef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3 948 783</a:t>
          </a:r>
          <a:endParaRPr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0.4986</cdr:x>
      <cdr:y>0.04582</cdr:y>
    </cdr:from>
    <cdr:to>
      <cdr:x>0.73713</cdr:x>
      <cdr:y>0.13191</cdr:y>
    </cdr:to>
    <cdr:sp macro="" textlink="">
      <cdr:nvSpPr>
        <cdr:cNvPr id="6" name="Выгнутая влево стрелка 5"/>
        <cdr:cNvSpPr/>
      </cdr:nvSpPr>
      <cdr:spPr>
        <a:xfrm xmlns:a="http://schemas.openxmlformats.org/drawingml/2006/main" rot="4554596" flipV="1">
          <a:off x="2697539" y="198496"/>
          <a:ext cx="1290496" cy="372919"/>
        </a:xfrm>
        <a:prstGeom xmlns:a="http://schemas.openxmlformats.org/drawingml/2006/main" prst="curvedRightArrow">
          <a:avLst>
            <a:gd name="adj1" fmla="val 24230"/>
            <a:gd name="adj2" fmla="val 50000"/>
            <a:gd name="adj3" fmla="val 25000"/>
          </a:avLst>
        </a:prstGeom>
        <a:solidFill xmlns:a="http://schemas.openxmlformats.org/drawingml/2006/main">
          <a:schemeClr val="accent5"/>
        </a:solidFill>
        <a:ln xmlns:a="http://schemas.openxmlformats.org/drawingml/2006/main"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cdr:spPr>
      <cdr:txBody>
        <a:bodyPr xmlns:a="http://schemas.openxmlformats.org/drawingml/2006/main" vert="horz" wrap="none" lIns="91440" tIns="45720" rIns="91440" bIns="45720" numCol="1" anchor="ctr" anchorCtr="0" compatLnSpc="1">
          <a:normAutofit/>
        </a:bodyPr>
        <a:lstStyle xmlns:a="http://schemas.openxmlformats.org/drawingml/2006/main">
          <a:defPPr>
            <a:defRPr lang="zh-CN"/>
          </a:defPPr>
          <a:lvl1pPr marL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  <a:defRPr kern="1200">
              <a:solidFill>
                <a:schemeClr val="tx1"/>
              </a:solidFill>
              <a:latin typeface="Calibri" panose="020F0502020204030204" charset="0"/>
              <a:ea typeface="SimHei" panose="02010609060101010101" charset="-122"/>
              <a:cs typeface="+mn-cs"/>
            </a:defRPr>
          </a:lvl1pPr>
          <a:lvl2pPr marL="457200" lvl="1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  <a:defRPr kern="1200">
              <a:solidFill>
                <a:schemeClr val="tx1"/>
              </a:solidFill>
              <a:latin typeface="Calibri" panose="020F0502020204030204" charset="0"/>
              <a:ea typeface="SimHei" panose="02010609060101010101" charset="-122"/>
              <a:cs typeface="+mn-cs"/>
            </a:defRPr>
          </a:lvl2pPr>
          <a:lvl3pPr marL="914400" lvl="2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  <a:defRPr kern="1200">
              <a:solidFill>
                <a:schemeClr val="tx1"/>
              </a:solidFill>
              <a:latin typeface="Calibri" panose="020F0502020204030204" charset="0"/>
              <a:ea typeface="SimHei" panose="02010609060101010101" charset="-122"/>
              <a:cs typeface="+mn-cs"/>
            </a:defRPr>
          </a:lvl3pPr>
          <a:lvl4pPr marL="1371600" lvl="3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  <a:defRPr kern="1200">
              <a:solidFill>
                <a:schemeClr val="tx1"/>
              </a:solidFill>
              <a:latin typeface="Calibri" panose="020F0502020204030204" charset="0"/>
              <a:ea typeface="SimHei" panose="02010609060101010101" charset="-122"/>
              <a:cs typeface="+mn-cs"/>
            </a:defRPr>
          </a:lvl4pPr>
          <a:lvl5pPr marL="1828800" lvl="4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  <a:defRPr kern="1200">
              <a:solidFill>
                <a:schemeClr val="tx1"/>
              </a:solidFill>
              <a:latin typeface="Calibri" panose="020F0502020204030204" charset="0"/>
              <a:ea typeface="SimHei" panose="02010609060101010101" charset="-122"/>
              <a:cs typeface="+mn-cs"/>
            </a:defRPr>
          </a:lvl5pPr>
          <a:lvl6pPr marL="2286000" lvl="5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  <a:defRPr kern="1200">
              <a:solidFill>
                <a:schemeClr val="tx1"/>
              </a:solidFill>
              <a:latin typeface="Calibri" panose="020F0502020204030204" charset="0"/>
              <a:ea typeface="SimHei" panose="02010609060101010101" charset="-122"/>
              <a:cs typeface="+mn-cs"/>
            </a:defRPr>
          </a:lvl6pPr>
          <a:lvl7pPr marL="2743200" lvl="6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  <a:defRPr kern="1200">
              <a:solidFill>
                <a:schemeClr val="tx1"/>
              </a:solidFill>
              <a:latin typeface="Calibri" panose="020F0502020204030204" charset="0"/>
              <a:ea typeface="SimHei" panose="02010609060101010101" charset="-122"/>
              <a:cs typeface="+mn-cs"/>
            </a:defRPr>
          </a:lvl7pPr>
          <a:lvl8pPr marL="3200400" lvl="7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  <a:defRPr kern="1200">
              <a:solidFill>
                <a:schemeClr val="tx1"/>
              </a:solidFill>
              <a:latin typeface="Calibri" panose="020F0502020204030204" charset="0"/>
              <a:ea typeface="SimHei" panose="02010609060101010101" charset="-122"/>
              <a:cs typeface="+mn-cs"/>
            </a:defRPr>
          </a:lvl8pPr>
          <a:lvl9pPr marL="3657600" lvl="8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  <a:defRPr kern="1200">
              <a:solidFill>
                <a:schemeClr val="tx1"/>
              </a:solidFill>
              <a:latin typeface="Calibri" panose="020F0502020204030204" charset="0"/>
              <a:ea typeface="SimHei" panose="02010609060101010101" charset="-122"/>
              <a:cs typeface="+mn-cs"/>
            </a:defRPr>
          </a:lvl9pPr>
        </a:lstStyle>
        <a:p xmlns:a="http://schemas.openxmlformats.org/drawingml/2006/main">
          <a:pPr marL="0" marR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0.41144</cdr:x>
      <cdr:y>0.03343</cdr:y>
    </cdr:from>
    <cdr:to>
      <cdr:x>0.66327</cdr:x>
      <cdr:y>0.10288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323175" y="139345"/>
          <a:ext cx="1421994" cy="28952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 vert="horz" wrap="square" lIns="45720" tIns="45720" rIns="45720" bIns="45720" rtlCol="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alt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1,3 </a:t>
          </a:r>
          <a:r>
            <a:rPr lang="ru-RU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раза</a:t>
          </a:r>
        </a:p>
      </cdr:txBody>
    </cdr:sp>
  </cdr:relSizeAnchor>
  <cdr:relSizeAnchor xmlns:cdr="http://schemas.openxmlformats.org/drawingml/2006/chartDrawing">
    <cdr:from>
      <cdr:x>0.55088</cdr:x>
      <cdr:y>0.08134</cdr:y>
    </cdr:from>
    <cdr:to>
      <cdr:x>0.79145</cdr:x>
      <cdr:y>0.18772</cdr:y>
    </cdr:to>
    <cdr:sp macro="" textlink="">
      <cdr:nvSpPr>
        <cdr:cNvPr id="3" name="Выгнутая влево стрелка 2"/>
        <cdr:cNvSpPr/>
      </cdr:nvSpPr>
      <cdr:spPr>
        <a:xfrm xmlns:a="http://schemas.openxmlformats.org/drawingml/2006/main" rot="4554596" flipV="1">
          <a:off x="3110558" y="339049"/>
          <a:ext cx="1358394" cy="443444"/>
        </a:xfrm>
        <a:prstGeom xmlns:a="http://schemas.openxmlformats.org/drawingml/2006/main" prst="curvedRightArrow">
          <a:avLst>
            <a:gd name="adj1" fmla="val 24230"/>
            <a:gd name="adj2" fmla="val 50000"/>
            <a:gd name="adj3" fmla="val 25000"/>
          </a:avLst>
        </a:prstGeom>
        <a:solidFill xmlns:a="http://schemas.openxmlformats.org/drawingml/2006/main">
          <a:schemeClr val="accent5"/>
        </a:solidFill>
        <a:ln xmlns:a="http://schemas.openxmlformats.org/drawingml/2006/main"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cdr:spPr>
      <cdr:txBody>
        <a:bodyPr xmlns:a="http://schemas.openxmlformats.org/drawingml/2006/main" vert="horz" wrap="none" lIns="91440" tIns="45720" rIns="91440" bIns="45720" numCol="1" anchor="ctr" anchorCtr="0" compatLnSpc="1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0.15012</cdr:x>
      <cdr:y>0.13966</cdr:y>
    </cdr:from>
    <cdr:to>
      <cdr:x>0.25818</cdr:x>
      <cdr:y>0.21638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04523" y="416717"/>
          <a:ext cx="651098" cy="228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3335" rIns="0" bIns="0" rtlCol="0" anchor="t" anchorCtr="0">
          <a:spAutoFit/>
        </a:bodyPr>
        <a:lstStyle xmlns:a="http://schemas.openxmlformats.org/drawingml/2006/main"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  <a:spcBef>
              <a:spcPts val="105"/>
            </a:spcBef>
          </a:pPr>
          <a:r>
            <a:rPr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sz="1400" b="1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sz="1400" b="1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400" b="1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0.36394</cdr:x>
      <cdr:y>0.05278</cdr:y>
    </cdr:from>
    <cdr:to>
      <cdr:x>0.47033</cdr:x>
      <cdr:y>0.1295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92856" y="157480"/>
          <a:ext cx="641032" cy="228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3335" rIns="0" bIns="0" rtlCol="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  <a:spcBef>
              <a:spcPts val="105"/>
            </a:spcBef>
          </a:pPr>
          <a:r>
            <a:rPr lang="en-US" sz="1400" b="1" kern="1200" spc="-1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116</a:t>
          </a:r>
          <a:r>
            <a:rPr lang="ru-RU" sz="1400" b="1" kern="1200" spc="-1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,1</a:t>
          </a:r>
          <a:r>
            <a:rPr sz="1400" b="1" dirty="0" smtClean="0">
              <a:latin typeface="Calibri" panose="020F0502020204030204"/>
              <a:cs typeface="Calibri" panose="020F0502020204030204"/>
            </a:rPr>
            <a:t>%</a:t>
          </a:r>
          <a:endParaRPr sz="1400" dirty="0">
            <a:latin typeface="Calibri" panose="020F0502020204030204"/>
            <a:cs typeface="Calibri" panose="020F0502020204030204"/>
          </a:endParaRPr>
        </a:p>
      </cdr:txBody>
    </cdr:sp>
  </cdr:relSizeAnchor>
  <cdr:relSizeAnchor xmlns:cdr="http://schemas.openxmlformats.org/drawingml/2006/chartDrawing">
    <cdr:from>
      <cdr:x>0.58289</cdr:x>
      <cdr:y>0.25538</cdr:y>
    </cdr:from>
    <cdr:to>
      <cdr:x>0.66905</cdr:x>
      <cdr:y>0.3321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512112" y="761999"/>
          <a:ext cx="519112" cy="228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3335" rIns="0" bIns="0" rtlCol="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  <a:spcBef>
              <a:spcPts val="105"/>
            </a:spcBef>
          </a:pPr>
          <a:r>
            <a:rPr lang="ru-RU" sz="1400" b="1" kern="1200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34,5</a:t>
          </a:r>
          <a:r>
            <a:rPr sz="1400" b="1" dirty="0" smtClean="0">
              <a:latin typeface="Calibri" panose="020F0502020204030204"/>
              <a:cs typeface="Calibri" panose="020F0502020204030204"/>
            </a:rPr>
            <a:t>%</a:t>
          </a:r>
          <a:endParaRPr sz="1400" dirty="0">
            <a:latin typeface="Calibri" panose="020F0502020204030204"/>
            <a:cs typeface="Calibri" panose="020F0502020204030204"/>
          </a:endParaRPr>
        </a:p>
      </cdr:txBody>
    </cdr:sp>
  </cdr:relSizeAnchor>
  <cdr:relSizeAnchor xmlns:cdr="http://schemas.openxmlformats.org/drawingml/2006/chartDrawing">
    <cdr:from>
      <cdr:x>0.80301</cdr:x>
      <cdr:y>0.17899</cdr:y>
    </cdr:from>
    <cdr:to>
      <cdr:x>0.89684</cdr:x>
      <cdr:y>0.25571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838380" y="534078"/>
          <a:ext cx="565357" cy="228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3335" rIns="0" bIns="0" rtlCol="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  <a:spcBef>
              <a:spcPts val="105"/>
            </a:spcBef>
          </a:pPr>
          <a:r>
            <a:rPr lang="ru-RU" sz="1400" b="1" kern="1200" spc="-1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108,8</a:t>
          </a:r>
          <a:r>
            <a:rPr sz="1400" b="1" dirty="0" smtClean="0">
              <a:latin typeface="Calibri" panose="020F0502020204030204"/>
              <a:cs typeface="Calibri" panose="020F0502020204030204"/>
            </a:rPr>
            <a:t>%</a:t>
          </a:r>
          <a:endParaRPr sz="1400" dirty="0">
            <a:latin typeface="Calibri" panose="020F0502020204030204"/>
            <a:cs typeface="Calibri" panose="020F0502020204030204"/>
          </a:endParaRPr>
        </a:p>
      </cdr:txBody>
    </cdr:sp>
  </cdr:relSizeAnchor>
  <cdr:relSizeAnchor xmlns:cdr="http://schemas.openxmlformats.org/drawingml/2006/chartDrawing">
    <cdr:from>
      <cdr:x>0.3268</cdr:x>
      <cdr:y>0.05201</cdr:y>
    </cdr:from>
    <cdr:to>
      <cdr:x>0.35894</cdr:x>
      <cdr:y>0.10734</cdr:y>
    </cdr:to>
    <cdr:sp macro="" textlink="">
      <cdr:nvSpPr>
        <cdr:cNvPr id="6" name="Полилиния 5"/>
        <cdr:cNvSpPr/>
      </cdr:nvSpPr>
      <cdr:spPr>
        <a:xfrm xmlns:a="http://schemas.openxmlformats.org/drawingml/2006/main">
          <a:off x="1969083" y="155190"/>
          <a:ext cx="193675" cy="165100"/>
        </a:xfrm>
        <a:custGeom xmlns:a="http://schemas.openxmlformats.org/drawingml/2006/main">
          <a:avLst/>
          <a:gdLst/>
          <a:ahLst/>
          <a:cxnLst/>
          <a:rect l="l" t="t" r="r" b="b"/>
          <a:pathLst>
            <a:path w="193675" h="165100">
              <a:moveTo>
                <a:pt x="96774" y="0"/>
              </a:moveTo>
              <a:lnTo>
                <a:pt x="0" y="164592"/>
              </a:lnTo>
              <a:lnTo>
                <a:pt x="193548" y="164592"/>
              </a:lnTo>
              <a:lnTo>
                <a:pt x="96774" y="0"/>
              </a:lnTo>
              <a:close/>
            </a:path>
          </a:pathLst>
        </a:custGeom>
        <a:solidFill xmlns:a="http://schemas.openxmlformats.org/drawingml/2006/main">
          <a:srgbClr val="FF0000"/>
        </a:solidFill>
      </cdr:spPr>
      <cdr:txBody>
        <a:bodyPr xmlns:a="http://schemas.openxmlformats.org/drawingml/2006/main" vert="horz" wrap="square" lIns="0" tIns="0" rIns="0" bIns="0" rtlCol="0" anchor="t" anchorCtr="0">
          <a:normAutofit/>
        </a:bodyPr>
        <a:lstStyle xmlns:a="http://schemas.openxmlformats.org/drawingml/2006/main"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0.5485</cdr:x>
      <cdr:y>0.27385</cdr:y>
    </cdr:from>
    <cdr:to>
      <cdr:x>0.58383</cdr:x>
      <cdr:y>0.32918</cdr:y>
    </cdr:to>
    <cdr:sp macro="" textlink="">
      <cdr:nvSpPr>
        <cdr:cNvPr id="7" name="Полилиния 6"/>
        <cdr:cNvSpPr/>
      </cdr:nvSpPr>
      <cdr:spPr>
        <a:xfrm xmlns:a="http://schemas.openxmlformats.org/drawingml/2006/main" rot="10800000">
          <a:off x="3304882" y="817118"/>
          <a:ext cx="212917" cy="165100"/>
        </a:xfrm>
        <a:custGeom xmlns:a="http://schemas.openxmlformats.org/drawingml/2006/main">
          <a:avLst/>
          <a:gdLst/>
          <a:ahLst/>
          <a:cxnLst/>
          <a:rect l="l" t="t" r="r" b="b"/>
          <a:pathLst>
            <a:path w="193675" h="165100">
              <a:moveTo>
                <a:pt x="96774" y="0"/>
              </a:moveTo>
              <a:lnTo>
                <a:pt x="0" y="164592"/>
              </a:lnTo>
              <a:lnTo>
                <a:pt x="193548" y="164592"/>
              </a:lnTo>
              <a:lnTo>
                <a:pt x="96774" y="0"/>
              </a:lnTo>
              <a:close/>
            </a:path>
          </a:pathLst>
        </a:custGeom>
        <a:solidFill xmlns:a="http://schemas.openxmlformats.org/drawingml/2006/main">
          <a:srgbClr val="FF0000"/>
        </a:solidFill>
      </cdr:spPr>
      <cdr:txBody>
        <a:bodyPr xmlns:a="http://schemas.openxmlformats.org/drawingml/2006/main" vert="horz" wrap="square" lIns="0" tIns="0" rIns="0" bIns="0" rtlCol="0" anchor="t" anchorCtr="0">
          <a:normAutofit/>
        </a:bodyPr>
        <a:lstStyle xmlns:a="http://schemas.openxmlformats.org/drawingml/2006/main"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0.8391</cdr:x>
      <cdr:y>0.28292</cdr:y>
    </cdr:from>
    <cdr:to>
      <cdr:x>0.87674</cdr:x>
      <cdr:y>0.34459</cdr:y>
    </cdr:to>
    <cdr:sp macro="" textlink="">
      <cdr:nvSpPr>
        <cdr:cNvPr id="2" name="Полилиния 1"/>
        <cdr:cNvSpPr/>
      </cdr:nvSpPr>
      <cdr:spPr>
        <a:xfrm xmlns:a="http://schemas.openxmlformats.org/drawingml/2006/main">
          <a:off x="4316953" y="757410"/>
          <a:ext cx="193648" cy="165100"/>
        </a:xfrm>
        <a:custGeom xmlns:a="http://schemas.openxmlformats.org/drawingml/2006/main">
          <a:avLst/>
          <a:gdLst/>
          <a:ahLst/>
          <a:cxnLst/>
          <a:rect l="l" t="t" r="r" b="b"/>
          <a:pathLst>
            <a:path w="193675" h="165100">
              <a:moveTo>
                <a:pt x="96774" y="0"/>
              </a:moveTo>
              <a:lnTo>
                <a:pt x="0" y="164592"/>
              </a:lnTo>
              <a:lnTo>
                <a:pt x="193548" y="164592"/>
              </a:lnTo>
              <a:lnTo>
                <a:pt x="96774" y="0"/>
              </a:lnTo>
              <a:close/>
            </a:path>
          </a:pathLst>
        </a:custGeom>
        <a:solidFill xmlns:a="http://schemas.openxmlformats.org/drawingml/2006/main">
          <a:srgbClr val="FF0000"/>
        </a:solidFill>
      </cdr:spPr>
      <cdr:txBody>
        <a:bodyPr xmlns:a="http://schemas.openxmlformats.org/drawingml/2006/main" vert="horz" wrap="square" lIns="0" tIns="0" rIns="0" bIns="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0.52674</cdr:x>
      <cdr:y>0.06383</cdr:y>
    </cdr:from>
    <cdr:to>
      <cdr:x>0.64522</cdr:x>
      <cdr:y>0.14933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709924" y="170895"/>
          <a:ext cx="609548" cy="2288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3335" rIns="0" bIns="0" rtlCol="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  <a:spcBef>
              <a:spcPts val="105"/>
            </a:spcBef>
          </a:pPr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+18 340</a:t>
          </a:r>
          <a:endParaRPr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0.63897</cdr:x>
      <cdr:y>0.31754</cdr:y>
    </cdr:from>
    <cdr:to>
      <cdr:x>0.78089</cdr:x>
      <cdr:y>0.40305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287339" y="850094"/>
          <a:ext cx="730140" cy="2289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3335" rIns="0" bIns="0" rtlCol="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  <a:spcBef>
              <a:spcPts val="105"/>
            </a:spcBef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26 567</a:t>
          </a:r>
          <a:endParaRPr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0.87345</cdr:x>
      <cdr:y>0.31406</cdr:y>
    </cdr:from>
    <cdr:to>
      <cdr:x>1</cdr:x>
      <cdr:y>0.39956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493668" y="840781"/>
          <a:ext cx="651066" cy="2288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3335" rIns="0" bIns="0" rtlCol="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  <a:spcBef>
              <a:spcPts val="105"/>
            </a:spcBef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+1 647</a:t>
          </a:r>
        </a:p>
      </cdr:txBody>
    </cdr:sp>
  </cdr:relSizeAnchor>
  <cdr:relSizeAnchor xmlns:cdr="http://schemas.openxmlformats.org/drawingml/2006/chartDrawing">
    <cdr:from>
      <cdr:x>0.47959</cdr:x>
      <cdr:y>0.1215</cdr:y>
    </cdr:from>
    <cdr:to>
      <cdr:x>0.51723</cdr:x>
      <cdr:y>0.18317</cdr:y>
    </cdr:to>
    <cdr:sp macro="" textlink="">
      <cdr:nvSpPr>
        <cdr:cNvPr id="6" name="Полилиния 5"/>
        <cdr:cNvSpPr/>
      </cdr:nvSpPr>
      <cdr:spPr>
        <a:xfrm xmlns:a="http://schemas.openxmlformats.org/drawingml/2006/main">
          <a:off x="2467339" y="325283"/>
          <a:ext cx="193648" cy="165100"/>
        </a:xfrm>
        <a:custGeom xmlns:a="http://schemas.openxmlformats.org/drawingml/2006/main">
          <a:avLst/>
          <a:gdLst/>
          <a:ahLst/>
          <a:cxnLst/>
          <a:rect l="l" t="t" r="r" b="b"/>
          <a:pathLst>
            <a:path w="193675" h="165100">
              <a:moveTo>
                <a:pt x="96774" y="0"/>
              </a:moveTo>
              <a:lnTo>
                <a:pt x="0" y="164592"/>
              </a:lnTo>
              <a:lnTo>
                <a:pt x="193548" y="164592"/>
              </a:lnTo>
              <a:lnTo>
                <a:pt x="96774" y="0"/>
              </a:lnTo>
              <a:close/>
            </a:path>
          </a:pathLst>
        </a:custGeom>
        <a:solidFill xmlns:a="http://schemas.openxmlformats.org/drawingml/2006/main">
          <a:srgbClr val="FF0000"/>
        </a:solidFill>
      </cdr:spPr>
      <cdr:txBody>
        <a:bodyPr xmlns:a="http://schemas.openxmlformats.org/drawingml/2006/main" vert="horz" wrap="square" lIns="0" tIns="0" rIns="0" bIns="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0.14622</cdr:x>
      <cdr:y>0.51123</cdr:y>
    </cdr:from>
    <cdr:to>
      <cdr:x>0.32396</cdr:x>
      <cdr:y>0.85279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752285" y="13686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277" cy="34124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167" y="0"/>
            <a:ext cx="4302874" cy="34124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41441FCA-04E0-4053-A545-3F8817C2CF20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462" y="3271471"/>
            <a:ext cx="7941310" cy="2677096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429"/>
            <a:ext cx="4301277" cy="341246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167" y="6456429"/>
            <a:ext cx="4302874" cy="341246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9A91356D-4C72-4C18-8CFE-E2D393269C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1356D-4C72-4C18-8CFE-E2D393269CE1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1356D-4C72-4C18-8CFE-E2D393269CE1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1356D-4C72-4C18-8CFE-E2D393269CE1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1356D-4C72-4C18-8CFE-E2D393269CE1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1356D-4C72-4C18-8CFE-E2D393269CE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06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1356D-4C72-4C18-8CFE-E2D393269CE1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1CC">
              <a:alpha val="2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096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200"/>
                </a:lnTo>
                <a:lnTo>
                  <a:pt x="12192000" y="4572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096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0" y="457200"/>
                </a:moveTo>
                <a:lnTo>
                  <a:pt x="12192000" y="457200"/>
                </a:lnTo>
                <a:lnTo>
                  <a:pt x="12192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12192">
            <a:solidFill>
              <a:srgbClr val="0079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1050925" cy="523240"/>
          </a:xfrm>
          <a:custGeom>
            <a:avLst/>
            <a:gdLst/>
            <a:ahLst/>
            <a:cxnLst/>
            <a:rect l="l" t="t" r="r" b="b"/>
            <a:pathLst>
              <a:path w="1050925" h="523240">
                <a:moveTo>
                  <a:pt x="1050359" y="0"/>
                </a:moveTo>
                <a:lnTo>
                  <a:pt x="272204" y="0"/>
                </a:lnTo>
                <a:lnTo>
                  <a:pt x="0" y="503018"/>
                </a:lnTo>
                <a:lnTo>
                  <a:pt x="0" y="522732"/>
                </a:lnTo>
                <a:lnTo>
                  <a:pt x="767486" y="522732"/>
                </a:lnTo>
                <a:lnTo>
                  <a:pt x="1050359" y="0"/>
                </a:lnTo>
                <a:close/>
              </a:path>
            </a:pathLst>
          </a:custGeom>
          <a:solidFill>
            <a:srgbClr val="FFFB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0"/>
            <a:ext cx="1050925" cy="523240"/>
          </a:xfrm>
          <a:custGeom>
            <a:avLst/>
            <a:gdLst/>
            <a:ahLst/>
            <a:cxnLst/>
            <a:rect l="l" t="t" r="r" b="b"/>
            <a:pathLst>
              <a:path w="1050925" h="523240">
                <a:moveTo>
                  <a:pt x="0" y="503018"/>
                </a:moveTo>
                <a:lnTo>
                  <a:pt x="272204" y="0"/>
                </a:lnTo>
              </a:path>
              <a:path w="1050925" h="523240">
                <a:moveTo>
                  <a:pt x="1050359" y="0"/>
                </a:moveTo>
                <a:lnTo>
                  <a:pt x="767486" y="522732"/>
                </a:lnTo>
                <a:lnTo>
                  <a:pt x="0" y="522732"/>
                </a:lnTo>
              </a:path>
            </a:pathLst>
          </a:custGeom>
          <a:ln w="12192">
            <a:solidFill>
              <a:srgbClr val="FFFB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125961" y="0"/>
            <a:ext cx="497840" cy="548005"/>
          </a:xfrm>
          <a:custGeom>
            <a:avLst/>
            <a:gdLst/>
            <a:ahLst/>
            <a:cxnLst/>
            <a:rect l="l" t="t" r="r" b="b"/>
            <a:pathLst>
              <a:path w="497840" h="548005">
                <a:moveTo>
                  <a:pt x="0" y="547877"/>
                </a:moveTo>
                <a:lnTo>
                  <a:pt x="281492" y="0"/>
                </a:lnTo>
              </a:path>
              <a:path w="497840" h="548005">
                <a:moveTo>
                  <a:pt x="497773" y="0"/>
                </a:moveTo>
                <a:lnTo>
                  <a:pt x="216281" y="547877"/>
                </a:lnTo>
                <a:lnTo>
                  <a:pt x="0" y="547877"/>
                </a:lnTo>
              </a:path>
            </a:pathLst>
          </a:custGeom>
          <a:ln w="28956">
            <a:solidFill>
              <a:srgbClr val="FFFB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363961" y="0"/>
            <a:ext cx="953135" cy="616585"/>
          </a:xfrm>
          <a:custGeom>
            <a:avLst/>
            <a:gdLst/>
            <a:ahLst/>
            <a:cxnLst/>
            <a:rect l="l" t="t" r="r" b="b"/>
            <a:pathLst>
              <a:path w="953134" h="616585">
                <a:moveTo>
                  <a:pt x="0" y="616458"/>
                </a:moveTo>
                <a:lnTo>
                  <a:pt x="333115" y="0"/>
                </a:lnTo>
              </a:path>
              <a:path w="953134" h="616585">
                <a:moveTo>
                  <a:pt x="953129" y="0"/>
                </a:moveTo>
                <a:lnTo>
                  <a:pt x="620014" y="616458"/>
                </a:lnTo>
                <a:lnTo>
                  <a:pt x="0" y="616458"/>
                </a:lnTo>
              </a:path>
            </a:pathLst>
          </a:custGeom>
          <a:ln w="28956">
            <a:solidFill>
              <a:srgbClr val="FFFB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1CC">
              <a:alpha val="2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2146" y="817245"/>
            <a:ext cx="9747707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45019" y="1611757"/>
            <a:ext cx="4965700" cy="4665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907011" y="6589268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ufinval@rambler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795"/>
          </a:xfrm>
          <a:custGeom>
            <a:avLst/>
            <a:gdLst/>
            <a:ahLst/>
            <a:cxnLst/>
            <a:rect l="l" t="t" r="r" b="b"/>
            <a:pathLst>
              <a:path w="12192000" h="10795">
                <a:moveTo>
                  <a:pt x="0" y="10668"/>
                </a:moveTo>
                <a:lnTo>
                  <a:pt x="12192000" y="10668"/>
                </a:lnTo>
                <a:lnTo>
                  <a:pt x="12192000" y="0"/>
                </a:lnTo>
                <a:lnTo>
                  <a:pt x="0" y="0"/>
                </a:lnTo>
                <a:lnTo>
                  <a:pt x="0" y="10668"/>
                </a:lnTo>
                <a:close/>
              </a:path>
            </a:pathLst>
          </a:custGeom>
          <a:solidFill>
            <a:srgbClr val="FFF1CC">
              <a:alpha val="2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" y="478536"/>
            <a:ext cx="12192000" cy="5931535"/>
          </a:xfrm>
          <a:custGeom>
            <a:avLst/>
            <a:gdLst/>
            <a:ahLst/>
            <a:cxnLst/>
            <a:rect l="l" t="t" r="r" b="b"/>
            <a:pathLst>
              <a:path w="12192000" h="5931535">
                <a:moveTo>
                  <a:pt x="0" y="5931407"/>
                </a:moveTo>
                <a:lnTo>
                  <a:pt x="12192000" y="5931407"/>
                </a:lnTo>
                <a:lnTo>
                  <a:pt x="12192000" y="0"/>
                </a:lnTo>
                <a:lnTo>
                  <a:pt x="0" y="0"/>
                </a:lnTo>
                <a:lnTo>
                  <a:pt x="0" y="5931407"/>
                </a:lnTo>
                <a:close/>
              </a:path>
            </a:pathLst>
          </a:custGeom>
          <a:solidFill>
            <a:srgbClr val="FFF1CC">
              <a:alpha val="2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856475"/>
            <a:ext cx="12192000" cy="1905"/>
          </a:xfrm>
          <a:custGeom>
            <a:avLst/>
            <a:gdLst/>
            <a:ahLst/>
            <a:cxnLst/>
            <a:rect l="l" t="t" r="r" b="b"/>
            <a:pathLst>
              <a:path w="12192000" h="1904">
                <a:moveTo>
                  <a:pt x="0" y="1523"/>
                </a:moveTo>
                <a:lnTo>
                  <a:pt x="12192000" y="1523"/>
                </a:lnTo>
                <a:lnTo>
                  <a:pt x="12192000" y="0"/>
                </a:lnTo>
                <a:lnTo>
                  <a:pt x="0" y="0"/>
                </a:lnTo>
                <a:lnTo>
                  <a:pt x="0" y="1523"/>
                </a:lnTo>
                <a:close/>
              </a:path>
            </a:pathLst>
          </a:custGeom>
          <a:solidFill>
            <a:srgbClr val="FFF1CC">
              <a:alpha val="2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022835" y="6601968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 panose="020F0502020204030204"/>
                <a:cs typeface="Calibri" panose="020F0502020204030204"/>
              </a:rPr>
              <a:t>1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6350" y="0"/>
            <a:ext cx="12204700" cy="645795"/>
            <a:chOff x="-6350" y="0"/>
            <a:chExt cx="12204700" cy="645795"/>
          </a:xfrm>
        </p:grpSpPr>
        <p:sp>
          <p:nvSpPr>
            <p:cNvPr id="7" name="object 7"/>
            <p:cNvSpPr/>
            <p:nvPr/>
          </p:nvSpPr>
          <p:spPr>
            <a:xfrm>
              <a:off x="0" y="10668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0668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0" y="457200"/>
                  </a:moveTo>
                  <a:lnTo>
                    <a:pt x="12192000" y="4572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793C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25961" y="0"/>
              <a:ext cx="497840" cy="548005"/>
            </a:xfrm>
            <a:custGeom>
              <a:avLst/>
              <a:gdLst/>
              <a:ahLst/>
              <a:cxnLst/>
              <a:rect l="l" t="t" r="r" b="b"/>
              <a:pathLst>
                <a:path w="497840" h="548005">
                  <a:moveTo>
                    <a:pt x="0" y="547877"/>
                  </a:moveTo>
                  <a:lnTo>
                    <a:pt x="281492" y="0"/>
                  </a:lnTo>
                </a:path>
                <a:path w="497840" h="548005">
                  <a:moveTo>
                    <a:pt x="497773" y="0"/>
                  </a:moveTo>
                  <a:lnTo>
                    <a:pt x="216281" y="547877"/>
                  </a:lnTo>
                  <a:lnTo>
                    <a:pt x="0" y="547877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63961" y="0"/>
              <a:ext cx="953135" cy="616585"/>
            </a:xfrm>
            <a:custGeom>
              <a:avLst/>
              <a:gdLst/>
              <a:ahLst/>
              <a:cxnLst/>
              <a:rect l="l" t="t" r="r" b="b"/>
              <a:pathLst>
                <a:path w="953134" h="616585">
                  <a:moveTo>
                    <a:pt x="0" y="616458"/>
                  </a:moveTo>
                  <a:lnTo>
                    <a:pt x="333115" y="0"/>
                  </a:lnTo>
                </a:path>
                <a:path w="953134" h="616585">
                  <a:moveTo>
                    <a:pt x="953129" y="0"/>
                  </a:moveTo>
                  <a:lnTo>
                    <a:pt x="620014" y="616458"/>
                  </a:lnTo>
                  <a:lnTo>
                    <a:pt x="0" y="616458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81001" y="100076"/>
            <a:ext cx="1162316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1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УПРАЛЕНИЕ</a:t>
            </a:r>
            <a:r>
              <a:rPr sz="1600" b="1" spc="-2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9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Ф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600" b="1" spc="-15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600" b="1" spc="-13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7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sz="1600" b="1" spc="-12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Ж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ТНО</a:t>
            </a:r>
            <a:r>
              <a:rPr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Й</a:t>
            </a:r>
            <a:r>
              <a:rPr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sz="1600" b="1" spc="-14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5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АДМИНИСТРАЦИИ ВАЛУЙСКОГО МУНИЦИПАЛЬНОГО ОКРУГА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-6095" y="6306311"/>
            <a:ext cx="12204700" cy="566420"/>
            <a:chOff x="-6095" y="6306311"/>
            <a:chExt cx="12204700" cy="566420"/>
          </a:xfrm>
        </p:grpSpPr>
        <p:sp>
          <p:nvSpPr>
            <p:cNvPr id="14" name="object 14"/>
            <p:cNvSpPr/>
            <p:nvPr/>
          </p:nvSpPr>
          <p:spPr>
            <a:xfrm>
              <a:off x="0" y="6399275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6399275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0" y="457200"/>
                  </a:moveTo>
                  <a:lnTo>
                    <a:pt x="12192000" y="4572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79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167070" y="6320789"/>
              <a:ext cx="492759" cy="537210"/>
            </a:xfrm>
            <a:custGeom>
              <a:avLst/>
              <a:gdLst/>
              <a:ahLst/>
              <a:cxnLst/>
              <a:rect l="l" t="t" r="r" b="b"/>
              <a:pathLst>
                <a:path w="492759" h="537209">
                  <a:moveTo>
                    <a:pt x="0" y="537207"/>
                  </a:moveTo>
                  <a:lnTo>
                    <a:pt x="276009" y="0"/>
                  </a:lnTo>
                  <a:lnTo>
                    <a:pt x="492290" y="0"/>
                  </a:lnTo>
                  <a:lnTo>
                    <a:pt x="216281" y="537207"/>
                  </a:lnTo>
                </a:path>
              </a:pathLst>
            </a:custGeom>
            <a:ln w="28955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444256" y="6320789"/>
              <a:ext cx="910590" cy="537210"/>
            </a:xfrm>
            <a:custGeom>
              <a:avLst/>
              <a:gdLst/>
              <a:ahLst/>
              <a:cxnLst/>
              <a:rect l="l" t="t" r="r" b="b"/>
              <a:pathLst>
                <a:path w="910590" h="537209">
                  <a:moveTo>
                    <a:pt x="0" y="537207"/>
                  </a:moveTo>
                  <a:lnTo>
                    <a:pt x="290291" y="0"/>
                  </a:lnTo>
                  <a:lnTo>
                    <a:pt x="910305" y="0"/>
                  </a:lnTo>
                  <a:lnTo>
                    <a:pt x="620014" y="537207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44974" y="1919351"/>
            <a:ext cx="11278827" cy="3288593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algn="ctr">
              <a:lnSpc>
                <a:spcPct val="95000"/>
              </a:lnSpc>
              <a:spcBef>
                <a:spcPts val="380"/>
              </a:spcBef>
            </a:pPr>
            <a:r>
              <a:rPr lang="ru-RU" sz="4400" spc="-50" dirty="0" smtClean="0">
                <a:latin typeface="Arial" panose="020B0604020202020204"/>
                <a:cs typeface="Arial" panose="020B0604020202020204"/>
              </a:rPr>
              <a:t>БЮДЖЕТ ДЛЯ ГРАЖДАН</a:t>
            </a:r>
            <a:br>
              <a:rPr lang="ru-RU" sz="4400" spc="-50" dirty="0" smtClean="0">
                <a:latin typeface="Arial" panose="020B0604020202020204"/>
                <a:cs typeface="Arial" panose="020B0604020202020204"/>
              </a:rPr>
            </a:br>
            <a:r>
              <a:rPr lang="ru-RU" sz="4400" spc="-50" dirty="0" smtClean="0">
                <a:latin typeface="Arial" panose="020B0604020202020204"/>
                <a:cs typeface="Arial" panose="020B0604020202020204"/>
              </a:rPr>
              <a:t>к проекту </a:t>
            </a:r>
            <a:r>
              <a:rPr sz="4400" spc="-110" dirty="0" err="1" smtClean="0">
                <a:latin typeface="Arial" panose="020B0604020202020204"/>
                <a:cs typeface="Arial" panose="020B0604020202020204"/>
              </a:rPr>
              <a:t>бюджета</a:t>
            </a:r>
            <a:r>
              <a:rPr sz="4400" spc="-11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ru-RU" sz="4400" spc="-110" dirty="0" smtClean="0">
                <a:latin typeface="Arial" panose="020B0604020202020204"/>
                <a:cs typeface="Arial" panose="020B0604020202020204"/>
              </a:rPr>
              <a:t/>
            </a:r>
            <a:br>
              <a:rPr lang="ru-RU" sz="4400" spc="-110" dirty="0" smtClean="0">
                <a:latin typeface="Arial" panose="020B0604020202020204"/>
                <a:cs typeface="Arial" panose="020B0604020202020204"/>
              </a:rPr>
            </a:br>
            <a:r>
              <a:rPr sz="4400" spc="-121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ru-RU" sz="4400" spc="-95" dirty="0" err="1">
                <a:latin typeface="Arial" panose="020B0604020202020204"/>
                <a:cs typeface="Arial" panose="020B0604020202020204"/>
              </a:rPr>
              <a:t>Валуйского</a:t>
            </a:r>
            <a:r>
              <a:rPr lang="ru-RU" sz="4400" spc="-95" dirty="0">
                <a:latin typeface="Arial" panose="020B0604020202020204"/>
                <a:cs typeface="Arial" panose="020B0604020202020204"/>
              </a:rPr>
              <a:t> </a:t>
            </a:r>
            <a:r>
              <a:rPr lang="ru-RU" sz="4400" spc="-95" dirty="0" smtClean="0">
                <a:latin typeface="Arial" panose="020B0604020202020204"/>
                <a:cs typeface="Arial" panose="020B0604020202020204"/>
              </a:rPr>
              <a:t>муниципального </a:t>
            </a:r>
            <a:r>
              <a:rPr lang="ru-RU" sz="4400" spc="-95" dirty="0">
                <a:latin typeface="Arial" panose="020B0604020202020204"/>
                <a:cs typeface="Arial" panose="020B0604020202020204"/>
              </a:rPr>
              <a:t>округа</a:t>
            </a:r>
            <a:br>
              <a:rPr lang="ru-RU" sz="4400" spc="-95" dirty="0">
                <a:latin typeface="Arial" panose="020B0604020202020204"/>
                <a:cs typeface="Arial" panose="020B0604020202020204"/>
              </a:rPr>
            </a:br>
            <a:r>
              <a:rPr sz="4400" spc="-21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sz="4400" spc="-95" dirty="0">
                <a:latin typeface="Arial" panose="020B0604020202020204"/>
                <a:cs typeface="Arial" panose="020B0604020202020204"/>
              </a:rPr>
              <a:t>н</a:t>
            </a:r>
            <a:r>
              <a:rPr sz="4400" dirty="0">
                <a:latin typeface="Arial" panose="020B0604020202020204"/>
                <a:cs typeface="Arial" panose="020B0604020202020204"/>
              </a:rPr>
              <a:t>а</a:t>
            </a:r>
            <a:r>
              <a:rPr sz="4400" spc="-195" dirty="0">
                <a:latin typeface="Arial" panose="020B0604020202020204"/>
                <a:cs typeface="Arial" panose="020B0604020202020204"/>
              </a:rPr>
              <a:t> </a:t>
            </a:r>
            <a:r>
              <a:rPr sz="4400" spc="-100" dirty="0">
                <a:latin typeface="Arial" panose="020B0604020202020204"/>
                <a:cs typeface="Arial" panose="020B0604020202020204"/>
              </a:rPr>
              <a:t>202</a:t>
            </a:r>
            <a:r>
              <a:rPr sz="4400" dirty="0">
                <a:latin typeface="Arial" panose="020B0604020202020204"/>
                <a:cs typeface="Arial" panose="020B0604020202020204"/>
              </a:rPr>
              <a:t>5</a:t>
            </a:r>
            <a:r>
              <a:rPr sz="4400" spc="-170" dirty="0">
                <a:latin typeface="Arial" panose="020B0604020202020204"/>
                <a:cs typeface="Arial" panose="020B0604020202020204"/>
              </a:rPr>
              <a:t> </a:t>
            </a:r>
            <a:r>
              <a:rPr sz="4400" spc="-160" dirty="0" err="1">
                <a:latin typeface="Arial" panose="020B0604020202020204"/>
                <a:cs typeface="Arial" panose="020B0604020202020204"/>
              </a:rPr>
              <a:t>го</a:t>
            </a:r>
            <a:r>
              <a:rPr sz="4400" dirty="0" err="1">
                <a:latin typeface="Arial" panose="020B0604020202020204"/>
                <a:cs typeface="Arial" panose="020B0604020202020204"/>
              </a:rPr>
              <a:t>д</a:t>
            </a:r>
            <a:r>
              <a:rPr sz="4400" dirty="0">
                <a:latin typeface="Arial" panose="020B0604020202020204"/>
                <a:cs typeface="Arial" panose="020B0604020202020204"/>
              </a:rPr>
              <a:t> </a:t>
            </a:r>
            <a:r>
              <a:rPr sz="4400" dirty="0" smtClean="0">
                <a:latin typeface="Arial" panose="020B0604020202020204"/>
                <a:cs typeface="Arial" panose="020B0604020202020204"/>
              </a:rPr>
              <a:t>и</a:t>
            </a:r>
            <a:r>
              <a:rPr sz="4400" spc="-204" dirty="0" smtClean="0">
                <a:latin typeface="Arial" panose="020B0604020202020204"/>
                <a:cs typeface="Arial" panose="020B0604020202020204"/>
              </a:rPr>
              <a:t> </a:t>
            </a:r>
            <a:r>
              <a:rPr sz="4400" spc="-45" dirty="0">
                <a:latin typeface="Arial" panose="020B0604020202020204"/>
                <a:cs typeface="Arial" panose="020B0604020202020204"/>
              </a:rPr>
              <a:t>на</a:t>
            </a:r>
            <a:r>
              <a:rPr sz="4400" spc="-180" dirty="0">
                <a:latin typeface="Arial" panose="020B0604020202020204"/>
                <a:cs typeface="Arial" panose="020B0604020202020204"/>
              </a:rPr>
              <a:t> </a:t>
            </a:r>
            <a:r>
              <a:rPr sz="4400" spc="-85" dirty="0">
                <a:latin typeface="Arial" panose="020B0604020202020204"/>
                <a:cs typeface="Arial" panose="020B0604020202020204"/>
              </a:rPr>
              <a:t>плановый</a:t>
            </a:r>
            <a:r>
              <a:rPr sz="4400" spc="-204" dirty="0">
                <a:latin typeface="Arial" panose="020B0604020202020204"/>
                <a:cs typeface="Arial" panose="020B0604020202020204"/>
              </a:rPr>
              <a:t> </a:t>
            </a:r>
            <a:r>
              <a:rPr sz="4400" spc="-90" dirty="0">
                <a:latin typeface="Arial" panose="020B0604020202020204"/>
                <a:cs typeface="Arial" panose="020B0604020202020204"/>
              </a:rPr>
              <a:t>период</a:t>
            </a:r>
            <a:endParaRPr sz="4400" dirty="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ts val="5210"/>
              </a:lnSpc>
            </a:pPr>
            <a:r>
              <a:rPr sz="4400" spc="-75" dirty="0">
                <a:latin typeface="Arial" panose="020B0604020202020204"/>
                <a:cs typeface="Arial" panose="020B0604020202020204"/>
              </a:rPr>
              <a:t>2026</a:t>
            </a:r>
            <a:r>
              <a:rPr sz="4400" spc="-195" dirty="0">
                <a:latin typeface="Arial" panose="020B0604020202020204"/>
                <a:cs typeface="Arial" panose="020B0604020202020204"/>
              </a:rPr>
              <a:t> </a:t>
            </a:r>
            <a:r>
              <a:rPr sz="4400" dirty="0">
                <a:latin typeface="Arial" panose="020B0604020202020204"/>
                <a:cs typeface="Arial" panose="020B0604020202020204"/>
              </a:rPr>
              <a:t>–</a:t>
            </a:r>
            <a:r>
              <a:rPr sz="4400" spc="-195" dirty="0">
                <a:latin typeface="Arial" panose="020B0604020202020204"/>
                <a:cs typeface="Arial" panose="020B0604020202020204"/>
              </a:rPr>
              <a:t> </a:t>
            </a:r>
            <a:r>
              <a:rPr sz="4400" spc="-75" dirty="0">
                <a:latin typeface="Arial" panose="020B0604020202020204"/>
                <a:cs typeface="Arial" panose="020B0604020202020204"/>
              </a:rPr>
              <a:t>2027</a:t>
            </a:r>
            <a:r>
              <a:rPr sz="4400" spc="-195" dirty="0">
                <a:latin typeface="Arial" panose="020B0604020202020204"/>
                <a:cs typeface="Arial" panose="020B0604020202020204"/>
              </a:rPr>
              <a:t> </a:t>
            </a:r>
            <a:r>
              <a:rPr sz="4400" spc="-105" dirty="0">
                <a:latin typeface="Arial" panose="020B0604020202020204"/>
                <a:cs typeface="Arial" panose="020B0604020202020204"/>
              </a:rPr>
              <a:t>годов</a:t>
            </a:r>
            <a:endParaRPr sz="44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2899" y="5324353"/>
            <a:ext cx="11506199" cy="759823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4632960" algn="r">
              <a:lnSpc>
                <a:spcPct val="100000"/>
              </a:lnSpc>
              <a:spcBef>
                <a:spcPts val="1125"/>
              </a:spcBef>
            </a:pPr>
            <a:r>
              <a:rPr lang="ru-RU" sz="2000" b="1" spc="-85" dirty="0" smtClean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Управление </a:t>
            </a:r>
            <a:r>
              <a:rPr lang="ru-RU" sz="2000" b="1" spc="-85" dirty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финансов и бюджетной </a:t>
            </a:r>
            <a:r>
              <a:rPr lang="ru-RU" sz="2000" b="1" spc="-85" dirty="0" smtClean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политики администрации </a:t>
            </a:r>
            <a:r>
              <a:rPr lang="ru-RU" sz="2000" b="1" spc="-85" dirty="0" err="1" smtClean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Валуйского</a:t>
            </a:r>
            <a:r>
              <a:rPr lang="ru-RU" sz="2000" b="1" spc="-85" dirty="0" smtClean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 муниципального округа</a:t>
            </a:r>
            <a:endParaRPr lang="ru-RU" sz="2000" b="1" spc="-85" dirty="0">
              <a:solidFill>
                <a:srgbClr val="385622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05019"/>
            <a:ext cx="838200" cy="1037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-2309" y="-11565"/>
            <a:ext cx="12296211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1CC">
              <a:alpha val="2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573848"/>
              </p:ext>
            </p:extLst>
          </p:nvPr>
        </p:nvGraphicFramePr>
        <p:xfrm>
          <a:off x="226683" y="2832819"/>
          <a:ext cx="11545085" cy="3409728"/>
        </p:xfrm>
        <a:graphic>
          <a:graphicData uri="http://schemas.openxmlformats.org/drawingml/2006/table">
            <a:tbl>
              <a:tblPr/>
              <a:tblGrid>
                <a:gridCol w="758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0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4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70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21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effectLst/>
                          <a:latin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Бюджет муниципального округа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93 836,0 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88 205,9 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5 630,1 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Капитальный ремонт МОУ "Тимоновская СОШ" с. Тимоново      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47 002,0 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44 181,9 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2 820,1 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3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2.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Капитальный ремонт МОУ "СОШ №1" г. Валуйки Белгородской области (второе здание)           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46 834,0 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44 024,0 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2 810,0 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0945328" y="2419618"/>
            <a:ext cx="96393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sz="1400" b="1" spc="-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99" y="214016"/>
            <a:ext cx="11916919" cy="645795"/>
            <a:chOff x="-6350" y="0"/>
            <a:chExt cx="12204700" cy="645795"/>
          </a:xfrm>
        </p:grpSpPr>
        <p:sp>
          <p:nvSpPr>
            <p:cNvPr id="5" name="object 5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0" y="457200"/>
                  </a:moveTo>
                  <a:lnTo>
                    <a:pt x="12192000" y="4572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79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1050359" y="0"/>
                  </a:moveTo>
                  <a:lnTo>
                    <a:pt x="272204" y="0"/>
                  </a:lnTo>
                  <a:lnTo>
                    <a:pt x="0" y="503018"/>
                  </a:lnTo>
                  <a:lnTo>
                    <a:pt x="0" y="522732"/>
                  </a:lnTo>
                  <a:lnTo>
                    <a:pt x="767486" y="522732"/>
                  </a:lnTo>
                  <a:lnTo>
                    <a:pt x="1050359" y="0"/>
                  </a:lnTo>
                  <a:close/>
                </a:path>
              </a:pathLst>
            </a:custGeom>
            <a:solidFill>
              <a:srgbClr val="FFF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0" y="503018"/>
                  </a:moveTo>
                  <a:lnTo>
                    <a:pt x="272204" y="0"/>
                  </a:lnTo>
                </a:path>
                <a:path w="1050925" h="523240">
                  <a:moveTo>
                    <a:pt x="1050359" y="0"/>
                  </a:moveTo>
                  <a:lnTo>
                    <a:pt x="767486" y="522732"/>
                  </a:lnTo>
                  <a:lnTo>
                    <a:pt x="0" y="522732"/>
                  </a:lnTo>
                </a:path>
              </a:pathLst>
            </a:custGeom>
            <a:ln w="12192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25961" y="0"/>
              <a:ext cx="497840" cy="548005"/>
            </a:xfrm>
            <a:custGeom>
              <a:avLst/>
              <a:gdLst/>
              <a:ahLst/>
              <a:cxnLst/>
              <a:rect l="l" t="t" r="r" b="b"/>
              <a:pathLst>
                <a:path w="497840" h="548005">
                  <a:moveTo>
                    <a:pt x="0" y="547877"/>
                  </a:moveTo>
                  <a:lnTo>
                    <a:pt x="281492" y="0"/>
                  </a:lnTo>
                </a:path>
                <a:path w="497840" h="548005">
                  <a:moveTo>
                    <a:pt x="497773" y="0"/>
                  </a:moveTo>
                  <a:lnTo>
                    <a:pt x="216281" y="547877"/>
                  </a:lnTo>
                  <a:lnTo>
                    <a:pt x="0" y="547877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63961" y="0"/>
              <a:ext cx="953135" cy="616585"/>
            </a:xfrm>
            <a:custGeom>
              <a:avLst/>
              <a:gdLst/>
              <a:ahLst/>
              <a:cxnLst/>
              <a:rect l="l" t="t" r="r" b="b"/>
              <a:pathLst>
                <a:path w="953134" h="616585">
                  <a:moveTo>
                    <a:pt x="0" y="616458"/>
                  </a:moveTo>
                  <a:lnTo>
                    <a:pt x="333115" y="0"/>
                  </a:lnTo>
                </a:path>
                <a:path w="953134" h="616585">
                  <a:moveTo>
                    <a:pt x="953129" y="0"/>
                  </a:moveTo>
                  <a:lnTo>
                    <a:pt x="620014" y="616458"/>
                  </a:lnTo>
                  <a:lnTo>
                    <a:pt x="0" y="616458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37875" y="302140"/>
            <a:ext cx="10698228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УПРАЛЕНИЕ</a:t>
            </a:r>
            <a:r>
              <a:rPr lang="ru-RU" sz="1600" b="1" spc="-2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9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Ф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5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lang="ru-RU" sz="1600" b="1" spc="-13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7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lang="ru-RU" sz="1600" b="1" spc="-12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Ж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ТНО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Й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lang="ru-RU" sz="1600" b="1" spc="-14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5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АДМИНИСТРАЦИИ ВАЛУЙСКОГО МУНИЦИПАЛЬНОГО ОКРУГА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46966" y="1037656"/>
            <a:ext cx="11904518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объектов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социально-культурной сферы и инженерной инфраструктуры Валуйского муниципального округа на 2025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67" y="225055"/>
            <a:ext cx="399795" cy="492998"/>
          </a:xfrm>
          <a:prstGeom prst="rect">
            <a:avLst/>
          </a:prstGeom>
        </p:spPr>
      </p:pic>
      <p:sp>
        <p:nvSpPr>
          <p:cNvPr id="57" name="TextBox 14"/>
          <p:cNvSpPr txBox="1"/>
          <p:nvPr/>
        </p:nvSpPr>
        <p:spPr>
          <a:xfrm>
            <a:off x="11090990" y="-39294"/>
            <a:ext cx="130545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17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9940" y="3427596"/>
            <a:ext cx="4643628" cy="336956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2400" y="173736"/>
            <a:ext cx="11870498" cy="645795"/>
            <a:chOff x="-6350" y="0"/>
            <a:chExt cx="12204700" cy="645795"/>
          </a:xfrm>
        </p:grpSpPr>
        <p:sp>
          <p:nvSpPr>
            <p:cNvPr id="4" name="object 4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0" y="457200"/>
                  </a:moveTo>
                  <a:lnTo>
                    <a:pt x="12192000" y="4572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79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1050359" y="0"/>
                  </a:moveTo>
                  <a:lnTo>
                    <a:pt x="272204" y="0"/>
                  </a:lnTo>
                  <a:lnTo>
                    <a:pt x="0" y="503018"/>
                  </a:lnTo>
                  <a:lnTo>
                    <a:pt x="0" y="522732"/>
                  </a:lnTo>
                  <a:lnTo>
                    <a:pt x="767486" y="522732"/>
                  </a:lnTo>
                  <a:lnTo>
                    <a:pt x="1050359" y="0"/>
                  </a:lnTo>
                  <a:close/>
                </a:path>
              </a:pathLst>
            </a:custGeom>
            <a:solidFill>
              <a:srgbClr val="FFF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0" y="503018"/>
                  </a:moveTo>
                  <a:lnTo>
                    <a:pt x="272204" y="0"/>
                  </a:lnTo>
                </a:path>
                <a:path w="1050925" h="523240">
                  <a:moveTo>
                    <a:pt x="1050359" y="0"/>
                  </a:moveTo>
                  <a:lnTo>
                    <a:pt x="767486" y="522732"/>
                  </a:lnTo>
                  <a:lnTo>
                    <a:pt x="0" y="522732"/>
                  </a:lnTo>
                </a:path>
              </a:pathLst>
            </a:custGeom>
            <a:ln w="12192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125961" y="0"/>
              <a:ext cx="497840" cy="548005"/>
            </a:xfrm>
            <a:custGeom>
              <a:avLst/>
              <a:gdLst/>
              <a:ahLst/>
              <a:cxnLst/>
              <a:rect l="l" t="t" r="r" b="b"/>
              <a:pathLst>
                <a:path w="497840" h="548005">
                  <a:moveTo>
                    <a:pt x="0" y="547877"/>
                  </a:moveTo>
                  <a:lnTo>
                    <a:pt x="281492" y="0"/>
                  </a:lnTo>
                </a:path>
                <a:path w="497840" h="548005">
                  <a:moveTo>
                    <a:pt x="497773" y="0"/>
                  </a:moveTo>
                  <a:lnTo>
                    <a:pt x="216281" y="547877"/>
                  </a:lnTo>
                  <a:lnTo>
                    <a:pt x="0" y="547877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63961" y="0"/>
              <a:ext cx="953135" cy="616585"/>
            </a:xfrm>
            <a:custGeom>
              <a:avLst/>
              <a:gdLst/>
              <a:ahLst/>
              <a:cxnLst/>
              <a:rect l="l" t="t" r="r" b="b"/>
              <a:pathLst>
                <a:path w="953134" h="616585">
                  <a:moveTo>
                    <a:pt x="0" y="616458"/>
                  </a:moveTo>
                  <a:lnTo>
                    <a:pt x="333115" y="0"/>
                  </a:lnTo>
                </a:path>
                <a:path w="953134" h="616585">
                  <a:moveTo>
                    <a:pt x="953129" y="0"/>
                  </a:moveTo>
                  <a:lnTo>
                    <a:pt x="620014" y="616458"/>
                  </a:lnTo>
                  <a:lnTo>
                    <a:pt x="0" y="616458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873250" y="706549"/>
            <a:ext cx="8458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1" spc="-5" dirty="0" smtClean="0">
                <a:solidFill>
                  <a:srgbClr val="385622"/>
                </a:solidFill>
                <a:latin typeface="Calibri" panose="020F0502020204030204"/>
                <a:cs typeface="Calibri" panose="020F0502020204030204"/>
              </a:rPr>
              <a:t>     </a:t>
            </a:r>
            <a:r>
              <a:rPr sz="2800" b="1" spc="-5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ЖИЛИЩНЫЕ</a:t>
            </a:r>
            <a:r>
              <a:rPr sz="2800" b="1" spc="-20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en-US" sz="2800" b="1" spc="-15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5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800" b="1" spc="-15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ru-RU" sz="2800" b="1" spc="-15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54277" y="1843721"/>
            <a:ext cx="3460594" cy="1325597"/>
            <a:chOff x="514858" y="1482597"/>
            <a:chExt cx="3204210" cy="795020"/>
          </a:xfrm>
        </p:grpSpPr>
        <p:sp>
          <p:nvSpPr>
            <p:cNvPr id="14" name="object 14"/>
            <p:cNvSpPr/>
            <p:nvPr/>
          </p:nvSpPr>
          <p:spPr>
            <a:xfrm>
              <a:off x="521208" y="1488947"/>
              <a:ext cx="3191510" cy="782320"/>
            </a:xfrm>
            <a:custGeom>
              <a:avLst/>
              <a:gdLst/>
              <a:ahLst/>
              <a:cxnLst/>
              <a:rect l="l" t="t" r="r" b="b"/>
              <a:pathLst>
                <a:path w="3191510" h="782319">
                  <a:moveTo>
                    <a:pt x="3060954" y="0"/>
                  </a:moveTo>
                  <a:lnTo>
                    <a:pt x="130301" y="0"/>
                  </a:lnTo>
                  <a:lnTo>
                    <a:pt x="79584" y="10233"/>
                  </a:lnTo>
                  <a:lnTo>
                    <a:pt x="38166" y="38147"/>
                  </a:lnTo>
                  <a:lnTo>
                    <a:pt x="10240" y="79563"/>
                  </a:lnTo>
                  <a:lnTo>
                    <a:pt x="0" y="130301"/>
                  </a:lnTo>
                  <a:lnTo>
                    <a:pt x="0" y="651510"/>
                  </a:lnTo>
                  <a:lnTo>
                    <a:pt x="10240" y="702248"/>
                  </a:lnTo>
                  <a:lnTo>
                    <a:pt x="38166" y="743664"/>
                  </a:lnTo>
                  <a:lnTo>
                    <a:pt x="79584" y="771578"/>
                  </a:lnTo>
                  <a:lnTo>
                    <a:pt x="130301" y="781812"/>
                  </a:lnTo>
                  <a:lnTo>
                    <a:pt x="3060954" y="781812"/>
                  </a:lnTo>
                  <a:lnTo>
                    <a:pt x="3111692" y="771578"/>
                  </a:lnTo>
                  <a:lnTo>
                    <a:pt x="3153108" y="743664"/>
                  </a:lnTo>
                  <a:lnTo>
                    <a:pt x="3181022" y="702248"/>
                  </a:lnTo>
                  <a:lnTo>
                    <a:pt x="3191256" y="651510"/>
                  </a:lnTo>
                  <a:lnTo>
                    <a:pt x="3191256" y="130301"/>
                  </a:lnTo>
                  <a:lnTo>
                    <a:pt x="3181022" y="79563"/>
                  </a:lnTo>
                  <a:lnTo>
                    <a:pt x="3153108" y="38147"/>
                  </a:lnTo>
                  <a:lnTo>
                    <a:pt x="3111692" y="10233"/>
                  </a:lnTo>
                  <a:lnTo>
                    <a:pt x="3060954" y="0"/>
                  </a:lnTo>
                  <a:close/>
                </a:path>
              </a:pathLst>
            </a:custGeom>
            <a:solidFill>
              <a:srgbClr val="FFF6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1208" y="1488947"/>
              <a:ext cx="3191510" cy="782320"/>
            </a:xfrm>
            <a:custGeom>
              <a:avLst/>
              <a:gdLst/>
              <a:ahLst/>
              <a:cxnLst/>
              <a:rect l="l" t="t" r="r" b="b"/>
              <a:pathLst>
                <a:path w="3191510" h="782319">
                  <a:moveTo>
                    <a:pt x="0" y="130301"/>
                  </a:moveTo>
                  <a:lnTo>
                    <a:pt x="10240" y="79563"/>
                  </a:lnTo>
                  <a:lnTo>
                    <a:pt x="38166" y="38147"/>
                  </a:lnTo>
                  <a:lnTo>
                    <a:pt x="79584" y="10233"/>
                  </a:lnTo>
                  <a:lnTo>
                    <a:pt x="130301" y="0"/>
                  </a:lnTo>
                  <a:lnTo>
                    <a:pt x="3060954" y="0"/>
                  </a:lnTo>
                  <a:lnTo>
                    <a:pt x="3111692" y="10233"/>
                  </a:lnTo>
                  <a:lnTo>
                    <a:pt x="3153108" y="38147"/>
                  </a:lnTo>
                  <a:lnTo>
                    <a:pt x="3181022" y="79563"/>
                  </a:lnTo>
                  <a:lnTo>
                    <a:pt x="3191256" y="130301"/>
                  </a:lnTo>
                  <a:lnTo>
                    <a:pt x="3191256" y="651510"/>
                  </a:lnTo>
                  <a:lnTo>
                    <a:pt x="3181022" y="702248"/>
                  </a:lnTo>
                  <a:lnTo>
                    <a:pt x="3153108" y="743664"/>
                  </a:lnTo>
                  <a:lnTo>
                    <a:pt x="3111692" y="771578"/>
                  </a:lnTo>
                  <a:lnTo>
                    <a:pt x="3060954" y="781812"/>
                  </a:lnTo>
                  <a:lnTo>
                    <a:pt x="130301" y="781812"/>
                  </a:lnTo>
                  <a:lnTo>
                    <a:pt x="79584" y="771578"/>
                  </a:lnTo>
                  <a:lnTo>
                    <a:pt x="38166" y="743664"/>
                  </a:lnTo>
                  <a:lnTo>
                    <a:pt x="10240" y="702248"/>
                  </a:lnTo>
                  <a:lnTo>
                    <a:pt x="0" y="651510"/>
                  </a:lnTo>
                  <a:lnTo>
                    <a:pt x="0" y="130301"/>
                  </a:lnTo>
                  <a:close/>
                </a:path>
              </a:pathLst>
            </a:custGeom>
            <a:ln w="12192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59510" y="2167853"/>
            <a:ext cx="227037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ДЕТИ-СИРОТЫ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" algn="ctr">
              <a:lnSpc>
                <a:spcPct val="100000"/>
              </a:lnSpc>
            </a:pPr>
            <a:r>
              <a:rPr sz="1800" b="1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b="1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1800" b="1" spc="-40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5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</a:t>
            </a:r>
            <a:r>
              <a:rPr sz="1800" b="1" spc="-5" dirty="0" smtClean="0">
                <a:solidFill>
                  <a:srgbClr val="273B17"/>
                </a:solidFill>
                <a:latin typeface="Calibri" panose="020F0502020204030204"/>
                <a:cs typeface="Calibri" panose="020F0502020204030204"/>
              </a:rPr>
              <a:t>)</a:t>
            </a:r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61135" y="3403224"/>
            <a:ext cx="3453736" cy="1264168"/>
            <a:chOff x="524001" y="2345182"/>
            <a:chExt cx="3202940" cy="793115"/>
          </a:xfrm>
        </p:grpSpPr>
        <p:sp>
          <p:nvSpPr>
            <p:cNvPr id="18" name="object 18"/>
            <p:cNvSpPr/>
            <p:nvPr/>
          </p:nvSpPr>
          <p:spPr>
            <a:xfrm>
              <a:off x="530351" y="2351532"/>
              <a:ext cx="3190240" cy="780415"/>
            </a:xfrm>
            <a:custGeom>
              <a:avLst/>
              <a:gdLst/>
              <a:ahLst/>
              <a:cxnLst/>
              <a:rect l="l" t="t" r="r" b="b"/>
              <a:pathLst>
                <a:path w="3190240" h="780414">
                  <a:moveTo>
                    <a:pt x="3059684" y="0"/>
                  </a:moveTo>
                  <a:lnTo>
                    <a:pt x="130048" y="0"/>
                  </a:lnTo>
                  <a:lnTo>
                    <a:pt x="79429" y="10211"/>
                  </a:lnTo>
                  <a:lnTo>
                    <a:pt x="38092" y="38068"/>
                  </a:lnTo>
                  <a:lnTo>
                    <a:pt x="10220" y="79402"/>
                  </a:lnTo>
                  <a:lnTo>
                    <a:pt x="0" y="130047"/>
                  </a:lnTo>
                  <a:lnTo>
                    <a:pt x="0" y="650239"/>
                  </a:lnTo>
                  <a:lnTo>
                    <a:pt x="10220" y="700885"/>
                  </a:lnTo>
                  <a:lnTo>
                    <a:pt x="38092" y="742219"/>
                  </a:lnTo>
                  <a:lnTo>
                    <a:pt x="79429" y="770076"/>
                  </a:lnTo>
                  <a:lnTo>
                    <a:pt x="130048" y="780288"/>
                  </a:lnTo>
                  <a:lnTo>
                    <a:pt x="3059684" y="780288"/>
                  </a:lnTo>
                  <a:lnTo>
                    <a:pt x="3110329" y="770076"/>
                  </a:lnTo>
                  <a:lnTo>
                    <a:pt x="3151663" y="742219"/>
                  </a:lnTo>
                  <a:lnTo>
                    <a:pt x="3179520" y="700885"/>
                  </a:lnTo>
                  <a:lnTo>
                    <a:pt x="3189732" y="650239"/>
                  </a:lnTo>
                  <a:lnTo>
                    <a:pt x="3189732" y="130047"/>
                  </a:lnTo>
                  <a:lnTo>
                    <a:pt x="3179520" y="79402"/>
                  </a:lnTo>
                  <a:lnTo>
                    <a:pt x="3151663" y="38068"/>
                  </a:lnTo>
                  <a:lnTo>
                    <a:pt x="3110329" y="10211"/>
                  </a:lnTo>
                  <a:lnTo>
                    <a:pt x="3059684" y="0"/>
                  </a:lnTo>
                  <a:close/>
                </a:path>
              </a:pathLst>
            </a:custGeom>
            <a:solidFill>
              <a:srgbClr val="FFF6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0351" y="2351532"/>
              <a:ext cx="3190240" cy="780415"/>
            </a:xfrm>
            <a:custGeom>
              <a:avLst/>
              <a:gdLst/>
              <a:ahLst/>
              <a:cxnLst/>
              <a:rect l="l" t="t" r="r" b="b"/>
              <a:pathLst>
                <a:path w="3190240" h="780414">
                  <a:moveTo>
                    <a:pt x="0" y="130047"/>
                  </a:moveTo>
                  <a:lnTo>
                    <a:pt x="10220" y="79402"/>
                  </a:lnTo>
                  <a:lnTo>
                    <a:pt x="38092" y="38068"/>
                  </a:lnTo>
                  <a:lnTo>
                    <a:pt x="79429" y="10211"/>
                  </a:lnTo>
                  <a:lnTo>
                    <a:pt x="130048" y="0"/>
                  </a:lnTo>
                  <a:lnTo>
                    <a:pt x="3059684" y="0"/>
                  </a:lnTo>
                  <a:lnTo>
                    <a:pt x="3110329" y="10211"/>
                  </a:lnTo>
                  <a:lnTo>
                    <a:pt x="3151663" y="38068"/>
                  </a:lnTo>
                  <a:lnTo>
                    <a:pt x="3179520" y="79402"/>
                  </a:lnTo>
                  <a:lnTo>
                    <a:pt x="3189732" y="130047"/>
                  </a:lnTo>
                  <a:lnTo>
                    <a:pt x="3189732" y="650239"/>
                  </a:lnTo>
                  <a:lnTo>
                    <a:pt x="3179520" y="700885"/>
                  </a:lnTo>
                  <a:lnTo>
                    <a:pt x="3151663" y="742219"/>
                  </a:lnTo>
                  <a:lnTo>
                    <a:pt x="3110329" y="770076"/>
                  </a:lnTo>
                  <a:lnTo>
                    <a:pt x="3059684" y="780288"/>
                  </a:lnTo>
                  <a:lnTo>
                    <a:pt x="130048" y="780288"/>
                  </a:lnTo>
                  <a:lnTo>
                    <a:pt x="79429" y="770076"/>
                  </a:lnTo>
                  <a:lnTo>
                    <a:pt x="38092" y="742219"/>
                  </a:lnTo>
                  <a:lnTo>
                    <a:pt x="10220" y="700885"/>
                  </a:lnTo>
                  <a:lnTo>
                    <a:pt x="0" y="650239"/>
                  </a:lnTo>
                  <a:lnTo>
                    <a:pt x="0" y="130047"/>
                  </a:lnTo>
                  <a:close/>
                </a:path>
              </a:pathLst>
            </a:custGeom>
            <a:ln w="12191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22301" y="3629883"/>
            <a:ext cx="220758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</a:t>
            </a:r>
            <a:r>
              <a:rPr sz="1800" b="1" spc="-35" dirty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 algn="ctr">
              <a:lnSpc>
                <a:spcPct val="100000"/>
              </a:lnSpc>
            </a:pPr>
            <a:r>
              <a:rPr sz="1800" b="1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b="1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800" b="1" spc="-45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семьи)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61136" y="4873808"/>
            <a:ext cx="3446520" cy="1298392"/>
            <a:chOff x="514858" y="4091685"/>
            <a:chExt cx="3204210" cy="795020"/>
          </a:xfrm>
        </p:grpSpPr>
        <p:sp>
          <p:nvSpPr>
            <p:cNvPr id="26" name="object 26"/>
            <p:cNvSpPr/>
            <p:nvPr/>
          </p:nvSpPr>
          <p:spPr>
            <a:xfrm>
              <a:off x="521208" y="4098035"/>
              <a:ext cx="3191510" cy="782320"/>
            </a:xfrm>
            <a:custGeom>
              <a:avLst/>
              <a:gdLst/>
              <a:ahLst/>
              <a:cxnLst/>
              <a:rect l="l" t="t" r="r" b="b"/>
              <a:pathLst>
                <a:path w="3191510" h="782320">
                  <a:moveTo>
                    <a:pt x="3060954" y="0"/>
                  </a:moveTo>
                  <a:lnTo>
                    <a:pt x="130301" y="0"/>
                  </a:lnTo>
                  <a:lnTo>
                    <a:pt x="79584" y="10233"/>
                  </a:lnTo>
                  <a:lnTo>
                    <a:pt x="38166" y="38147"/>
                  </a:lnTo>
                  <a:lnTo>
                    <a:pt x="10240" y="79563"/>
                  </a:lnTo>
                  <a:lnTo>
                    <a:pt x="0" y="130301"/>
                  </a:lnTo>
                  <a:lnTo>
                    <a:pt x="0" y="651509"/>
                  </a:lnTo>
                  <a:lnTo>
                    <a:pt x="10240" y="702248"/>
                  </a:lnTo>
                  <a:lnTo>
                    <a:pt x="38166" y="743664"/>
                  </a:lnTo>
                  <a:lnTo>
                    <a:pt x="79584" y="771578"/>
                  </a:lnTo>
                  <a:lnTo>
                    <a:pt x="130301" y="781812"/>
                  </a:lnTo>
                  <a:lnTo>
                    <a:pt x="3060954" y="781812"/>
                  </a:lnTo>
                  <a:lnTo>
                    <a:pt x="3111692" y="771578"/>
                  </a:lnTo>
                  <a:lnTo>
                    <a:pt x="3153108" y="743664"/>
                  </a:lnTo>
                  <a:lnTo>
                    <a:pt x="3181022" y="702248"/>
                  </a:lnTo>
                  <a:lnTo>
                    <a:pt x="3191256" y="651509"/>
                  </a:lnTo>
                  <a:lnTo>
                    <a:pt x="3191256" y="130301"/>
                  </a:lnTo>
                  <a:lnTo>
                    <a:pt x="3181022" y="79563"/>
                  </a:lnTo>
                  <a:lnTo>
                    <a:pt x="3153108" y="38147"/>
                  </a:lnTo>
                  <a:lnTo>
                    <a:pt x="3111692" y="10233"/>
                  </a:lnTo>
                  <a:lnTo>
                    <a:pt x="3060954" y="0"/>
                  </a:lnTo>
                  <a:close/>
                </a:path>
              </a:pathLst>
            </a:custGeom>
            <a:solidFill>
              <a:srgbClr val="FFF6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21208" y="4098035"/>
              <a:ext cx="3191510" cy="782320"/>
            </a:xfrm>
            <a:custGeom>
              <a:avLst/>
              <a:gdLst/>
              <a:ahLst/>
              <a:cxnLst/>
              <a:rect l="l" t="t" r="r" b="b"/>
              <a:pathLst>
                <a:path w="3191510" h="782320">
                  <a:moveTo>
                    <a:pt x="0" y="130301"/>
                  </a:moveTo>
                  <a:lnTo>
                    <a:pt x="10240" y="79563"/>
                  </a:lnTo>
                  <a:lnTo>
                    <a:pt x="38166" y="38147"/>
                  </a:lnTo>
                  <a:lnTo>
                    <a:pt x="79584" y="10233"/>
                  </a:lnTo>
                  <a:lnTo>
                    <a:pt x="130301" y="0"/>
                  </a:lnTo>
                  <a:lnTo>
                    <a:pt x="3060954" y="0"/>
                  </a:lnTo>
                  <a:lnTo>
                    <a:pt x="3111692" y="10233"/>
                  </a:lnTo>
                  <a:lnTo>
                    <a:pt x="3153108" y="38147"/>
                  </a:lnTo>
                  <a:lnTo>
                    <a:pt x="3181022" y="79563"/>
                  </a:lnTo>
                  <a:lnTo>
                    <a:pt x="3191256" y="130301"/>
                  </a:lnTo>
                  <a:lnTo>
                    <a:pt x="3191256" y="651509"/>
                  </a:lnTo>
                  <a:lnTo>
                    <a:pt x="3181022" y="702248"/>
                  </a:lnTo>
                  <a:lnTo>
                    <a:pt x="3153108" y="743664"/>
                  </a:lnTo>
                  <a:lnTo>
                    <a:pt x="3111692" y="771578"/>
                  </a:lnTo>
                  <a:lnTo>
                    <a:pt x="3060954" y="781812"/>
                  </a:lnTo>
                  <a:lnTo>
                    <a:pt x="130301" y="781812"/>
                  </a:lnTo>
                  <a:lnTo>
                    <a:pt x="79584" y="771578"/>
                  </a:lnTo>
                  <a:lnTo>
                    <a:pt x="38166" y="743664"/>
                  </a:lnTo>
                  <a:lnTo>
                    <a:pt x="10240" y="702248"/>
                  </a:lnTo>
                  <a:lnTo>
                    <a:pt x="0" y="651509"/>
                  </a:lnTo>
                  <a:lnTo>
                    <a:pt x="0" y="130301"/>
                  </a:lnTo>
                  <a:close/>
                </a:path>
              </a:pathLst>
            </a:custGeom>
            <a:ln w="12192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571619" y="4082588"/>
            <a:ext cx="2766060" cy="608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0"/>
              </a:spcBef>
            </a:pPr>
            <a:endParaRPr lang="ru-RU" sz="1600" b="1" spc="-10" dirty="0">
              <a:solidFill>
                <a:srgbClr val="273B17"/>
              </a:solidFill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ct val="100000"/>
              </a:lnSpc>
              <a:spcBef>
                <a:spcPts val="790"/>
              </a:spcBef>
            </a:pPr>
            <a:endParaRPr sz="1600" dirty="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838635" y="1867864"/>
            <a:ext cx="2887026" cy="1071596"/>
            <a:chOff x="3756660" y="1479804"/>
            <a:chExt cx="2773808" cy="782320"/>
          </a:xfrm>
        </p:grpSpPr>
        <p:sp>
          <p:nvSpPr>
            <p:cNvPr id="36" name="object 36"/>
            <p:cNvSpPr/>
            <p:nvPr/>
          </p:nvSpPr>
          <p:spPr>
            <a:xfrm>
              <a:off x="3756660" y="1751076"/>
              <a:ext cx="684530" cy="280670"/>
            </a:xfrm>
            <a:custGeom>
              <a:avLst/>
              <a:gdLst/>
              <a:ahLst/>
              <a:cxnLst/>
              <a:rect l="l" t="t" r="r" b="b"/>
              <a:pathLst>
                <a:path w="684529" h="280669">
                  <a:moveTo>
                    <a:pt x="544067" y="0"/>
                  </a:moveTo>
                  <a:lnTo>
                    <a:pt x="544067" y="70103"/>
                  </a:lnTo>
                  <a:lnTo>
                    <a:pt x="0" y="70103"/>
                  </a:lnTo>
                  <a:lnTo>
                    <a:pt x="0" y="210312"/>
                  </a:lnTo>
                  <a:lnTo>
                    <a:pt x="544067" y="210312"/>
                  </a:lnTo>
                  <a:lnTo>
                    <a:pt x="544067" y="280415"/>
                  </a:lnTo>
                  <a:lnTo>
                    <a:pt x="684276" y="140208"/>
                  </a:lnTo>
                  <a:lnTo>
                    <a:pt x="544067" y="0"/>
                  </a:lnTo>
                  <a:close/>
                </a:path>
              </a:pathLst>
            </a:custGeom>
            <a:solidFill>
              <a:srgbClr val="FFF6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756660" y="1751076"/>
              <a:ext cx="684530" cy="280670"/>
            </a:xfrm>
            <a:custGeom>
              <a:avLst/>
              <a:gdLst/>
              <a:ahLst/>
              <a:cxnLst/>
              <a:rect l="l" t="t" r="r" b="b"/>
              <a:pathLst>
                <a:path w="684529" h="280669">
                  <a:moveTo>
                    <a:pt x="0" y="70103"/>
                  </a:moveTo>
                  <a:lnTo>
                    <a:pt x="544067" y="70103"/>
                  </a:lnTo>
                  <a:lnTo>
                    <a:pt x="544067" y="0"/>
                  </a:lnTo>
                  <a:lnTo>
                    <a:pt x="684276" y="140208"/>
                  </a:lnTo>
                  <a:lnTo>
                    <a:pt x="544067" y="280415"/>
                  </a:lnTo>
                  <a:lnTo>
                    <a:pt x="544067" y="210312"/>
                  </a:lnTo>
                  <a:lnTo>
                    <a:pt x="0" y="210312"/>
                  </a:lnTo>
                  <a:lnTo>
                    <a:pt x="0" y="70103"/>
                  </a:lnTo>
                  <a:close/>
                </a:path>
              </a:pathLst>
            </a:custGeom>
            <a:ln w="12192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485133" y="1479804"/>
              <a:ext cx="2045335" cy="782320"/>
            </a:xfrm>
            <a:custGeom>
              <a:avLst/>
              <a:gdLst/>
              <a:ahLst/>
              <a:cxnLst/>
              <a:rect l="l" t="t" r="r" b="b"/>
              <a:pathLst>
                <a:path w="2045334" h="782319">
                  <a:moveTo>
                    <a:pt x="1914905" y="0"/>
                  </a:moveTo>
                  <a:lnTo>
                    <a:pt x="130301" y="0"/>
                  </a:lnTo>
                  <a:lnTo>
                    <a:pt x="79563" y="10233"/>
                  </a:lnTo>
                  <a:lnTo>
                    <a:pt x="38147" y="38147"/>
                  </a:lnTo>
                  <a:lnTo>
                    <a:pt x="10233" y="79563"/>
                  </a:lnTo>
                  <a:lnTo>
                    <a:pt x="0" y="130301"/>
                  </a:lnTo>
                  <a:lnTo>
                    <a:pt x="0" y="651510"/>
                  </a:lnTo>
                  <a:lnTo>
                    <a:pt x="10233" y="702248"/>
                  </a:lnTo>
                  <a:lnTo>
                    <a:pt x="38147" y="743664"/>
                  </a:lnTo>
                  <a:lnTo>
                    <a:pt x="79563" y="771578"/>
                  </a:lnTo>
                  <a:lnTo>
                    <a:pt x="130301" y="781812"/>
                  </a:lnTo>
                  <a:lnTo>
                    <a:pt x="1914905" y="781812"/>
                  </a:lnTo>
                  <a:lnTo>
                    <a:pt x="1965644" y="771578"/>
                  </a:lnTo>
                  <a:lnTo>
                    <a:pt x="2007060" y="743664"/>
                  </a:lnTo>
                  <a:lnTo>
                    <a:pt x="2034974" y="702248"/>
                  </a:lnTo>
                  <a:lnTo>
                    <a:pt x="2045208" y="651510"/>
                  </a:lnTo>
                  <a:lnTo>
                    <a:pt x="2045208" y="130301"/>
                  </a:lnTo>
                  <a:lnTo>
                    <a:pt x="2034974" y="79563"/>
                  </a:lnTo>
                  <a:lnTo>
                    <a:pt x="2007060" y="38147"/>
                  </a:lnTo>
                  <a:lnTo>
                    <a:pt x="1965644" y="10233"/>
                  </a:lnTo>
                  <a:lnTo>
                    <a:pt x="1914905" y="0"/>
                  </a:lnTo>
                  <a:close/>
                </a:path>
              </a:pathLst>
            </a:custGeom>
            <a:solidFill>
              <a:srgbClr val="FFF6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485132" y="1479804"/>
              <a:ext cx="2045335" cy="782320"/>
            </a:xfrm>
            <a:custGeom>
              <a:avLst/>
              <a:gdLst/>
              <a:ahLst/>
              <a:cxnLst/>
              <a:rect l="l" t="t" r="r" b="b"/>
              <a:pathLst>
                <a:path w="2045334" h="782319">
                  <a:moveTo>
                    <a:pt x="0" y="130301"/>
                  </a:moveTo>
                  <a:lnTo>
                    <a:pt x="10233" y="79563"/>
                  </a:lnTo>
                  <a:lnTo>
                    <a:pt x="38147" y="38147"/>
                  </a:lnTo>
                  <a:lnTo>
                    <a:pt x="79563" y="10233"/>
                  </a:lnTo>
                  <a:lnTo>
                    <a:pt x="130301" y="0"/>
                  </a:lnTo>
                  <a:lnTo>
                    <a:pt x="1914905" y="0"/>
                  </a:lnTo>
                  <a:lnTo>
                    <a:pt x="1965644" y="10233"/>
                  </a:lnTo>
                  <a:lnTo>
                    <a:pt x="2007060" y="38147"/>
                  </a:lnTo>
                  <a:lnTo>
                    <a:pt x="2034974" y="79563"/>
                  </a:lnTo>
                  <a:lnTo>
                    <a:pt x="2045208" y="130301"/>
                  </a:lnTo>
                  <a:lnTo>
                    <a:pt x="2045208" y="651510"/>
                  </a:lnTo>
                  <a:lnTo>
                    <a:pt x="2034974" y="702248"/>
                  </a:lnTo>
                  <a:lnTo>
                    <a:pt x="2007060" y="743664"/>
                  </a:lnTo>
                  <a:lnTo>
                    <a:pt x="1965644" y="771578"/>
                  </a:lnTo>
                  <a:lnTo>
                    <a:pt x="1914905" y="781812"/>
                  </a:lnTo>
                  <a:lnTo>
                    <a:pt x="130301" y="781812"/>
                  </a:lnTo>
                  <a:lnTo>
                    <a:pt x="79563" y="771578"/>
                  </a:lnTo>
                  <a:lnTo>
                    <a:pt x="38147" y="743664"/>
                  </a:lnTo>
                  <a:lnTo>
                    <a:pt x="10233" y="702248"/>
                  </a:lnTo>
                  <a:lnTo>
                    <a:pt x="0" y="651510"/>
                  </a:lnTo>
                  <a:lnTo>
                    <a:pt x="0" y="130301"/>
                  </a:lnTo>
                  <a:close/>
                </a:path>
              </a:pathLst>
            </a:custGeom>
            <a:ln w="12192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3838635" y="3389667"/>
            <a:ext cx="2903910" cy="1163860"/>
            <a:chOff x="3756660" y="2350007"/>
            <a:chExt cx="2773807" cy="780415"/>
          </a:xfrm>
        </p:grpSpPr>
        <p:sp>
          <p:nvSpPr>
            <p:cNvPr id="41" name="object 41"/>
            <p:cNvSpPr/>
            <p:nvPr/>
          </p:nvSpPr>
          <p:spPr>
            <a:xfrm>
              <a:off x="3756660" y="2609087"/>
              <a:ext cx="684530" cy="280670"/>
            </a:xfrm>
            <a:custGeom>
              <a:avLst/>
              <a:gdLst/>
              <a:ahLst/>
              <a:cxnLst/>
              <a:rect l="l" t="t" r="r" b="b"/>
              <a:pathLst>
                <a:path w="684529" h="280669">
                  <a:moveTo>
                    <a:pt x="544067" y="0"/>
                  </a:moveTo>
                  <a:lnTo>
                    <a:pt x="544067" y="70103"/>
                  </a:lnTo>
                  <a:lnTo>
                    <a:pt x="0" y="70103"/>
                  </a:lnTo>
                  <a:lnTo>
                    <a:pt x="0" y="210312"/>
                  </a:lnTo>
                  <a:lnTo>
                    <a:pt x="544067" y="210312"/>
                  </a:lnTo>
                  <a:lnTo>
                    <a:pt x="544067" y="280415"/>
                  </a:lnTo>
                  <a:lnTo>
                    <a:pt x="684276" y="140208"/>
                  </a:lnTo>
                  <a:lnTo>
                    <a:pt x="544067" y="0"/>
                  </a:lnTo>
                  <a:close/>
                </a:path>
              </a:pathLst>
            </a:custGeom>
            <a:solidFill>
              <a:srgbClr val="FFF6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56660" y="2609087"/>
              <a:ext cx="684530" cy="280670"/>
            </a:xfrm>
            <a:custGeom>
              <a:avLst/>
              <a:gdLst/>
              <a:ahLst/>
              <a:cxnLst/>
              <a:rect l="l" t="t" r="r" b="b"/>
              <a:pathLst>
                <a:path w="684529" h="280669">
                  <a:moveTo>
                    <a:pt x="0" y="70103"/>
                  </a:moveTo>
                  <a:lnTo>
                    <a:pt x="544067" y="70103"/>
                  </a:lnTo>
                  <a:lnTo>
                    <a:pt x="544067" y="0"/>
                  </a:lnTo>
                  <a:lnTo>
                    <a:pt x="684276" y="140208"/>
                  </a:lnTo>
                  <a:lnTo>
                    <a:pt x="544067" y="280415"/>
                  </a:lnTo>
                  <a:lnTo>
                    <a:pt x="544067" y="210312"/>
                  </a:lnTo>
                  <a:lnTo>
                    <a:pt x="0" y="210312"/>
                  </a:lnTo>
                  <a:lnTo>
                    <a:pt x="0" y="70103"/>
                  </a:lnTo>
                  <a:close/>
                </a:path>
              </a:pathLst>
            </a:custGeom>
            <a:ln w="12192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485132" y="2350007"/>
              <a:ext cx="2045335" cy="780415"/>
            </a:xfrm>
            <a:custGeom>
              <a:avLst/>
              <a:gdLst/>
              <a:ahLst/>
              <a:cxnLst/>
              <a:rect l="l" t="t" r="r" b="b"/>
              <a:pathLst>
                <a:path w="2045334" h="780414">
                  <a:moveTo>
                    <a:pt x="1915159" y="0"/>
                  </a:moveTo>
                  <a:lnTo>
                    <a:pt x="130047" y="0"/>
                  </a:lnTo>
                  <a:lnTo>
                    <a:pt x="79402" y="10211"/>
                  </a:lnTo>
                  <a:lnTo>
                    <a:pt x="38068" y="38068"/>
                  </a:lnTo>
                  <a:lnTo>
                    <a:pt x="10211" y="79402"/>
                  </a:lnTo>
                  <a:lnTo>
                    <a:pt x="0" y="130047"/>
                  </a:lnTo>
                  <a:lnTo>
                    <a:pt x="0" y="650239"/>
                  </a:lnTo>
                  <a:lnTo>
                    <a:pt x="10211" y="700885"/>
                  </a:lnTo>
                  <a:lnTo>
                    <a:pt x="38068" y="742219"/>
                  </a:lnTo>
                  <a:lnTo>
                    <a:pt x="79402" y="770076"/>
                  </a:lnTo>
                  <a:lnTo>
                    <a:pt x="130047" y="780288"/>
                  </a:lnTo>
                  <a:lnTo>
                    <a:pt x="1915159" y="780288"/>
                  </a:lnTo>
                  <a:lnTo>
                    <a:pt x="1965805" y="770076"/>
                  </a:lnTo>
                  <a:lnTo>
                    <a:pt x="2007139" y="742219"/>
                  </a:lnTo>
                  <a:lnTo>
                    <a:pt x="2034996" y="700885"/>
                  </a:lnTo>
                  <a:lnTo>
                    <a:pt x="2045208" y="650239"/>
                  </a:lnTo>
                  <a:lnTo>
                    <a:pt x="2045208" y="130047"/>
                  </a:lnTo>
                  <a:lnTo>
                    <a:pt x="2034996" y="79402"/>
                  </a:lnTo>
                  <a:lnTo>
                    <a:pt x="2007139" y="38068"/>
                  </a:lnTo>
                  <a:lnTo>
                    <a:pt x="1965805" y="10211"/>
                  </a:lnTo>
                  <a:lnTo>
                    <a:pt x="1915159" y="0"/>
                  </a:lnTo>
                  <a:close/>
                </a:path>
              </a:pathLst>
            </a:custGeom>
            <a:solidFill>
              <a:srgbClr val="FFF6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485132" y="2350007"/>
              <a:ext cx="2045335" cy="780415"/>
            </a:xfrm>
            <a:custGeom>
              <a:avLst/>
              <a:gdLst/>
              <a:ahLst/>
              <a:cxnLst/>
              <a:rect l="l" t="t" r="r" b="b"/>
              <a:pathLst>
                <a:path w="2045334" h="780414">
                  <a:moveTo>
                    <a:pt x="0" y="130047"/>
                  </a:moveTo>
                  <a:lnTo>
                    <a:pt x="10211" y="79402"/>
                  </a:lnTo>
                  <a:lnTo>
                    <a:pt x="38068" y="38068"/>
                  </a:lnTo>
                  <a:lnTo>
                    <a:pt x="79402" y="10211"/>
                  </a:lnTo>
                  <a:lnTo>
                    <a:pt x="130047" y="0"/>
                  </a:lnTo>
                  <a:lnTo>
                    <a:pt x="1915159" y="0"/>
                  </a:lnTo>
                  <a:lnTo>
                    <a:pt x="1965805" y="10211"/>
                  </a:lnTo>
                  <a:lnTo>
                    <a:pt x="2007139" y="38068"/>
                  </a:lnTo>
                  <a:lnTo>
                    <a:pt x="2034996" y="79402"/>
                  </a:lnTo>
                  <a:lnTo>
                    <a:pt x="2045208" y="130047"/>
                  </a:lnTo>
                  <a:lnTo>
                    <a:pt x="2045208" y="650239"/>
                  </a:lnTo>
                  <a:lnTo>
                    <a:pt x="2034996" y="700885"/>
                  </a:lnTo>
                  <a:lnTo>
                    <a:pt x="2007139" y="742219"/>
                  </a:lnTo>
                  <a:lnTo>
                    <a:pt x="1965805" y="770076"/>
                  </a:lnTo>
                  <a:lnTo>
                    <a:pt x="1915159" y="780288"/>
                  </a:lnTo>
                  <a:lnTo>
                    <a:pt x="130047" y="780288"/>
                  </a:lnTo>
                  <a:lnTo>
                    <a:pt x="79402" y="770076"/>
                  </a:lnTo>
                  <a:lnTo>
                    <a:pt x="38068" y="742219"/>
                  </a:lnTo>
                  <a:lnTo>
                    <a:pt x="10211" y="700885"/>
                  </a:lnTo>
                  <a:lnTo>
                    <a:pt x="0" y="650239"/>
                  </a:lnTo>
                  <a:lnTo>
                    <a:pt x="0" y="130047"/>
                  </a:lnTo>
                  <a:close/>
                </a:path>
              </a:pathLst>
            </a:custGeom>
            <a:ln w="12192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3820301" y="4952952"/>
            <a:ext cx="2924516" cy="1031510"/>
            <a:chOff x="3762755" y="4983479"/>
            <a:chExt cx="2733040" cy="794385"/>
          </a:xfrm>
        </p:grpSpPr>
        <p:sp>
          <p:nvSpPr>
            <p:cNvPr id="56" name="object 56"/>
            <p:cNvSpPr/>
            <p:nvPr/>
          </p:nvSpPr>
          <p:spPr>
            <a:xfrm>
              <a:off x="3768851" y="5269991"/>
              <a:ext cx="684530" cy="280670"/>
            </a:xfrm>
            <a:custGeom>
              <a:avLst/>
              <a:gdLst/>
              <a:ahLst/>
              <a:cxnLst/>
              <a:rect l="l" t="t" r="r" b="b"/>
              <a:pathLst>
                <a:path w="684529" h="280670">
                  <a:moveTo>
                    <a:pt x="544068" y="0"/>
                  </a:moveTo>
                  <a:lnTo>
                    <a:pt x="544068" y="70104"/>
                  </a:lnTo>
                  <a:lnTo>
                    <a:pt x="0" y="70104"/>
                  </a:lnTo>
                  <a:lnTo>
                    <a:pt x="0" y="210312"/>
                  </a:lnTo>
                  <a:lnTo>
                    <a:pt x="544068" y="210312"/>
                  </a:lnTo>
                  <a:lnTo>
                    <a:pt x="544068" y="280416"/>
                  </a:lnTo>
                  <a:lnTo>
                    <a:pt x="684276" y="140208"/>
                  </a:lnTo>
                  <a:lnTo>
                    <a:pt x="544068" y="0"/>
                  </a:lnTo>
                  <a:close/>
                </a:path>
              </a:pathLst>
            </a:custGeom>
            <a:solidFill>
              <a:srgbClr val="FFF6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768851" y="5269991"/>
              <a:ext cx="684530" cy="280670"/>
            </a:xfrm>
            <a:custGeom>
              <a:avLst/>
              <a:gdLst/>
              <a:ahLst/>
              <a:cxnLst/>
              <a:rect l="l" t="t" r="r" b="b"/>
              <a:pathLst>
                <a:path w="684529" h="280670">
                  <a:moveTo>
                    <a:pt x="0" y="70104"/>
                  </a:moveTo>
                  <a:lnTo>
                    <a:pt x="544068" y="70104"/>
                  </a:lnTo>
                  <a:lnTo>
                    <a:pt x="544068" y="0"/>
                  </a:lnTo>
                  <a:lnTo>
                    <a:pt x="684276" y="140208"/>
                  </a:lnTo>
                  <a:lnTo>
                    <a:pt x="544068" y="280416"/>
                  </a:lnTo>
                  <a:lnTo>
                    <a:pt x="544068" y="210312"/>
                  </a:lnTo>
                  <a:lnTo>
                    <a:pt x="0" y="210312"/>
                  </a:lnTo>
                  <a:lnTo>
                    <a:pt x="0" y="70104"/>
                  </a:lnTo>
                  <a:close/>
                </a:path>
              </a:pathLst>
            </a:custGeom>
            <a:ln w="12192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485131" y="4989575"/>
              <a:ext cx="2004060" cy="782320"/>
            </a:xfrm>
            <a:custGeom>
              <a:avLst/>
              <a:gdLst/>
              <a:ahLst/>
              <a:cxnLst/>
              <a:rect l="l" t="t" r="r" b="b"/>
              <a:pathLst>
                <a:path w="2004060" h="782320">
                  <a:moveTo>
                    <a:pt x="1873757" y="0"/>
                  </a:moveTo>
                  <a:lnTo>
                    <a:pt x="130301" y="0"/>
                  </a:lnTo>
                  <a:lnTo>
                    <a:pt x="79563" y="10233"/>
                  </a:lnTo>
                  <a:lnTo>
                    <a:pt x="38147" y="38147"/>
                  </a:lnTo>
                  <a:lnTo>
                    <a:pt x="10233" y="79563"/>
                  </a:lnTo>
                  <a:lnTo>
                    <a:pt x="0" y="130301"/>
                  </a:lnTo>
                  <a:lnTo>
                    <a:pt x="0" y="651510"/>
                  </a:lnTo>
                  <a:lnTo>
                    <a:pt x="10233" y="702227"/>
                  </a:lnTo>
                  <a:lnTo>
                    <a:pt x="38147" y="743645"/>
                  </a:lnTo>
                  <a:lnTo>
                    <a:pt x="79563" y="771571"/>
                  </a:lnTo>
                  <a:lnTo>
                    <a:pt x="130301" y="781812"/>
                  </a:lnTo>
                  <a:lnTo>
                    <a:pt x="1873757" y="781812"/>
                  </a:lnTo>
                  <a:lnTo>
                    <a:pt x="1924496" y="771571"/>
                  </a:lnTo>
                  <a:lnTo>
                    <a:pt x="1965912" y="743645"/>
                  </a:lnTo>
                  <a:lnTo>
                    <a:pt x="1993826" y="702227"/>
                  </a:lnTo>
                  <a:lnTo>
                    <a:pt x="2004059" y="651510"/>
                  </a:lnTo>
                  <a:lnTo>
                    <a:pt x="2004059" y="130301"/>
                  </a:lnTo>
                  <a:lnTo>
                    <a:pt x="1993826" y="79563"/>
                  </a:lnTo>
                  <a:lnTo>
                    <a:pt x="1965912" y="38147"/>
                  </a:lnTo>
                  <a:lnTo>
                    <a:pt x="1924496" y="10233"/>
                  </a:lnTo>
                  <a:lnTo>
                    <a:pt x="1873757" y="0"/>
                  </a:lnTo>
                  <a:close/>
                </a:path>
              </a:pathLst>
            </a:custGeom>
            <a:solidFill>
              <a:srgbClr val="FFF6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485131" y="4989575"/>
              <a:ext cx="2004060" cy="782320"/>
            </a:xfrm>
            <a:custGeom>
              <a:avLst/>
              <a:gdLst/>
              <a:ahLst/>
              <a:cxnLst/>
              <a:rect l="l" t="t" r="r" b="b"/>
              <a:pathLst>
                <a:path w="2004060" h="782320">
                  <a:moveTo>
                    <a:pt x="0" y="130301"/>
                  </a:moveTo>
                  <a:lnTo>
                    <a:pt x="10233" y="79563"/>
                  </a:lnTo>
                  <a:lnTo>
                    <a:pt x="38147" y="38147"/>
                  </a:lnTo>
                  <a:lnTo>
                    <a:pt x="79563" y="10233"/>
                  </a:lnTo>
                  <a:lnTo>
                    <a:pt x="130301" y="0"/>
                  </a:lnTo>
                  <a:lnTo>
                    <a:pt x="1873757" y="0"/>
                  </a:lnTo>
                  <a:lnTo>
                    <a:pt x="1924496" y="10233"/>
                  </a:lnTo>
                  <a:lnTo>
                    <a:pt x="1965912" y="38147"/>
                  </a:lnTo>
                  <a:lnTo>
                    <a:pt x="1993826" y="79563"/>
                  </a:lnTo>
                  <a:lnTo>
                    <a:pt x="2004059" y="130301"/>
                  </a:lnTo>
                  <a:lnTo>
                    <a:pt x="2004059" y="651510"/>
                  </a:lnTo>
                  <a:lnTo>
                    <a:pt x="1993826" y="702227"/>
                  </a:lnTo>
                  <a:lnTo>
                    <a:pt x="1965912" y="743645"/>
                  </a:lnTo>
                  <a:lnTo>
                    <a:pt x="1924496" y="771571"/>
                  </a:lnTo>
                  <a:lnTo>
                    <a:pt x="1873757" y="781812"/>
                  </a:lnTo>
                  <a:lnTo>
                    <a:pt x="130301" y="781812"/>
                  </a:lnTo>
                  <a:lnTo>
                    <a:pt x="79563" y="771571"/>
                  </a:lnTo>
                  <a:lnTo>
                    <a:pt x="38147" y="743645"/>
                  </a:lnTo>
                  <a:lnTo>
                    <a:pt x="10233" y="702227"/>
                  </a:lnTo>
                  <a:lnTo>
                    <a:pt x="0" y="651510"/>
                  </a:lnTo>
                  <a:lnTo>
                    <a:pt x="0" y="130301"/>
                  </a:lnTo>
                  <a:close/>
                </a:path>
              </a:pathLst>
            </a:custGeom>
            <a:ln w="12192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4838269" y="1963785"/>
            <a:ext cx="1672519" cy="7708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40"/>
              </a:spcBef>
            </a:pPr>
            <a:r>
              <a:rPr lang="ru-RU" sz="3200" b="1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29 458,8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algn="ctr">
              <a:lnSpc>
                <a:spcPct val="100000"/>
              </a:lnSpc>
              <a:spcBef>
                <a:spcPts val="105"/>
              </a:spcBef>
            </a:pPr>
            <a:r>
              <a:rPr lang="ru-RU" sz="1400" b="1" spc="-10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sz="1400" b="1" spc="-15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r>
              <a:rPr sz="1400" b="1" spc="-30" dirty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400" b="1" dirty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400" b="1" spc="-5" dirty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838269" y="3561990"/>
            <a:ext cx="1638731" cy="764953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lang="ru-RU" sz="3200" b="1" dirty="0" smtClean="0">
                <a:solidFill>
                  <a:srgbClr val="273B17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lang="ru-RU" sz="3200" b="1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4 995,4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>
              <a:lnSpc>
                <a:spcPct val="100000"/>
              </a:lnSpc>
              <a:spcBef>
                <a:spcPts val="110"/>
              </a:spcBef>
            </a:pPr>
            <a:r>
              <a:rPr lang="ru-RU" sz="1400" b="1" spc="-10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тыс</a:t>
            </a:r>
            <a:r>
              <a:rPr lang="ru-RU" sz="1400" b="1" spc="-15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1400" b="1" spc="-10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r>
              <a:rPr sz="1400" b="1" spc="-30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400" b="1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400" b="1" spc="-5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771251" y="5129286"/>
            <a:ext cx="1847330" cy="76068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algn="ctr">
              <a:spcBef>
                <a:spcPts val="340"/>
              </a:spcBef>
            </a:pPr>
            <a:r>
              <a:rPr lang="ru-RU" sz="3200" b="1" dirty="0" smtClean="0">
                <a:solidFill>
                  <a:srgbClr val="273B17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lang="ru-RU" sz="3200" b="1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20 353,3           </a:t>
            </a:r>
            <a:r>
              <a:rPr lang="ru-RU" sz="1400" b="1" spc="-10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lang="ru-RU" sz="1400" b="1" spc="-15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10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r>
              <a:rPr lang="ru-RU" sz="1400" b="1" spc="-30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b="1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00" b="1" spc="-5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816533" y="1618403"/>
            <a:ext cx="5206365" cy="832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610"/>
              </a:lnSpc>
              <a:spcBef>
                <a:spcPts val="95"/>
              </a:spcBef>
            </a:pPr>
            <a:r>
              <a:rPr sz="2200" b="1" spc="-10" dirty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  <a:r>
              <a:rPr sz="2200" b="1" spc="-5" dirty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r>
              <a:rPr sz="2200" b="1" dirty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10" dirty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</a:t>
            </a:r>
            <a:r>
              <a:rPr sz="2200" b="1" spc="-5" dirty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жилищных</a:t>
            </a:r>
            <a:r>
              <a:rPr sz="2200" b="1" spc="20" dirty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10" dirty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" algn="ctr">
              <a:lnSpc>
                <a:spcPts val="3810"/>
              </a:lnSpc>
            </a:pPr>
            <a:r>
              <a:rPr lang="ru-RU" sz="3200" b="1" spc="-5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3200" b="1" spc="5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10" dirty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sz="2200" b="1" dirty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200" b="1" spc="10" dirty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200" b="1" spc="-10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363079" y="2588402"/>
            <a:ext cx="4197350" cy="7021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lang="en-US" sz="4000" b="1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54 807,5 </a:t>
            </a:r>
            <a:r>
              <a:rPr lang="ru-RU" sz="2800" b="1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sz="2800" b="1" spc="-5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07" y="160459"/>
            <a:ext cx="402186" cy="495946"/>
          </a:xfrm>
          <a:prstGeom prst="rect">
            <a:avLst/>
          </a:prstGeom>
        </p:spPr>
      </p:pic>
      <p:sp>
        <p:nvSpPr>
          <p:cNvPr id="78" name="Прямоугольник 77"/>
          <p:cNvSpPr/>
          <p:nvPr/>
        </p:nvSpPr>
        <p:spPr>
          <a:xfrm>
            <a:off x="63568" y="5172222"/>
            <a:ext cx="3962400" cy="920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lang="ru-RU" b="1" spc="-5" dirty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СЕМЬИ,</a:t>
            </a:r>
            <a:r>
              <a:rPr lang="ru-RU" b="1" spc="-35" dirty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</a:t>
            </a:r>
            <a:r>
              <a:rPr lang="ru-RU" b="1" spc="-30" dirty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095"/>
              </a:lnSpc>
            </a:pPr>
            <a:r>
              <a:rPr lang="ru-RU" b="1" spc="-10" dirty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 algn="ctr">
              <a:lnSpc>
                <a:spcPts val="2155"/>
              </a:lnSpc>
            </a:pPr>
            <a:r>
              <a:rPr lang="ru-RU" b="1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ru-RU" b="1" spc="-35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object 11"/>
          <p:cNvSpPr txBox="1"/>
          <p:nvPr/>
        </p:nvSpPr>
        <p:spPr>
          <a:xfrm>
            <a:off x="1140697" y="282728"/>
            <a:ext cx="1076898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УПРАЛЕНИЕ</a:t>
            </a:r>
            <a:r>
              <a:rPr lang="ru-RU" sz="1600" b="1" spc="-2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9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Ф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5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lang="ru-RU" sz="1600" b="1" spc="-13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7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lang="ru-RU" sz="1600" b="1" spc="-12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Ж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ТНО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Й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lang="ru-RU" sz="1600" b="1" spc="-14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5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АДМИНИСТРАЦИИ ВАЛУЙСКОГО МУНИЦИПАЛЬНОГО ОКРУГА</a:t>
            </a:r>
          </a:p>
        </p:txBody>
      </p:sp>
      <p:sp>
        <p:nvSpPr>
          <p:cNvPr id="80" name="TextBox 14"/>
          <p:cNvSpPr txBox="1"/>
          <p:nvPr/>
        </p:nvSpPr>
        <p:spPr>
          <a:xfrm>
            <a:off x="11209153" y="-54215"/>
            <a:ext cx="1143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72387" cy="6846434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-1" y="1"/>
            <a:ext cx="12192001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1CC">
              <a:alpha val="2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34389" y="2064229"/>
            <a:ext cx="96393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sz="1400" b="1" spc="-75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99" y="214016"/>
            <a:ext cx="11916919" cy="645795"/>
            <a:chOff x="-6350" y="0"/>
            <a:chExt cx="12204700" cy="645795"/>
          </a:xfrm>
        </p:grpSpPr>
        <p:sp>
          <p:nvSpPr>
            <p:cNvPr id="5" name="object 5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0" y="457200"/>
                  </a:moveTo>
                  <a:lnTo>
                    <a:pt x="12192000" y="4572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79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1050359" y="0"/>
                  </a:moveTo>
                  <a:lnTo>
                    <a:pt x="272204" y="0"/>
                  </a:lnTo>
                  <a:lnTo>
                    <a:pt x="0" y="503018"/>
                  </a:lnTo>
                  <a:lnTo>
                    <a:pt x="0" y="522732"/>
                  </a:lnTo>
                  <a:lnTo>
                    <a:pt x="767486" y="522732"/>
                  </a:lnTo>
                  <a:lnTo>
                    <a:pt x="1050359" y="0"/>
                  </a:lnTo>
                  <a:close/>
                </a:path>
              </a:pathLst>
            </a:custGeom>
            <a:solidFill>
              <a:srgbClr val="FFF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0" y="503018"/>
                  </a:moveTo>
                  <a:lnTo>
                    <a:pt x="272204" y="0"/>
                  </a:lnTo>
                </a:path>
                <a:path w="1050925" h="523240">
                  <a:moveTo>
                    <a:pt x="1050359" y="0"/>
                  </a:moveTo>
                  <a:lnTo>
                    <a:pt x="767486" y="522732"/>
                  </a:lnTo>
                  <a:lnTo>
                    <a:pt x="0" y="522732"/>
                  </a:lnTo>
                </a:path>
              </a:pathLst>
            </a:custGeom>
            <a:ln w="12192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25961" y="0"/>
              <a:ext cx="497840" cy="548005"/>
            </a:xfrm>
            <a:custGeom>
              <a:avLst/>
              <a:gdLst/>
              <a:ahLst/>
              <a:cxnLst/>
              <a:rect l="l" t="t" r="r" b="b"/>
              <a:pathLst>
                <a:path w="497840" h="548005">
                  <a:moveTo>
                    <a:pt x="0" y="547877"/>
                  </a:moveTo>
                  <a:lnTo>
                    <a:pt x="281492" y="0"/>
                  </a:lnTo>
                </a:path>
                <a:path w="497840" h="548005">
                  <a:moveTo>
                    <a:pt x="497773" y="0"/>
                  </a:moveTo>
                  <a:lnTo>
                    <a:pt x="216281" y="547877"/>
                  </a:lnTo>
                  <a:lnTo>
                    <a:pt x="0" y="547877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63961" y="0"/>
              <a:ext cx="953135" cy="616585"/>
            </a:xfrm>
            <a:custGeom>
              <a:avLst/>
              <a:gdLst/>
              <a:ahLst/>
              <a:cxnLst/>
              <a:rect l="l" t="t" r="r" b="b"/>
              <a:pathLst>
                <a:path w="953134" h="616585">
                  <a:moveTo>
                    <a:pt x="0" y="616458"/>
                  </a:moveTo>
                  <a:lnTo>
                    <a:pt x="333115" y="0"/>
                  </a:lnTo>
                </a:path>
                <a:path w="953134" h="616585">
                  <a:moveTo>
                    <a:pt x="953129" y="0"/>
                  </a:moveTo>
                  <a:lnTo>
                    <a:pt x="620014" y="616458"/>
                  </a:lnTo>
                  <a:lnTo>
                    <a:pt x="0" y="616458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37875" y="302140"/>
            <a:ext cx="10698228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УПРАЛЕНИЕ</a:t>
            </a:r>
            <a:r>
              <a:rPr lang="ru-RU" sz="1600" b="1" spc="-2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9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Ф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5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lang="ru-RU" sz="1600" b="1" spc="-13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7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lang="ru-RU" sz="1600" b="1" spc="-12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Ж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ТНО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Й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lang="ru-RU" sz="1600" b="1" spc="-14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5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АДМИНИСТРАЦИИ ВАЛУЙСКОГО МУНИЦИПАЛЬНОГО ОКРУГА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63198" y="914286"/>
            <a:ext cx="11904518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Реализация мероприятий в рамках программы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"Формирование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современной городской среды на территории Валуйского муниципального округа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"на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2025 год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67" y="225055"/>
            <a:ext cx="399795" cy="492998"/>
          </a:xfrm>
          <a:prstGeom prst="rect">
            <a:avLst/>
          </a:prstGeom>
        </p:spPr>
      </p:pic>
      <p:sp>
        <p:nvSpPr>
          <p:cNvPr id="57" name="TextBox 14"/>
          <p:cNvSpPr txBox="1"/>
          <p:nvPr/>
        </p:nvSpPr>
        <p:spPr>
          <a:xfrm>
            <a:off x="10886547" y="-11565"/>
            <a:ext cx="130545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523061"/>
              </p:ext>
            </p:extLst>
          </p:nvPr>
        </p:nvGraphicFramePr>
        <p:xfrm>
          <a:off x="152400" y="2514600"/>
          <a:ext cx="11834517" cy="3807503"/>
        </p:xfrm>
        <a:graphic>
          <a:graphicData uri="http://schemas.openxmlformats.org/drawingml/2006/table">
            <a:tbl>
              <a:tblPr/>
              <a:tblGrid>
                <a:gridCol w="486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7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33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941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Федеральный бюджет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Бюджет муниципального округа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82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Формирование современной городской среды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88 271,3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12 500,0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797,9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87 473,4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18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Благоустройство общественной территории парка "Молодежный" в г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Валуйки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Белгородской области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effectLst/>
                          <a:latin typeface="Times New Roman" panose="02020603050405020304" pitchFamily="18" charset="0"/>
                        </a:rPr>
                        <a:t>15 771,3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12 500,0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797,9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2 473,4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спортивной многофункциональной зоны у реки Валуй в г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Валуйки Белгородской области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85 000,0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85 000,0 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1CC">
              <a:alpha val="2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030"/>
            <a:ext cx="12192000" cy="4572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950151" y="1180223"/>
            <a:ext cx="96393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sz="1400" b="1" spc="-75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99" y="214016"/>
            <a:ext cx="11916919" cy="645795"/>
            <a:chOff x="-6350" y="0"/>
            <a:chExt cx="12204700" cy="645795"/>
          </a:xfrm>
        </p:grpSpPr>
        <p:sp>
          <p:nvSpPr>
            <p:cNvPr id="5" name="object 5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0" y="457200"/>
                  </a:moveTo>
                  <a:lnTo>
                    <a:pt x="12192000" y="4572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79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1050359" y="0"/>
                  </a:moveTo>
                  <a:lnTo>
                    <a:pt x="272204" y="0"/>
                  </a:lnTo>
                  <a:lnTo>
                    <a:pt x="0" y="503018"/>
                  </a:lnTo>
                  <a:lnTo>
                    <a:pt x="0" y="522732"/>
                  </a:lnTo>
                  <a:lnTo>
                    <a:pt x="767486" y="522732"/>
                  </a:lnTo>
                  <a:lnTo>
                    <a:pt x="1050359" y="0"/>
                  </a:lnTo>
                  <a:close/>
                </a:path>
              </a:pathLst>
            </a:custGeom>
            <a:solidFill>
              <a:srgbClr val="FFF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0" y="503018"/>
                  </a:moveTo>
                  <a:lnTo>
                    <a:pt x="272204" y="0"/>
                  </a:lnTo>
                </a:path>
                <a:path w="1050925" h="523240">
                  <a:moveTo>
                    <a:pt x="1050359" y="0"/>
                  </a:moveTo>
                  <a:lnTo>
                    <a:pt x="767486" y="522732"/>
                  </a:lnTo>
                  <a:lnTo>
                    <a:pt x="0" y="522732"/>
                  </a:lnTo>
                </a:path>
              </a:pathLst>
            </a:custGeom>
            <a:ln w="12192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25961" y="0"/>
              <a:ext cx="497840" cy="548005"/>
            </a:xfrm>
            <a:custGeom>
              <a:avLst/>
              <a:gdLst/>
              <a:ahLst/>
              <a:cxnLst/>
              <a:rect l="l" t="t" r="r" b="b"/>
              <a:pathLst>
                <a:path w="497840" h="548005">
                  <a:moveTo>
                    <a:pt x="0" y="547877"/>
                  </a:moveTo>
                  <a:lnTo>
                    <a:pt x="281492" y="0"/>
                  </a:lnTo>
                </a:path>
                <a:path w="497840" h="548005">
                  <a:moveTo>
                    <a:pt x="497773" y="0"/>
                  </a:moveTo>
                  <a:lnTo>
                    <a:pt x="216281" y="547877"/>
                  </a:lnTo>
                  <a:lnTo>
                    <a:pt x="0" y="547877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63961" y="0"/>
              <a:ext cx="953135" cy="616585"/>
            </a:xfrm>
            <a:custGeom>
              <a:avLst/>
              <a:gdLst/>
              <a:ahLst/>
              <a:cxnLst/>
              <a:rect l="l" t="t" r="r" b="b"/>
              <a:pathLst>
                <a:path w="953134" h="616585">
                  <a:moveTo>
                    <a:pt x="0" y="616458"/>
                  </a:moveTo>
                  <a:lnTo>
                    <a:pt x="333115" y="0"/>
                  </a:lnTo>
                </a:path>
                <a:path w="953134" h="616585">
                  <a:moveTo>
                    <a:pt x="953129" y="0"/>
                  </a:moveTo>
                  <a:lnTo>
                    <a:pt x="620014" y="616458"/>
                  </a:lnTo>
                  <a:lnTo>
                    <a:pt x="0" y="616458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37875" y="302140"/>
            <a:ext cx="10698228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УПРАЛЕНИЕ</a:t>
            </a:r>
            <a:r>
              <a:rPr lang="ru-RU" sz="1600" b="1" spc="-2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9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Ф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5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lang="ru-RU" sz="1600" b="1" spc="-13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7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lang="ru-RU" sz="1600" b="1" spc="-12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Ж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ТНО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Й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lang="ru-RU" sz="1600" b="1" spc="-14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5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АДМИНИСТРАЦИИ ВАЛУЙСКОГО МУНИЦИПАЛЬНОГО ОКРУГА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82399" y="741385"/>
            <a:ext cx="11904518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Расходы на выполнение мероприятий в рамках инициативного бюджетирования "Решаем вместе"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67" y="225055"/>
            <a:ext cx="399795" cy="492998"/>
          </a:xfrm>
          <a:prstGeom prst="rect">
            <a:avLst/>
          </a:prstGeom>
        </p:spPr>
      </p:pic>
      <p:sp>
        <p:nvSpPr>
          <p:cNvPr id="57" name="TextBox 14"/>
          <p:cNvSpPr txBox="1"/>
          <p:nvPr/>
        </p:nvSpPr>
        <p:spPr>
          <a:xfrm>
            <a:off x="11036282" y="-22030"/>
            <a:ext cx="130545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160975"/>
              </p:ext>
            </p:extLst>
          </p:nvPr>
        </p:nvGraphicFramePr>
        <p:xfrm>
          <a:off x="191173" y="1672009"/>
          <a:ext cx="11759853" cy="5151355"/>
        </p:xfrm>
        <a:graphic>
          <a:graphicData uri="http://schemas.openxmlformats.org/drawingml/2006/table">
            <a:tbl>
              <a:tblPr/>
              <a:tblGrid>
                <a:gridCol w="483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5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04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64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Прогноз на 2025 г.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Бюджет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муниципального </a:t>
                      </a:r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округа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Средства жителей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9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Решаем вместе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37 964,31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18 000,00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19 203,11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761,20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Благоустройство территории с установкой спортивно-игрового оборудования по ул. Восточная в г. Валуйки Белгородской области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6 948,63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3 000,00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3 809,63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139,00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7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Благоустройство дворовой территории многоквартирного дома по ул. Калинина 37 "Б",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г.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Валуйки Белгородской области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9 009,41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3 000,00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5 829,21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180,20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Благоустройство дворовой территории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многоквартирного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жилого дома по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ул.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Курячего, 24/4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г. Валуйки Белгородской области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4 566,13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3 000,00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1 474,63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91,50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Благоустройство дворовой территории многоквартирных домов № 20,22,24   по ул.  Пролетарская и № 36 по ул. 1 Мая г. Валуйки Белгородской области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4 567,93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3 000,00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1 476,43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91,50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Благоустройство дворовой территории многоквартирного дома по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ул.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Курячего, 24/9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г. Валуйки Белгородской области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5 015,95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3 000,00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1 914,95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101,00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5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Благоустройство дворовой территории многоквартирного дома  по ул. Курячего, 24/8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г. Валуйки Белгородской области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2 211,87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2 058,52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108,34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45,00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6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Благоустройство территории с установкой детского игрового оборудования по ул. 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Интернациональная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с. Колыхалино, Валуйского муниципального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округа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Белгородской области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5 644,40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 941,48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4 589,93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113,00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1CC">
              <a:alpha val="2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29000"/>
            <a:ext cx="5679148" cy="31242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6199" y="214016"/>
            <a:ext cx="11916919" cy="645795"/>
            <a:chOff x="-6350" y="0"/>
            <a:chExt cx="12204700" cy="645795"/>
          </a:xfrm>
        </p:grpSpPr>
        <p:sp>
          <p:nvSpPr>
            <p:cNvPr id="5" name="object 5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0" y="457200"/>
                  </a:moveTo>
                  <a:lnTo>
                    <a:pt x="12192000" y="4572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79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1050359" y="0"/>
                  </a:moveTo>
                  <a:lnTo>
                    <a:pt x="272204" y="0"/>
                  </a:lnTo>
                  <a:lnTo>
                    <a:pt x="0" y="503018"/>
                  </a:lnTo>
                  <a:lnTo>
                    <a:pt x="0" y="522732"/>
                  </a:lnTo>
                  <a:lnTo>
                    <a:pt x="767486" y="522732"/>
                  </a:lnTo>
                  <a:lnTo>
                    <a:pt x="1050359" y="0"/>
                  </a:lnTo>
                  <a:close/>
                </a:path>
              </a:pathLst>
            </a:custGeom>
            <a:solidFill>
              <a:srgbClr val="FFF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0" y="503018"/>
                  </a:moveTo>
                  <a:lnTo>
                    <a:pt x="272204" y="0"/>
                  </a:lnTo>
                </a:path>
                <a:path w="1050925" h="523240">
                  <a:moveTo>
                    <a:pt x="1050359" y="0"/>
                  </a:moveTo>
                  <a:lnTo>
                    <a:pt x="767486" y="522732"/>
                  </a:lnTo>
                  <a:lnTo>
                    <a:pt x="0" y="522732"/>
                  </a:lnTo>
                </a:path>
              </a:pathLst>
            </a:custGeom>
            <a:ln w="12192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25961" y="0"/>
              <a:ext cx="497840" cy="548005"/>
            </a:xfrm>
            <a:custGeom>
              <a:avLst/>
              <a:gdLst/>
              <a:ahLst/>
              <a:cxnLst/>
              <a:rect l="l" t="t" r="r" b="b"/>
              <a:pathLst>
                <a:path w="497840" h="548005">
                  <a:moveTo>
                    <a:pt x="0" y="547877"/>
                  </a:moveTo>
                  <a:lnTo>
                    <a:pt x="281492" y="0"/>
                  </a:lnTo>
                </a:path>
                <a:path w="497840" h="548005">
                  <a:moveTo>
                    <a:pt x="497773" y="0"/>
                  </a:moveTo>
                  <a:lnTo>
                    <a:pt x="216281" y="547877"/>
                  </a:lnTo>
                  <a:lnTo>
                    <a:pt x="0" y="547877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63961" y="0"/>
              <a:ext cx="953135" cy="616585"/>
            </a:xfrm>
            <a:custGeom>
              <a:avLst/>
              <a:gdLst/>
              <a:ahLst/>
              <a:cxnLst/>
              <a:rect l="l" t="t" r="r" b="b"/>
              <a:pathLst>
                <a:path w="953134" h="616585">
                  <a:moveTo>
                    <a:pt x="0" y="616458"/>
                  </a:moveTo>
                  <a:lnTo>
                    <a:pt x="333115" y="0"/>
                  </a:lnTo>
                </a:path>
                <a:path w="953134" h="616585">
                  <a:moveTo>
                    <a:pt x="953129" y="0"/>
                  </a:moveTo>
                  <a:lnTo>
                    <a:pt x="620014" y="616458"/>
                  </a:lnTo>
                  <a:lnTo>
                    <a:pt x="0" y="616458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37875" y="302140"/>
            <a:ext cx="10698228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УПРАЛЕНИЕ</a:t>
            </a:r>
            <a:r>
              <a:rPr lang="ru-RU" sz="1600" b="1" spc="-2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9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Ф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5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lang="ru-RU" sz="1600" b="1" spc="-13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7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lang="ru-RU" sz="1600" b="1" spc="-12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Ж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ТНО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Й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lang="ru-RU" sz="1600" b="1" spc="-14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5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АДМИНИСТРАЦИИ ВАЛУЙСКОГО МУНИЦИПАЛЬНОГО ОКРУГА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82399" y="741385"/>
            <a:ext cx="11904518" cy="12753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lvl="0" algn="ctr">
              <a:spcBef>
                <a:spcPts val="95"/>
              </a:spcBef>
            </a:pPr>
            <a:r>
              <a:rPr lang="ru-RU" altLang="zh-CN" sz="28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altLang="zh-CN" sz="28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zh-CN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Контактная </a:t>
            </a:r>
            <a:r>
              <a:rPr lang="ru-RU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информация для граждан</a:t>
            </a:r>
            <a:r>
              <a:rPr lang="ru-RU" altLang="zh-CN" sz="280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altLang="zh-CN" sz="280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67" y="225055"/>
            <a:ext cx="399795" cy="492998"/>
          </a:xfrm>
          <a:prstGeom prst="rect">
            <a:avLst/>
          </a:prstGeom>
        </p:spPr>
      </p:pic>
      <p:sp>
        <p:nvSpPr>
          <p:cNvPr id="57" name="TextBox 14"/>
          <p:cNvSpPr txBox="1"/>
          <p:nvPr/>
        </p:nvSpPr>
        <p:spPr>
          <a:xfrm>
            <a:off x="11036282" y="-22030"/>
            <a:ext cx="130545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одержимое 2"/>
          <p:cNvSpPr/>
          <p:nvPr/>
        </p:nvSpPr>
        <p:spPr>
          <a:xfrm>
            <a:off x="1590681" y="1933324"/>
            <a:ext cx="8874191" cy="2095704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-342900" algn="ctr">
              <a:spcBef>
                <a:spcPct val="0"/>
              </a:spcBef>
              <a:buNone/>
            </a:pPr>
            <a:r>
              <a:rPr lang="en-US" altLang="zh-CN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Управление финансов и бюджетной политики  администрации </a:t>
            </a:r>
          </a:p>
          <a:p>
            <a:pPr indent="-342900" algn="ctr">
              <a:spcBef>
                <a:spcPct val="0"/>
              </a:spcBef>
              <a:buNone/>
            </a:pPr>
            <a:r>
              <a:rPr lang="en-US" altLang="zh-CN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Валуйского </a:t>
            </a:r>
            <a:r>
              <a:rPr lang="ru-RU" alt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муниципального</a:t>
            </a:r>
            <a:r>
              <a:rPr lang="en-US" alt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округа –</a:t>
            </a:r>
          </a:p>
          <a:p>
            <a:pPr indent="-342900" algn="ctr">
              <a:spcBef>
                <a:spcPct val="0"/>
              </a:spcBef>
              <a:buNone/>
            </a:pPr>
            <a:r>
              <a:rPr lang="en-US" altLang="zh-CN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функциональный орган администрации Валуйского </a:t>
            </a:r>
            <a:r>
              <a:rPr lang="ru-RU" alt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муниципального</a:t>
            </a:r>
            <a:r>
              <a:rPr lang="en-US" alt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округа, обеспечивающий проведение единой финансовой, бюджетной и налоговой политики в Валуйском </a:t>
            </a:r>
            <a:r>
              <a:rPr lang="ru-RU" alt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муниципальном</a:t>
            </a:r>
            <a:r>
              <a:rPr lang="en-US" alt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округе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086600" y="4597141"/>
            <a:ext cx="4719780" cy="191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zh-CN" sz="1600" b="1" noProof="1">
                <a:latin typeface="Times New Roman" panose="02020603050405020304" pitchFamily="18" charset="0"/>
                <a:ea typeface="SimSun" panose="02010600030101010101" pitchFamily="2" charset="-122"/>
              </a:rPr>
              <a:t>Руководитель: Мащенко Лариса Викторовна</a:t>
            </a:r>
            <a:endParaRPr lang="ru-RU" altLang="zh-CN" sz="1600" b="1" i="1" noProof="1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zh-CN" sz="1600" b="1" noProof="1">
                <a:latin typeface="Times New Roman" panose="02020603050405020304" pitchFamily="18" charset="0"/>
                <a:ea typeface="SimSun" panose="02010600030101010101" pitchFamily="2" charset="-122"/>
              </a:rPr>
              <a:t>Адрес: </a:t>
            </a:r>
            <a:r>
              <a:rPr lang="ru-RU" altLang="zh-CN" sz="1600" b="1" noProof="1" smtClean="0">
                <a:latin typeface="Times New Roman" panose="02020603050405020304" pitchFamily="18" charset="0"/>
                <a:ea typeface="SimSun" panose="02010600030101010101" pitchFamily="2" charset="-122"/>
              </a:rPr>
              <a:t>309996, </a:t>
            </a:r>
            <a:r>
              <a:rPr lang="ru-RU" altLang="zh-CN" sz="1600" b="1" noProof="1">
                <a:latin typeface="Times New Roman" panose="02020603050405020304" pitchFamily="18" charset="0"/>
                <a:ea typeface="SimSun" panose="02010600030101010101" pitchFamily="2" charset="-122"/>
              </a:rPr>
              <a:t>Белгородская область, </a:t>
            </a:r>
            <a:endParaRPr lang="ru-RU" altLang="zh-CN" sz="1600" b="1" noProof="1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zh-CN" sz="1600" b="1" noProof="1" smtClean="0">
                <a:latin typeface="Times New Roman" panose="02020603050405020304" pitchFamily="18" charset="0"/>
                <a:ea typeface="SimSun" panose="02010600030101010101" pitchFamily="2" charset="-122"/>
              </a:rPr>
              <a:t>       г</a:t>
            </a:r>
            <a:r>
              <a:rPr lang="ru-RU" altLang="zh-CN" sz="1600" b="1" noProof="1">
                <a:latin typeface="Times New Roman" panose="02020603050405020304" pitchFamily="18" charset="0"/>
                <a:ea typeface="SimSun" panose="02010600030101010101" pitchFamily="2" charset="-122"/>
              </a:rPr>
              <a:t>. Валуйки, пл. Красная, 1</a:t>
            </a:r>
          </a:p>
          <a:p>
            <a:pPr marL="342900" lvl="0" indent="-3429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zh-CN" sz="1600" b="1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Телефон: 8(47236</a:t>
            </a:r>
            <a:r>
              <a:rPr lang="ru-RU" altLang="zh-CN" sz="1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) 3-22-35,</a:t>
            </a:r>
          </a:p>
          <a:p>
            <a:pPr marL="342900" lvl="0" indent="-3429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zh-CN" sz="1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Адрес электронной почты:</a:t>
            </a:r>
            <a:r>
              <a:rPr lang="ru-RU" altLang="zh-CN" sz="1600" b="1" noProof="1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ru-RU" sz="1600" b="1" noProof="1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ru-RU" sz="1600" b="1" noProof="1">
                <a:latin typeface="Times New Roman" panose="02020603050405020304" pitchFamily="18" charset="0"/>
                <a:ea typeface="SimSun" panose="02010600030101010101" pitchFamily="2" charset="-122"/>
                <a:hlinkClick r:id="rId4"/>
              </a:rPr>
              <a:t>ufinval@yandex.ru</a:t>
            </a:r>
            <a:endParaRPr lang="en-US" altLang="ru-RU" sz="1600" b="1" noProof="1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zh-CN" sz="1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Режим работы: </a:t>
            </a:r>
            <a:r>
              <a:rPr lang="en-US" altLang="ru-RU" sz="1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altLang="zh-CN" sz="1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8.00 - 17.00,  обеденный перерыв 1</a:t>
            </a:r>
            <a:r>
              <a:rPr lang="en-US" altLang="ru-RU" sz="1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ru-RU" altLang="zh-CN" sz="1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.00 - 1</a:t>
            </a:r>
            <a:r>
              <a:rPr lang="en-US" altLang="ru-RU" sz="1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ru-RU" altLang="zh-CN" sz="1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.00</a:t>
            </a:r>
          </a:p>
        </p:txBody>
      </p:sp>
    </p:spTree>
    <p:extLst>
      <p:ext uri="{BB962C8B-B14F-4D97-AF65-F5344CB8AC3E}">
        <p14:creationId xmlns:p14="http://schemas.microsoft.com/office/powerpoint/2010/main" val="1441356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92036" y="324582"/>
            <a:ext cx="11869722" cy="645795"/>
            <a:chOff x="-6350" y="0"/>
            <a:chExt cx="12204700" cy="645795"/>
          </a:xfrm>
        </p:grpSpPr>
        <p:sp>
          <p:nvSpPr>
            <p:cNvPr id="4" name="object 4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0" y="457200"/>
                  </a:moveTo>
                  <a:lnTo>
                    <a:pt x="12192000" y="4572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79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1050359" y="0"/>
                  </a:moveTo>
                  <a:lnTo>
                    <a:pt x="272204" y="0"/>
                  </a:lnTo>
                  <a:lnTo>
                    <a:pt x="0" y="503018"/>
                  </a:lnTo>
                  <a:lnTo>
                    <a:pt x="0" y="522732"/>
                  </a:lnTo>
                  <a:lnTo>
                    <a:pt x="767486" y="522732"/>
                  </a:lnTo>
                  <a:lnTo>
                    <a:pt x="1050359" y="0"/>
                  </a:lnTo>
                  <a:close/>
                </a:path>
              </a:pathLst>
            </a:custGeom>
            <a:solidFill>
              <a:srgbClr val="FFF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0" y="503018"/>
                  </a:moveTo>
                  <a:lnTo>
                    <a:pt x="272204" y="0"/>
                  </a:lnTo>
                </a:path>
                <a:path w="1050925" h="523240">
                  <a:moveTo>
                    <a:pt x="1050359" y="0"/>
                  </a:moveTo>
                  <a:lnTo>
                    <a:pt x="767486" y="522732"/>
                  </a:lnTo>
                  <a:lnTo>
                    <a:pt x="0" y="522732"/>
                  </a:lnTo>
                </a:path>
              </a:pathLst>
            </a:custGeom>
            <a:ln w="12192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125961" y="0"/>
              <a:ext cx="497840" cy="548005"/>
            </a:xfrm>
            <a:custGeom>
              <a:avLst/>
              <a:gdLst/>
              <a:ahLst/>
              <a:cxnLst/>
              <a:rect l="l" t="t" r="r" b="b"/>
              <a:pathLst>
                <a:path w="497840" h="548005">
                  <a:moveTo>
                    <a:pt x="0" y="547877"/>
                  </a:moveTo>
                  <a:lnTo>
                    <a:pt x="281492" y="0"/>
                  </a:lnTo>
                </a:path>
                <a:path w="497840" h="548005">
                  <a:moveTo>
                    <a:pt x="497773" y="0"/>
                  </a:moveTo>
                  <a:lnTo>
                    <a:pt x="216281" y="547877"/>
                  </a:lnTo>
                  <a:lnTo>
                    <a:pt x="0" y="547877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63961" y="0"/>
              <a:ext cx="953135" cy="616585"/>
            </a:xfrm>
            <a:custGeom>
              <a:avLst/>
              <a:gdLst/>
              <a:ahLst/>
              <a:cxnLst/>
              <a:rect l="l" t="t" r="r" b="b"/>
              <a:pathLst>
                <a:path w="953134" h="616585">
                  <a:moveTo>
                    <a:pt x="0" y="616458"/>
                  </a:moveTo>
                  <a:lnTo>
                    <a:pt x="333115" y="0"/>
                  </a:lnTo>
                </a:path>
                <a:path w="953134" h="616585">
                  <a:moveTo>
                    <a:pt x="953129" y="0"/>
                  </a:moveTo>
                  <a:lnTo>
                    <a:pt x="620014" y="616458"/>
                  </a:lnTo>
                  <a:lnTo>
                    <a:pt x="0" y="616458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58495" y="668585"/>
            <a:ext cx="1184567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8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67000" y="628056"/>
            <a:ext cx="661543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35580" algn="l"/>
                <a:tab pos="5224145" algn="l"/>
              </a:tabLst>
            </a:pPr>
            <a:endParaRPr sz="18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0738866" y="1173607"/>
            <a:ext cx="136398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4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11" y="345856"/>
            <a:ext cx="399795" cy="492998"/>
          </a:xfrm>
          <a:prstGeom prst="rect">
            <a:avLst/>
          </a:prstGeom>
        </p:spPr>
      </p:pic>
      <p:sp>
        <p:nvSpPr>
          <p:cNvPr id="85" name="object 11"/>
          <p:cNvSpPr txBox="1"/>
          <p:nvPr/>
        </p:nvSpPr>
        <p:spPr>
          <a:xfrm>
            <a:off x="900333" y="438424"/>
            <a:ext cx="1110383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1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УПРАЛЕНИЕ</a:t>
            </a:r>
            <a:r>
              <a:rPr sz="1600" b="1" spc="-2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9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Ф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600" b="1" spc="-15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600" b="1" spc="-13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7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sz="1600" b="1" spc="-12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Ж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ТНО</a:t>
            </a:r>
            <a:r>
              <a:rPr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Й</a:t>
            </a:r>
            <a:r>
              <a:rPr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sz="1600" b="1" spc="-14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5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АДМИНИСТРАЦИИ ВАЛУЙСКОГО МУНИЦИПАЛЬНОГО ОКРУГА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8981" y="1049927"/>
            <a:ext cx="11715092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50800" sx="1000" sy="1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12700" lvl="0" algn="ctr" fontAlgn="auto">
              <a:spcBef>
                <a:spcPts val="100"/>
              </a:spcBef>
              <a:spcAft>
                <a:spcPts val="0"/>
              </a:spcAft>
              <a:buClrTx/>
              <a:buSzTx/>
              <a:buFontTx/>
              <a:defRPr noProof="1">
                <a:solidFill>
                  <a:srgbClr val="000000"/>
                </a:solidFill>
                <a:latin typeface="Calibri" panose="020F0502020204030204" pitchFamily="2" charset="-52"/>
                <a:ea typeface="Cambria" panose="02040503050406030204" pitchFamily="1" charset="-52"/>
                <a:cs typeface="Cambria" panose="02040503050406030204" pitchFamily="1" charset="-52"/>
              </a:defRPr>
            </a:pPr>
            <a:r>
              <a:rPr lang="ru-RU" sz="2800" b="1" spc="-100" dirty="0" smtClean="0">
                <a:latin typeface="Arial" panose="020B0604020202020204"/>
                <a:cs typeface="Arial" panose="020B0604020202020204"/>
                <a:sym typeface="+mn-ea"/>
              </a:rPr>
              <a:t>Основные</a:t>
            </a:r>
            <a:r>
              <a:rPr lang="en-US" sz="2800" b="1" spc="-100" dirty="0" smtClean="0"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lang="ru-RU" sz="2800" b="1" spc="-100" dirty="0" smtClean="0">
                <a:latin typeface="Arial" panose="020B0604020202020204"/>
                <a:cs typeface="Arial" panose="020B0604020202020204"/>
                <a:sym typeface="+mn-ea"/>
              </a:rPr>
              <a:t>направления</a:t>
            </a:r>
            <a:r>
              <a:rPr lang="en-US" sz="2800" b="1" spc="-100" dirty="0" smtClean="0"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lang="ru-RU" sz="2800" b="1" spc="-100" dirty="0" smtClean="0">
                <a:latin typeface="Arial" panose="020B0604020202020204"/>
                <a:cs typeface="Arial" panose="020B0604020202020204"/>
                <a:sym typeface="+mn-ea"/>
              </a:rPr>
              <a:t>бюджетной и налоговой</a:t>
            </a:r>
            <a:r>
              <a:rPr lang="en-US" sz="2800" b="1" spc="-100" dirty="0" smtClean="0"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lang="ru-RU" sz="2800" b="1" spc="-100" dirty="0" smtClean="0">
                <a:latin typeface="Arial" panose="020B0604020202020204"/>
                <a:cs typeface="Arial" panose="020B0604020202020204"/>
                <a:sym typeface="+mn-ea"/>
              </a:rPr>
              <a:t>политики</a:t>
            </a:r>
            <a:r>
              <a:rPr lang="en-US" sz="2800" b="1" spc="-100" dirty="0" smtClean="0"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lang="ru-RU" sz="2800" b="1" spc="-100" dirty="0" smtClean="0">
                <a:latin typeface="Arial" panose="020B0604020202020204"/>
                <a:cs typeface="Arial" panose="020B0604020202020204"/>
                <a:sym typeface="+mn-ea"/>
              </a:rPr>
              <a:t>Валуйского</a:t>
            </a:r>
            <a:r>
              <a:rPr lang="en-US" sz="2800" b="1" spc="-100" dirty="0" smtClean="0"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lang="ru-RU" sz="2800" b="1" spc="-100" dirty="0" smtClean="0">
                <a:latin typeface="Arial" panose="020B0604020202020204"/>
                <a:cs typeface="Arial" panose="020B0604020202020204"/>
                <a:sym typeface="+mn-ea"/>
              </a:rPr>
              <a:t>муниципального округа на 2025 год </a:t>
            </a:r>
            <a:endParaRPr lang="en-US" sz="2800" b="1" spc="-100" dirty="0" smtClean="0">
              <a:latin typeface="Arial" panose="020B0604020202020204"/>
              <a:cs typeface="Arial" panose="020B0604020202020204"/>
              <a:sym typeface="+mn-ea"/>
            </a:endParaRPr>
          </a:p>
          <a:p>
            <a:pPr marL="12700" lvl="0" algn="ctr" fontAlgn="auto">
              <a:spcBef>
                <a:spcPts val="100"/>
              </a:spcBef>
              <a:spcAft>
                <a:spcPts val="0"/>
              </a:spcAft>
              <a:buClrTx/>
              <a:buSzTx/>
              <a:buFontTx/>
              <a:defRPr noProof="1">
                <a:solidFill>
                  <a:srgbClr val="000000"/>
                </a:solidFill>
                <a:latin typeface="Calibri" panose="020F0502020204030204" pitchFamily="2" charset="-52"/>
                <a:ea typeface="Cambria" panose="02040503050406030204" pitchFamily="1" charset="-52"/>
                <a:cs typeface="Cambria" panose="02040503050406030204" pitchFamily="1" charset="-52"/>
              </a:defRPr>
            </a:pPr>
            <a:r>
              <a:rPr lang="ru-RU" sz="2800" b="1" spc="-100" dirty="0" smtClean="0">
                <a:latin typeface="Arial" panose="020B0604020202020204"/>
                <a:cs typeface="Arial" panose="020B0604020202020204"/>
                <a:sym typeface="+mn-ea"/>
              </a:rPr>
              <a:t>и на плановый</a:t>
            </a:r>
            <a:r>
              <a:rPr lang="en-US" sz="2800" b="1" spc="-100" dirty="0" smtClean="0"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lang="ru-RU" sz="2800" b="1" spc="-100" dirty="0" smtClean="0">
                <a:latin typeface="Arial" panose="020B0604020202020204"/>
                <a:cs typeface="Arial" panose="020B0604020202020204"/>
                <a:sym typeface="+mn-ea"/>
              </a:rPr>
              <a:t>период 2026 и 2027</a:t>
            </a:r>
            <a:r>
              <a:rPr lang="en-US" sz="2800" b="1" spc="-100" dirty="0" smtClean="0"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lang="ru-RU" sz="2800" b="1" spc="-100" dirty="0" smtClean="0">
                <a:latin typeface="Arial" panose="020B0604020202020204"/>
                <a:cs typeface="Arial" panose="020B0604020202020204"/>
                <a:sym typeface="+mn-ea"/>
              </a:rPr>
              <a:t>годов</a:t>
            </a:r>
            <a:endParaRPr lang="ru-RU" sz="2800" b="1" spc="-100" dirty="0">
              <a:latin typeface="Arial" panose="020B0604020202020204"/>
              <a:cs typeface="Arial" panose="020B0604020202020204"/>
              <a:sym typeface="+mn-ea"/>
            </a:endParaRPr>
          </a:p>
        </p:txBody>
      </p:sp>
      <p:sp>
        <p:nvSpPr>
          <p:cNvPr id="87" name="Нашивка 8"/>
          <p:cNvSpPr/>
          <p:nvPr/>
        </p:nvSpPr>
        <p:spPr>
          <a:xfrm rot="5400000">
            <a:off x="508340" y="3005529"/>
            <a:ext cx="369333" cy="414655"/>
          </a:xfrm>
          <a:prstGeom prst="chevron">
            <a:avLst>
              <a:gd name="adj" fmla="val 48114"/>
            </a:avLst>
          </a:prstGeom>
          <a:solidFill>
            <a:srgbClr val="37A8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ru-RU" sz="1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88" name="Нашивка 8"/>
          <p:cNvSpPr/>
          <p:nvPr/>
        </p:nvSpPr>
        <p:spPr>
          <a:xfrm rot="5400000">
            <a:off x="508340" y="3986364"/>
            <a:ext cx="369333" cy="414655"/>
          </a:xfrm>
          <a:prstGeom prst="chevron">
            <a:avLst>
              <a:gd name="adj" fmla="val 48114"/>
            </a:avLst>
          </a:prstGeom>
          <a:solidFill>
            <a:srgbClr val="37A8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ru-RU" sz="1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90" name="Нашивка 8"/>
          <p:cNvSpPr/>
          <p:nvPr/>
        </p:nvSpPr>
        <p:spPr>
          <a:xfrm rot="5400000">
            <a:off x="491057" y="4847907"/>
            <a:ext cx="369333" cy="414655"/>
          </a:xfrm>
          <a:prstGeom prst="chevron">
            <a:avLst>
              <a:gd name="adj" fmla="val 48114"/>
            </a:avLst>
          </a:prstGeom>
          <a:solidFill>
            <a:srgbClr val="37A8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ru-RU" sz="1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94" name="Нашивка 8"/>
          <p:cNvSpPr/>
          <p:nvPr/>
        </p:nvSpPr>
        <p:spPr>
          <a:xfrm rot="5400000">
            <a:off x="491058" y="5994900"/>
            <a:ext cx="369333" cy="414655"/>
          </a:xfrm>
          <a:prstGeom prst="chevron">
            <a:avLst>
              <a:gd name="adj" fmla="val 48114"/>
            </a:avLst>
          </a:prstGeom>
          <a:solidFill>
            <a:srgbClr val="37A8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ru-RU" sz="1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32" name="object 5"/>
          <p:cNvSpPr txBox="1"/>
          <p:nvPr/>
        </p:nvSpPr>
        <p:spPr>
          <a:xfrm>
            <a:off x="1219197" y="2747656"/>
            <a:ext cx="10774875" cy="773930"/>
          </a:xfrm>
          <a:prstGeom prst="rect">
            <a:avLst/>
          </a:prstGeom>
          <a:solidFill>
            <a:srgbClr val="FFF1CC">
              <a:alpha val="27058"/>
            </a:srgbClr>
          </a:solidFill>
          <a:ln w="9144">
            <a:noFill/>
          </a:ln>
        </p:spPr>
        <p:txBody>
          <a:bodyPr vert="horz" wrap="square" lIns="0" tIns="34925" rIns="0" bIns="0" rtlCol="0">
            <a:spAutoFit/>
          </a:bodyPr>
          <a:lstStyle/>
          <a:p>
            <a:pPr algn="just">
              <a:defRPr lang="ru-RU">
                <a:solidFill>
                  <a:srgbClr val="000000"/>
                </a:solidFill>
                <a:latin typeface="Calibri" panose="020F0502020204030204" pitchFamily="2" charset="-52"/>
                <a:ea typeface="Calibri" panose="020F0502020204030204" pitchFamily="2" charset="-52"/>
                <a:cs typeface="Calibri" panose="020F0502020204030204" pitchFamily="2" charset="-52"/>
              </a:defRPr>
            </a:pPr>
            <a:r>
              <a:rPr lang="ru-RU" sz="2400" b="1" spc="-100" dirty="0" smtClean="0">
                <a:solidFill>
                  <a:srgbClr val="38562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Обеспечение долгосрочной сбалансированности и устойчивости бюджета муниципального округа</a:t>
            </a:r>
            <a:endParaRPr lang="ru-RU" sz="2400" b="1" spc="-100" dirty="0">
              <a:solidFill>
                <a:srgbClr val="385622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5" name="object 5"/>
          <p:cNvSpPr txBox="1"/>
          <p:nvPr/>
        </p:nvSpPr>
        <p:spPr>
          <a:xfrm>
            <a:off x="1219198" y="4725923"/>
            <a:ext cx="10774874" cy="773930"/>
          </a:xfrm>
          <a:prstGeom prst="rect">
            <a:avLst/>
          </a:prstGeom>
          <a:solidFill>
            <a:srgbClr val="FFF1CC">
              <a:alpha val="27058"/>
            </a:srgbClr>
          </a:solidFill>
          <a:ln w="9144">
            <a:noFill/>
          </a:ln>
        </p:spPr>
        <p:txBody>
          <a:bodyPr vert="horz" wrap="square" lIns="0" tIns="34925" rIns="0" bIns="0" rtlCol="0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lang="ru-RU">
                <a:solidFill>
                  <a:srgbClr val="000000"/>
                </a:solidFill>
                <a:latin typeface="Calibri" panose="020F0502020204030204" pitchFamily="2" charset="-52"/>
                <a:ea typeface="Calibri" panose="020F0502020204030204" pitchFamily="2" charset="-52"/>
                <a:cs typeface="Calibri" panose="020F0502020204030204" pitchFamily="2" charset="-52"/>
              </a:defRPr>
            </a:pPr>
            <a:r>
              <a:rPr lang="ru-RU" sz="2400" b="1" spc="-100" dirty="0">
                <a:solidFill>
                  <a:srgbClr val="385622"/>
                </a:solidFill>
                <a:latin typeface="Arial" panose="020B0604020202020204" pitchFamily="34" charset="0"/>
                <a:ea typeface="Calibri" panose="020F0502020204030204" pitchFamily="2" charset="-52"/>
                <a:cs typeface="Arial" panose="020B0604020202020204" pitchFamily="34" charset="0"/>
                <a:sym typeface="+mn-ea"/>
              </a:rPr>
              <a:t>Реализация мер по повышению эффективности бюджетных расходов и концентрация имеющихся ресурсов на приоритетных направлениях</a:t>
            </a:r>
          </a:p>
        </p:txBody>
      </p:sp>
      <p:sp>
        <p:nvSpPr>
          <p:cNvPr id="24" name="TextBox 14"/>
          <p:cNvSpPr txBox="1"/>
          <p:nvPr/>
        </p:nvSpPr>
        <p:spPr>
          <a:xfrm>
            <a:off x="11277600" y="52663"/>
            <a:ext cx="94231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object 5"/>
          <p:cNvSpPr txBox="1"/>
          <p:nvPr/>
        </p:nvSpPr>
        <p:spPr>
          <a:xfrm>
            <a:off x="1191769" y="3806726"/>
            <a:ext cx="10812397" cy="773930"/>
          </a:xfrm>
          <a:prstGeom prst="rect">
            <a:avLst/>
          </a:prstGeom>
          <a:solidFill>
            <a:srgbClr val="FFF1CC">
              <a:alpha val="27058"/>
            </a:srgbClr>
          </a:solidFill>
          <a:ln w="9144">
            <a:noFill/>
          </a:ln>
        </p:spPr>
        <p:txBody>
          <a:bodyPr vert="horz" wrap="square" lIns="0" tIns="34925" rIns="0" bIns="0" rtlCol="0">
            <a:spAutoFit/>
          </a:bodyPr>
          <a:lstStyle/>
          <a:p>
            <a:pPr algn="just">
              <a:defRPr lang="ru-RU">
                <a:solidFill>
                  <a:srgbClr val="000000"/>
                </a:solidFill>
                <a:latin typeface="Calibri" panose="020F0502020204030204" pitchFamily="2" charset="-52"/>
                <a:ea typeface="Calibri" panose="020F0502020204030204" pitchFamily="2" charset="-52"/>
                <a:cs typeface="Calibri" panose="020F0502020204030204" pitchFamily="2" charset="-52"/>
              </a:defRPr>
            </a:pPr>
            <a:r>
              <a:rPr lang="ru-RU" sz="2400" b="1" spc="-100" dirty="0">
                <a:solidFill>
                  <a:srgbClr val="385622"/>
                </a:solidFill>
                <a:latin typeface="Arial" panose="020B0604020202020204" pitchFamily="34" charset="0"/>
                <a:ea typeface="Calibri" panose="020F0502020204030204" pitchFamily="2" charset="-52"/>
                <a:cs typeface="Arial" panose="020B0604020202020204" pitchFamily="34" charset="0"/>
                <a:sym typeface="+mn-ea"/>
              </a:rPr>
              <a:t>Наращивание налогового потенциала путем развития доходной базы </a:t>
            </a:r>
            <a:r>
              <a:rPr lang="ru-RU" sz="2400" b="1" spc="-100" dirty="0" smtClean="0">
                <a:solidFill>
                  <a:srgbClr val="385622"/>
                </a:solidFill>
                <a:latin typeface="Arial" panose="020B0604020202020204" pitchFamily="34" charset="0"/>
                <a:ea typeface="Calibri" panose="020F0502020204030204" pitchFamily="2" charset="-52"/>
                <a:cs typeface="Arial" panose="020B0604020202020204" pitchFamily="34" charset="0"/>
                <a:sym typeface="+mn-ea"/>
              </a:rPr>
              <a:t>муниципального </a:t>
            </a:r>
            <a:r>
              <a:rPr lang="ru-RU" sz="2400" b="1" spc="-100" dirty="0">
                <a:solidFill>
                  <a:srgbClr val="385622"/>
                </a:solidFill>
                <a:latin typeface="Arial" panose="020B0604020202020204" pitchFamily="34" charset="0"/>
                <a:ea typeface="Calibri" panose="020F0502020204030204" pitchFamily="2" charset="-52"/>
                <a:cs typeface="Arial" panose="020B0604020202020204" pitchFamily="34" charset="0"/>
                <a:sym typeface="+mn-ea"/>
              </a:rPr>
              <a:t>округа</a:t>
            </a:r>
            <a:endParaRPr lang="ru-RU" sz="2400" b="1" spc="-100" dirty="0">
              <a:solidFill>
                <a:srgbClr val="385622"/>
              </a:solidFill>
              <a:latin typeface="Arial" panose="020B0604020202020204" pitchFamily="34" charset="0"/>
              <a:ea typeface="Calibri" panose="020F0502020204030204" pitchFamily="2" charset="-52"/>
              <a:cs typeface="Arial" panose="020B0604020202020204" pitchFamily="34" charset="0"/>
            </a:endParaRPr>
          </a:p>
        </p:txBody>
      </p:sp>
      <p:sp>
        <p:nvSpPr>
          <p:cNvPr id="26" name="object 5"/>
          <p:cNvSpPr txBox="1"/>
          <p:nvPr/>
        </p:nvSpPr>
        <p:spPr>
          <a:xfrm>
            <a:off x="1219199" y="5925796"/>
            <a:ext cx="10784967" cy="404598"/>
          </a:xfrm>
          <a:prstGeom prst="rect">
            <a:avLst/>
          </a:prstGeom>
          <a:solidFill>
            <a:srgbClr val="FFF1CC">
              <a:alpha val="27058"/>
            </a:srgbClr>
          </a:solidFill>
          <a:ln w="9144">
            <a:noFill/>
          </a:ln>
        </p:spPr>
        <p:txBody>
          <a:bodyPr vert="horz" wrap="square" lIns="0" tIns="34925" rIns="0" bIns="0" rtlCol="0">
            <a:spAutoFit/>
          </a:bodyPr>
          <a:lstStyle/>
          <a:p>
            <a:pPr algn="just">
              <a:defRPr lang="ru-RU">
                <a:solidFill>
                  <a:srgbClr val="000000"/>
                </a:solidFill>
                <a:latin typeface="Calibri" panose="020F0502020204030204" pitchFamily="2" charset="-52"/>
                <a:ea typeface="Calibri" panose="020F0502020204030204" pitchFamily="2" charset="-52"/>
                <a:cs typeface="Calibri" panose="020F0502020204030204" pitchFamily="2" charset="-52"/>
              </a:defRPr>
            </a:pPr>
            <a:r>
              <a:rPr lang="ru-RU" sz="2400" b="1" spc="-100" dirty="0">
                <a:solidFill>
                  <a:srgbClr val="385622"/>
                </a:solidFill>
                <a:latin typeface="Arial" panose="020B0604020202020204" pitchFamily="34" charset="0"/>
                <a:ea typeface="Calibri" panose="020F0502020204030204" pitchFamily="2" charset="-52"/>
                <a:cs typeface="Arial" panose="020B0604020202020204" pitchFamily="34" charset="0"/>
                <a:sym typeface="+mn-ea"/>
              </a:rPr>
              <a:t>Решение текущих и перспективных задач наиболее эффективным методом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5"/>
          <p:cNvSpPr txBox="1"/>
          <p:nvPr/>
        </p:nvSpPr>
        <p:spPr>
          <a:xfrm>
            <a:off x="6465408" y="1933666"/>
            <a:ext cx="552719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txBody>
          <a:bodyPr wrap="square" anchor="ctr" anchorCtr="1">
            <a:spAutoFit/>
          </a:bodyPr>
          <a:lstStyle/>
          <a:p>
            <a:r>
              <a:rPr lang="ru-RU" altLang="zh-CN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2463" y="279676"/>
            <a:ext cx="11916335" cy="743134"/>
            <a:chOff x="-6350" y="0"/>
            <a:chExt cx="12204700" cy="645795"/>
          </a:xfrm>
        </p:grpSpPr>
        <p:sp>
          <p:nvSpPr>
            <p:cNvPr id="4" name="object 4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0" y="457200"/>
                  </a:moveTo>
                  <a:lnTo>
                    <a:pt x="12192000" y="4572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79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1050359" y="0"/>
                  </a:moveTo>
                  <a:lnTo>
                    <a:pt x="272204" y="0"/>
                  </a:lnTo>
                  <a:lnTo>
                    <a:pt x="0" y="503018"/>
                  </a:lnTo>
                  <a:lnTo>
                    <a:pt x="0" y="522732"/>
                  </a:lnTo>
                  <a:lnTo>
                    <a:pt x="767486" y="522732"/>
                  </a:lnTo>
                  <a:lnTo>
                    <a:pt x="1050359" y="0"/>
                  </a:lnTo>
                  <a:close/>
                </a:path>
              </a:pathLst>
            </a:custGeom>
            <a:solidFill>
              <a:srgbClr val="FFF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0" y="503018"/>
                  </a:moveTo>
                  <a:lnTo>
                    <a:pt x="272204" y="0"/>
                  </a:lnTo>
                </a:path>
                <a:path w="1050925" h="523240">
                  <a:moveTo>
                    <a:pt x="1050359" y="0"/>
                  </a:moveTo>
                  <a:lnTo>
                    <a:pt x="767486" y="522732"/>
                  </a:lnTo>
                  <a:lnTo>
                    <a:pt x="0" y="522732"/>
                  </a:lnTo>
                </a:path>
              </a:pathLst>
            </a:custGeom>
            <a:ln w="12192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125961" y="0"/>
              <a:ext cx="497840" cy="548005"/>
            </a:xfrm>
            <a:custGeom>
              <a:avLst/>
              <a:gdLst/>
              <a:ahLst/>
              <a:cxnLst/>
              <a:rect l="l" t="t" r="r" b="b"/>
              <a:pathLst>
                <a:path w="497840" h="548005">
                  <a:moveTo>
                    <a:pt x="0" y="547877"/>
                  </a:moveTo>
                  <a:lnTo>
                    <a:pt x="281492" y="0"/>
                  </a:lnTo>
                </a:path>
                <a:path w="497840" h="548005">
                  <a:moveTo>
                    <a:pt x="497773" y="0"/>
                  </a:moveTo>
                  <a:lnTo>
                    <a:pt x="216281" y="547877"/>
                  </a:lnTo>
                  <a:lnTo>
                    <a:pt x="0" y="547877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63961" y="0"/>
              <a:ext cx="953135" cy="616585"/>
            </a:xfrm>
            <a:custGeom>
              <a:avLst/>
              <a:gdLst/>
              <a:ahLst/>
              <a:cxnLst/>
              <a:rect l="l" t="t" r="r" b="b"/>
              <a:pathLst>
                <a:path w="953134" h="616585">
                  <a:moveTo>
                    <a:pt x="0" y="616458"/>
                  </a:moveTo>
                  <a:lnTo>
                    <a:pt x="333115" y="0"/>
                  </a:lnTo>
                </a:path>
                <a:path w="953134" h="616585">
                  <a:moveTo>
                    <a:pt x="953129" y="0"/>
                  </a:moveTo>
                  <a:lnTo>
                    <a:pt x="620014" y="616458"/>
                  </a:lnTo>
                  <a:lnTo>
                    <a:pt x="0" y="616458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10896600" y="2046119"/>
            <a:ext cx="1356483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spc="-10" dirty="0">
                <a:latin typeface="Times New Roman" panose="02020603050405020304"/>
                <a:cs typeface="Times New Roman" panose="02020603050405020304"/>
              </a:rPr>
              <a:t>т</a:t>
            </a:r>
            <a:r>
              <a:rPr lang="ru-RU" sz="1400" b="1" spc="-10" dirty="0" smtClean="0">
                <a:latin typeface="Times New Roman" panose="02020603050405020304"/>
                <a:cs typeface="Times New Roman" panose="02020603050405020304"/>
              </a:rPr>
              <a:t>ыс.</a:t>
            </a:r>
            <a:r>
              <a:rPr sz="1400" b="1" spc="-5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1400" b="1" spc="-45" dirty="0" smtClean="0">
                <a:latin typeface="Times New Roman" panose="02020603050405020304"/>
                <a:cs typeface="Times New Roman" panose="02020603050405020304"/>
              </a:rPr>
              <a:t>рублей</a:t>
            </a:r>
            <a:endParaRPr sz="14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99" y="316705"/>
            <a:ext cx="399795" cy="492998"/>
          </a:xfrm>
          <a:prstGeom prst="rect">
            <a:avLst/>
          </a:prstGeom>
        </p:spPr>
      </p:pic>
      <p:sp>
        <p:nvSpPr>
          <p:cNvPr id="85" name="object 11"/>
          <p:cNvSpPr txBox="1"/>
          <p:nvPr/>
        </p:nvSpPr>
        <p:spPr>
          <a:xfrm>
            <a:off x="1118930" y="418491"/>
            <a:ext cx="1088523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1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УПРАЛЕНИЕ</a:t>
            </a:r>
            <a:r>
              <a:rPr sz="1600" b="1" spc="-2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9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Ф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600" b="1" spc="-15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600" b="1" spc="-13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7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sz="1600" b="1" spc="-12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Ж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ТНО</a:t>
            </a:r>
            <a:r>
              <a:rPr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Й</a:t>
            </a:r>
            <a:r>
              <a:rPr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sz="1600" b="1" spc="-14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5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АДМИНИСТРАЦИИ ВАЛУЙСКОГО МУНИЦИПАЛЬНОГО ОКРУГА</a:t>
            </a:r>
          </a:p>
        </p:txBody>
      </p:sp>
      <p:sp>
        <p:nvSpPr>
          <p:cNvPr id="86" name="TextBox 14"/>
          <p:cNvSpPr txBox="1"/>
          <p:nvPr/>
        </p:nvSpPr>
        <p:spPr>
          <a:xfrm>
            <a:off x="11430000" y="-11141"/>
            <a:ext cx="762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82463" y="905715"/>
            <a:ext cx="1192170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50800" sx="1000" sy="1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12700" lvl="0" algn="ctr" fontAlgn="auto">
              <a:spcBef>
                <a:spcPts val="100"/>
              </a:spcBef>
              <a:spcAft>
                <a:spcPts val="0"/>
              </a:spcAft>
              <a:buClrTx/>
              <a:buSzTx/>
              <a:buFontTx/>
              <a:defRPr noProof="1">
                <a:solidFill>
                  <a:srgbClr val="000000"/>
                </a:solidFill>
                <a:latin typeface="Calibri" panose="020F0502020204030204" pitchFamily="2" charset="-52"/>
                <a:ea typeface="Cambria" panose="02040503050406030204" pitchFamily="1" charset="-52"/>
                <a:cs typeface="Cambria" panose="02040503050406030204" pitchFamily="1" charset="-52"/>
              </a:defRPr>
            </a:pPr>
            <a:r>
              <a:rPr lang="ru-RU" altLang="en-US" sz="2800" b="1" spc="-200" dirty="0">
                <a:latin typeface="Times New Roman" panose="02020603050405020304" pitchFamily="18" charset="0"/>
                <a:cs typeface="Times New Roman" panose="02020603050405020304" pitchFamily="18" charset="0"/>
                <a:sym typeface="SimSun" panose="02010600030101010101" pitchFamily="2" charset="-122"/>
              </a:rPr>
              <a:t>Динамика бюджета Валуйского </a:t>
            </a:r>
            <a:r>
              <a:rPr lang="ru-RU" altLang="en-US" sz="2800" b="1" spc="-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imSun" panose="02010600030101010101" pitchFamily="2" charset="-122"/>
              </a:rPr>
              <a:t>городского </a:t>
            </a:r>
            <a:r>
              <a:rPr lang="ru-RU" altLang="en-US" sz="2800" b="1" spc="-200" dirty="0">
                <a:latin typeface="Times New Roman" panose="02020603050405020304" pitchFamily="18" charset="0"/>
                <a:cs typeface="Times New Roman" panose="02020603050405020304" pitchFamily="18" charset="0"/>
                <a:sym typeface="SimSun" panose="02010600030101010101" pitchFamily="2" charset="-122"/>
              </a:rPr>
              <a:t>округа </a:t>
            </a:r>
            <a:r>
              <a:rPr lang="ru-RU" altLang="en-US" sz="2800" b="1" spc="-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imSun" panose="02010600030101010101" pitchFamily="2" charset="-122"/>
              </a:rPr>
              <a:t>за 2022 </a:t>
            </a:r>
            <a:r>
              <a:rPr lang="ru-RU" altLang="en-US" sz="2800" b="1" spc="-200" dirty="0">
                <a:latin typeface="Times New Roman" panose="02020603050405020304" pitchFamily="18" charset="0"/>
                <a:cs typeface="Times New Roman" panose="02020603050405020304" pitchFamily="18" charset="0"/>
                <a:sym typeface="SimSun" panose="02010600030101010101" pitchFamily="2" charset="-122"/>
              </a:rPr>
              <a:t>- </a:t>
            </a:r>
            <a:r>
              <a:rPr lang="ru-RU" altLang="en-US" sz="2800" b="1" spc="-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imSun" panose="02010600030101010101" pitchFamily="2" charset="-122"/>
              </a:rPr>
              <a:t>2024 </a:t>
            </a:r>
            <a:r>
              <a:rPr lang="ru-RU" altLang="en-US" sz="2800" b="1" spc="-200" dirty="0">
                <a:latin typeface="Times New Roman" panose="02020603050405020304" pitchFamily="18" charset="0"/>
                <a:cs typeface="Times New Roman" panose="02020603050405020304" pitchFamily="18" charset="0"/>
                <a:sym typeface="SimSun" panose="02010600030101010101" pitchFamily="2" charset="-122"/>
              </a:rPr>
              <a:t>годы </a:t>
            </a:r>
            <a:endParaRPr lang="ru-RU" sz="2800" b="1" spc="-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43153" y="1390147"/>
            <a:ext cx="11961013" cy="560387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softEdge rad="50800"/>
          </a:effectLst>
        </p:spPr>
        <p:style>
          <a:lnRef idx="0">
            <a:srgbClr val="FFFFFF"/>
          </a:lnRef>
          <a:fillRef idx="1">
            <a:schemeClr val="accent2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11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сбалансированности и устойчивости бюджета </a:t>
            </a:r>
          </a:p>
        </p:txBody>
      </p:sp>
      <p:sp>
        <p:nvSpPr>
          <p:cNvPr id="91" name="TextBox 33"/>
          <p:cNvSpPr txBox="1"/>
          <p:nvPr/>
        </p:nvSpPr>
        <p:spPr>
          <a:xfrm>
            <a:off x="97966" y="1948160"/>
            <a:ext cx="52324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txBody>
          <a:bodyPr wrap="square" anchor="ctr" anchorCtr="1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ru-RU" altLang="zh-CN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304800" y="2455056"/>
          <a:ext cx="5410200" cy="4331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/>
          <p:nvPr/>
        </p:nvGraphicFramePr>
        <p:xfrm>
          <a:off x="6363625" y="2370613"/>
          <a:ext cx="5646509" cy="4378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12" descr="стрелка вниз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7159" r="4176" b="15190"/>
          <a:stretch>
            <a:fillRect/>
          </a:stretch>
        </p:blipFill>
        <p:spPr bwMode="auto">
          <a:xfrm>
            <a:off x="7176246" y="2969651"/>
            <a:ext cx="4765166" cy="377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object 3"/>
          <p:cNvGrpSpPr/>
          <p:nvPr/>
        </p:nvGrpSpPr>
        <p:grpSpPr>
          <a:xfrm>
            <a:off x="88726" y="192963"/>
            <a:ext cx="12024280" cy="678768"/>
            <a:chOff x="0" y="0"/>
            <a:chExt cx="12192000" cy="616585"/>
          </a:xfrm>
        </p:grpSpPr>
        <p:sp>
          <p:nvSpPr>
            <p:cNvPr id="4" name="object 4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096"/>
              <a:ext cx="12192000" cy="418047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0" y="457200"/>
                  </a:moveTo>
                  <a:lnTo>
                    <a:pt x="12192000" y="4572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79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1050359" y="0"/>
                  </a:moveTo>
                  <a:lnTo>
                    <a:pt x="272204" y="0"/>
                  </a:lnTo>
                  <a:lnTo>
                    <a:pt x="0" y="503018"/>
                  </a:lnTo>
                  <a:lnTo>
                    <a:pt x="0" y="522732"/>
                  </a:lnTo>
                  <a:lnTo>
                    <a:pt x="767486" y="522732"/>
                  </a:lnTo>
                  <a:lnTo>
                    <a:pt x="1050359" y="0"/>
                  </a:lnTo>
                  <a:close/>
                </a:path>
              </a:pathLst>
            </a:custGeom>
            <a:solidFill>
              <a:srgbClr val="FFF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0" y="503018"/>
                  </a:moveTo>
                  <a:lnTo>
                    <a:pt x="272204" y="0"/>
                  </a:lnTo>
                </a:path>
                <a:path w="1050925" h="523240">
                  <a:moveTo>
                    <a:pt x="1050359" y="0"/>
                  </a:moveTo>
                  <a:lnTo>
                    <a:pt x="767486" y="522732"/>
                  </a:lnTo>
                  <a:lnTo>
                    <a:pt x="0" y="522732"/>
                  </a:lnTo>
                </a:path>
              </a:pathLst>
            </a:custGeom>
            <a:ln w="12192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125961" y="0"/>
              <a:ext cx="497840" cy="548005"/>
            </a:xfrm>
            <a:custGeom>
              <a:avLst/>
              <a:gdLst/>
              <a:ahLst/>
              <a:cxnLst/>
              <a:rect l="l" t="t" r="r" b="b"/>
              <a:pathLst>
                <a:path w="497840" h="548005">
                  <a:moveTo>
                    <a:pt x="0" y="547877"/>
                  </a:moveTo>
                  <a:lnTo>
                    <a:pt x="281492" y="0"/>
                  </a:lnTo>
                </a:path>
                <a:path w="497840" h="548005">
                  <a:moveTo>
                    <a:pt x="497773" y="0"/>
                  </a:moveTo>
                  <a:lnTo>
                    <a:pt x="216281" y="547877"/>
                  </a:lnTo>
                  <a:lnTo>
                    <a:pt x="0" y="547877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63961" y="0"/>
              <a:ext cx="953135" cy="616585"/>
            </a:xfrm>
            <a:custGeom>
              <a:avLst/>
              <a:gdLst/>
              <a:ahLst/>
              <a:cxnLst/>
              <a:rect l="l" t="t" r="r" b="b"/>
              <a:pathLst>
                <a:path w="953134" h="616585">
                  <a:moveTo>
                    <a:pt x="0" y="616458"/>
                  </a:moveTo>
                  <a:lnTo>
                    <a:pt x="333115" y="0"/>
                  </a:lnTo>
                </a:path>
                <a:path w="953134" h="616585">
                  <a:moveTo>
                    <a:pt x="953129" y="0"/>
                  </a:moveTo>
                  <a:lnTo>
                    <a:pt x="620014" y="616458"/>
                  </a:lnTo>
                  <a:lnTo>
                    <a:pt x="0" y="616458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4" name="Рисунок 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14" y="216696"/>
            <a:ext cx="399795" cy="492998"/>
          </a:xfrm>
          <a:prstGeom prst="rect">
            <a:avLst/>
          </a:prstGeom>
        </p:spPr>
      </p:pic>
      <p:sp>
        <p:nvSpPr>
          <p:cNvPr id="85" name="object 11"/>
          <p:cNvSpPr txBox="1"/>
          <p:nvPr/>
        </p:nvSpPr>
        <p:spPr>
          <a:xfrm>
            <a:off x="1125194" y="281539"/>
            <a:ext cx="1088523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1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УПРАЛЕНИЕ</a:t>
            </a:r>
            <a:r>
              <a:rPr sz="1600" b="1" spc="-2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9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Ф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600" b="1" spc="-15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600" b="1" spc="-13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7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sz="1600" b="1" spc="-12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Ж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ТНО</a:t>
            </a:r>
            <a:r>
              <a:rPr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Й</a:t>
            </a:r>
            <a:r>
              <a:rPr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sz="1600" b="1" spc="-14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5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АДМИНИСТРАЦИИ ВАЛУЙСКОГО МУНИЦИПАЛЬНОГО ОКРУГА</a:t>
            </a:r>
          </a:p>
        </p:txBody>
      </p:sp>
      <p:sp>
        <p:nvSpPr>
          <p:cNvPr id="86" name="TextBox 14"/>
          <p:cNvSpPr txBox="1"/>
          <p:nvPr/>
        </p:nvSpPr>
        <p:spPr>
          <a:xfrm>
            <a:off x="10303851" y="-36657"/>
            <a:ext cx="188815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Слайда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123362" y="795022"/>
            <a:ext cx="12024279" cy="492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50800" sx="1000" sy="1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12700" lvl="0" algn="ctr" fontAlgn="auto">
              <a:spcBef>
                <a:spcPts val="100"/>
              </a:spcBef>
              <a:spcAft>
                <a:spcPts val="0"/>
              </a:spcAft>
              <a:buClrTx/>
              <a:buSzTx/>
              <a:buFontTx/>
              <a:defRPr noProof="1">
                <a:solidFill>
                  <a:srgbClr val="000000"/>
                </a:solidFill>
                <a:latin typeface="Calibri" panose="020F0502020204030204" pitchFamily="2" charset="-52"/>
                <a:ea typeface="Cambria" panose="02040503050406030204" pitchFamily="1" charset="-52"/>
                <a:cs typeface="Cambria" panose="02040503050406030204" pitchFamily="1" charset="-52"/>
              </a:defRPr>
            </a:pPr>
            <a:r>
              <a:rPr lang="ru-RU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SimSun" panose="02010600030101010101" pitchFamily="2" charset="-122"/>
              </a:rPr>
              <a:t>Динамика бюджета Валуйского </a:t>
            </a:r>
            <a:r>
              <a:rPr lang="ru-RU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imSun" panose="02010600030101010101" pitchFamily="2" charset="-122"/>
              </a:rPr>
              <a:t>городского </a:t>
            </a:r>
            <a:r>
              <a:rPr lang="ru-RU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SimSun" panose="02010600030101010101" pitchFamily="2" charset="-122"/>
              </a:rPr>
              <a:t>округа </a:t>
            </a:r>
            <a:r>
              <a:rPr lang="ru-RU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imSun" panose="02010600030101010101" pitchFamily="2" charset="-122"/>
              </a:rPr>
              <a:t>за 2022 </a:t>
            </a:r>
            <a:r>
              <a:rPr lang="ru-RU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SimSun" panose="02010600030101010101" pitchFamily="2" charset="-122"/>
              </a:rPr>
              <a:t>- </a:t>
            </a:r>
            <a:r>
              <a:rPr lang="ru-RU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imSun" panose="02010600030101010101" pitchFamily="2" charset="-122"/>
              </a:rPr>
              <a:t>2024 </a:t>
            </a:r>
            <a:r>
              <a:rPr lang="ru-RU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SimSun" panose="02010600030101010101" pitchFamily="2" charset="-122"/>
              </a:rPr>
              <a:t>годы 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Текстовое поле 22"/>
          <p:cNvSpPr txBox="1"/>
          <p:nvPr/>
        </p:nvSpPr>
        <p:spPr>
          <a:xfrm>
            <a:off x="6967221" y="1325254"/>
            <a:ext cx="5224780" cy="20928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zh-CN" sz="26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Верхний предел муниципального внутреннего долга Валуйского муниципального округа по состоянию  </a:t>
            </a:r>
          </a:p>
          <a:p>
            <a:pPr algn="ctr"/>
            <a:r>
              <a:rPr lang="ru-RU" altLang="zh-CN" sz="26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на 1 января 2026 г.  </a:t>
            </a:r>
            <a:endParaRPr lang="ru-RU" altLang="zh-CN" sz="2600" b="1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64552" y="1702031"/>
            <a:ext cx="2209800" cy="5753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ffectLst>
            <a:softEdge rad="50800"/>
          </a:effec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600" b="1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Дефицит</a:t>
            </a:r>
            <a:r>
              <a:rPr kumimoji="0" lang="ru-RU" altLang="zh-CN" sz="1600" b="1" i="0" u="none" strike="noStrike" cap="none" normalizeH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600" b="1" i="0" u="none" strike="noStrike" cap="none" normalizeH="0" baseline="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74352" y="1732051"/>
            <a:ext cx="2437130" cy="5753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ffectLst>
            <a:softEdge rad="50800"/>
          </a:effec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Профицит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986939" y="1353660"/>
            <a:ext cx="1492885" cy="3644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altLang="zh-CN" sz="14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млн</a:t>
            </a:r>
            <a:r>
              <a:rPr kumimoji="0" lang="ru-RU" altLang="zh-CN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.рублей</a:t>
            </a:r>
            <a:endParaRPr kumimoji="0" lang="ru-RU" altLang="zh-CN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H="1">
            <a:off x="9144000" y="3271520"/>
            <a:ext cx="2825750" cy="4462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altLang="zh-CN" sz="2300" b="1" dirty="0" smtClean="0">
                <a:ln>
                  <a:noFill/>
                </a:ln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Равен  0 рублей</a:t>
            </a:r>
            <a:endParaRPr kumimoji="0" lang="ru-RU" altLang="zh-CN" sz="2300" b="1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7" name="Диаграмма 66"/>
          <p:cNvGraphicFramePr/>
          <p:nvPr/>
        </p:nvGraphicFramePr>
        <p:xfrm>
          <a:off x="259080" y="1699677"/>
          <a:ext cx="6708141" cy="5048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2"/>
          <p:cNvSpPr/>
          <p:nvPr/>
        </p:nvSpPr>
        <p:spPr>
          <a:xfrm>
            <a:off x="1" y="0"/>
            <a:ext cx="12192000" cy="6885053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1CC">
              <a:alpha val="2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6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1800" y="2895601"/>
            <a:ext cx="533400" cy="1600200"/>
          </a:xfrm>
          <a:prstGeom prst="rect">
            <a:avLst/>
          </a:prstGeom>
        </p:spPr>
      </p:pic>
      <p:pic>
        <p:nvPicPr>
          <p:cNvPr id="20" name="object 61"/>
          <p:cNvPicPr>
            <a:picLocks noChangeAspect="1"/>
          </p:cNvPicPr>
          <p:nvPr/>
        </p:nvPicPr>
        <p:blipFill rotWithShape="1">
          <a:blip r:embed="rId3" cstate="print"/>
          <a:srcRect t="-1976" b="-1976"/>
          <a:stretch>
            <a:fillRect/>
          </a:stretch>
        </p:blipFill>
        <p:spPr>
          <a:xfrm>
            <a:off x="8089128" y="2593464"/>
            <a:ext cx="533400" cy="201815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93547" y="213017"/>
            <a:ext cx="11816588" cy="645795"/>
            <a:chOff x="-6350" y="0"/>
            <a:chExt cx="12204700" cy="645795"/>
          </a:xfrm>
        </p:grpSpPr>
        <p:sp>
          <p:nvSpPr>
            <p:cNvPr id="5" name="object 5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0" y="457200"/>
                  </a:moveTo>
                  <a:lnTo>
                    <a:pt x="12192000" y="4572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79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1050359" y="0"/>
                  </a:moveTo>
                  <a:lnTo>
                    <a:pt x="272204" y="0"/>
                  </a:lnTo>
                  <a:lnTo>
                    <a:pt x="0" y="503018"/>
                  </a:lnTo>
                  <a:lnTo>
                    <a:pt x="0" y="522732"/>
                  </a:lnTo>
                  <a:lnTo>
                    <a:pt x="767486" y="522732"/>
                  </a:lnTo>
                  <a:lnTo>
                    <a:pt x="1050359" y="0"/>
                  </a:lnTo>
                  <a:close/>
                </a:path>
              </a:pathLst>
            </a:custGeom>
            <a:solidFill>
              <a:srgbClr val="FFF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0" y="503018"/>
                  </a:moveTo>
                  <a:lnTo>
                    <a:pt x="272204" y="0"/>
                  </a:lnTo>
                </a:path>
                <a:path w="1050925" h="523240">
                  <a:moveTo>
                    <a:pt x="1050359" y="0"/>
                  </a:moveTo>
                  <a:lnTo>
                    <a:pt x="767486" y="522732"/>
                  </a:lnTo>
                  <a:lnTo>
                    <a:pt x="0" y="522732"/>
                  </a:lnTo>
                </a:path>
              </a:pathLst>
            </a:custGeom>
            <a:ln w="12192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25961" y="0"/>
              <a:ext cx="497840" cy="548005"/>
            </a:xfrm>
            <a:custGeom>
              <a:avLst/>
              <a:gdLst/>
              <a:ahLst/>
              <a:cxnLst/>
              <a:rect l="l" t="t" r="r" b="b"/>
              <a:pathLst>
                <a:path w="497840" h="548005">
                  <a:moveTo>
                    <a:pt x="0" y="547877"/>
                  </a:moveTo>
                  <a:lnTo>
                    <a:pt x="281492" y="0"/>
                  </a:lnTo>
                </a:path>
                <a:path w="497840" h="548005">
                  <a:moveTo>
                    <a:pt x="497773" y="0"/>
                  </a:moveTo>
                  <a:lnTo>
                    <a:pt x="216281" y="547877"/>
                  </a:lnTo>
                  <a:lnTo>
                    <a:pt x="0" y="547877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63961" y="0"/>
              <a:ext cx="953135" cy="616585"/>
            </a:xfrm>
            <a:custGeom>
              <a:avLst/>
              <a:gdLst/>
              <a:ahLst/>
              <a:cxnLst/>
              <a:rect l="l" t="t" r="r" b="b"/>
              <a:pathLst>
                <a:path w="953134" h="616585">
                  <a:moveTo>
                    <a:pt x="0" y="616458"/>
                  </a:moveTo>
                  <a:lnTo>
                    <a:pt x="333115" y="0"/>
                  </a:lnTo>
                </a:path>
                <a:path w="953134" h="616585">
                  <a:moveTo>
                    <a:pt x="953129" y="0"/>
                  </a:moveTo>
                  <a:lnTo>
                    <a:pt x="620014" y="616458"/>
                  </a:lnTo>
                  <a:lnTo>
                    <a:pt x="0" y="616458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40697" y="282728"/>
            <a:ext cx="1076898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УПРАЛЕНИЕ</a:t>
            </a:r>
            <a:r>
              <a:rPr lang="ru-RU" sz="1600" b="1" spc="-2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9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Ф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5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lang="ru-RU" sz="1600" b="1" spc="-13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7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lang="ru-RU" sz="1600" b="1" spc="-12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Ж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ТНО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Й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lang="ru-RU" sz="1600" b="1" spc="-14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5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АДМИНИСТРАЦИИ ВАЛУЙСКОГО МУНИЦИПАЛЬНОГО ОКРУГА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19124" y="1054734"/>
            <a:ext cx="180657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4" name="TextBox 14"/>
          <p:cNvSpPr txBox="1"/>
          <p:nvPr/>
        </p:nvSpPr>
        <p:spPr>
          <a:xfrm>
            <a:off x="11429999" y="-40048"/>
            <a:ext cx="76200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1" y="213017"/>
            <a:ext cx="402186" cy="495946"/>
          </a:xfrm>
          <a:prstGeom prst="rect">
            <a:avLst/>
          </a:prstGeom>
        </p:spPr>
      </p:pic>
      <p:sp>
        <p:nvSpPr>
          <p:cNvPr id="79" name="Заголовок 78"/>
          <p:cNvSpPr>
            <a:spLocks noGrp="1"/>
          </p:cNvSpPr>
          <p:nvPr>
            <p:ph type="title"/>
          </p:nvPr>
        </p:nvSpPr>
        <p:spPr>
          <a:xfrm>
            <a:off x="199695" y="817562"/>
            <a:ext cx="11804291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50800" sx="1000" sy="1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noProof="1">
                <a:solidFill>
                  <a:srgbClr val="000000"/>
                </a:solidFill>
                <a:latin typeface="Calibri" panose="020F0502020204030204" pitchFamily="2" charset="-52"/>
                <a:ea typeface="Cambria" panose="02040503050406030204" pitchFamily="1" charset="-52"/>
                <a:cs typeface="Cambria" panose="02040503050406030204" pitchFamily="1" charset="-52"/>
              </a:defRPr>
            </a:pPr>
            <a:r>
              <a:rPr lang="ru-RU" altLang="zh-CN" sz="2400" noProof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Особенности формирования налоговых доходов бюджета Валуйского муниципального округа на 2025-2027 гг.</a:t>
            </a:r>
            <a:endParaRPr lang="ru-RU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object 5"/>
          <p:cNvSpPr/>
          <p:nvPr/>
        </p:nvSpPr>
        <p:spPr>
          <a:xfrm>
            <a:off x="5715000" y="1641033"/>
            <a:ext cx="76200" cy="4910135"/>
          </a:xfrm>
          <a:custGeom>
            <a:avLst/>
            <a:gdLst/>
            <a:ahLst/>
            <a:cxnLst/>
            <a:rect l="l" t="t" r="r" b="b"/>
            <a:pathLst>
              <a:path h="5452109">
                <a:moveTo>
                  <a:pt x="0" y="0"/>
                </a:moveTo>
                <a:lnTo>
                  <a:pt x="0" y="5451779"/>
                </a:lnTo>
              </a:path>
            </a:pathLst>
          </a:custGeom>
          <a:ln w="28956">
            <a:solidFill>
              <a:srgbClr val="0063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7"/>
          <p:cNvSpPr txBox="1"/>
          <p:nvPr/>
        </p:nvSpPr>
        <p:spPr>
          <a:xfrm>
            <a:off x="7439975" y="1639906"/>
            <a:ext cx="368080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</a:t>
            </a:r>
            <a:r>
              <a:rPr sz="18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5914824" y="2209801"/>
          <a:ext cx="6025335" cy="2983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object 7"/>
          <p:cNvSpPr txBox="1"/>
          <p:nvPr/>
        </p:nvSpPr>
        <p:spPr>
          <a:xfrm>
            <a:off x="1071297" y="1646886"/>
            <a:ext cx="368080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Совокупные налоги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183302" y="1984148"/>
          <a:ext cx="5144734" cy="2677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object 72"/>
          <p:cNvSpPr/>
          <p:nvPr/>
        </p:nvSpPr>
        <p:spPr>
          <a:xfrm>
            <a:off x="6589096" y="2673015"/>
            <a:ext cx="193675" cy="165100"/>
          </a:xfrm>
          <a:custGeom>
            <a:avLst/>
            <a:gdLst/>
            <a:ahLst/>
            <a:cxnLst/>
            <a:rect l="l" t="t" r="r" b="b"/>
            <a:pathLst>
              <a:path w="193675" h="165100">
                <a:moveTo>
                  <a:pt x="96774" y="0"/>
                </a:moveTo>
                <a:lnTo>
                  <a:pt x="0" y="164592"/>
                </a:lnTo>
                <a:lnTo>
                  <a:pt x="193548" y="164592"/>
                </a:lnTo>
                <a:lnTo>
                  <a:pt x="9677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2"/>
          <p:cNvSpPr/>
          <p:nvPr/>
        </p:nvSpPr>
        <p:spPr>
          <a:xfrm>
            <a:off x="10501817" y="2765795"/>
            <a:ext cx="193675" cy="165100"/>
          </a:xfrm>
          <a:custGeom>
            <a:avLst/>
            <a:gdLst/>
            <a:ahLst/>
            <a:cxnLst/>
            <a:rect l="l" t="t" r="r" b="b"/>
            <a:pathLst>
              <a:path w="193675" h="165100">
                <a:moveTo>
                  <a:pt x="96774" y="0"/>
                </a:moveTo>
                <a:lnTo>
                  <a:pt x="0" y="164592"/>
                </a:lnTo>
                <a:lnTo>
                  <a:pt x="193548" y="164592"/>
                </a:lnTo>
                <a:lnTo>
                  <a:pt x="9677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8"/>
          <p:cNvSpPr txBox="1"/>
          <p:nvPr/>
        </p:nvSpPr>
        <p:spPr>
          <a:xfrm>
            <a:off x="6019800" y="5815970"/>
            <a:ext cx="59841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6-2027</a:t>
            </a:r>
            <a:r>
              <a:rPr sz="1400" b="1" i="1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b="1" i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отменен дополнительный норматив отчисления от налога на доходы физических лиц в бюджеты муниципальных районов и муниципальных округов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8"/>
          <p:cNvSpPr txBox="1"/>
          <p:nvPr/>
        </p:nvSpPr>
        <p:spPr>
          <a:xfrm>
            <a:off x="199695" y="5874326"/>
            <a:ext cx="5391681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6-2027</a:t>
            </a:r>
            <a:r>
              <a:rPr sz="1400" b="1" i="1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b="1" i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отменен дополнительный норматив отчисления в бюджеты муниципальных районов и муниципальных округов</a:t>
            </a:r>
            <a:r>
              <a:rPr lang="en-US" sz="1400" b="1" i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налога, взимаемого в связи с применением упрощенной системы налогообложения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2" y="4719782"/>
            <a:ext cx="4849734" cy="107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ru-RU" sz="1200" i="1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</a:t>
            </a:r>
            <a:r>
              <a:rPr lang="ru-RU" sz="1200" i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взимаемый в связи с применением упрощенной системы </a:t>
            </a:r>
            <a:r>
              <a:rPr lang="ru-RU" sz="1200" i="1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</a:t>
            </a:r>
          </a:p>
          <a:p>
            <a:pPr marL="12700">
              <a:spcBef>
                <a:spcPts val="100"/>
              </a:spcBef>
            </a:pPr>
            <a:r>
              <a:rPr lang="ru-RU" sz="1200" i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выдачи патентов на осуществление предпринимательской деятельности при применении </a:t>
            </a:r>
            <a:r>
              <a:rPr lang="ru-RU" sz="1200" i="1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</a:t>
            </a:r>
            <a:endParaRPr lang="ru-RU" sz="1200" i="1" spc="-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00"/>
              </a:spcBef>
            </a:pPr>
            <a:r>
              <a:rPr lang="ru-RU" sz="1200" i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налог</a:t>
            </a:r>
          </a:p>
        </p:txBody>
      </p:sp>
      <p:grpSp>
        <p:nvGrpSpPr>
          <p:cNvPr id="49" name="object 45"/>
          <p:cNvGrpSpPr/>
          <p:nvPr/>
        </p:nvGrpSpPr>
        <p:grpSpPr>
          <a:xfrm>
            <a:off x="447676" y="4848381"/>
            <a:ext cx="85725" cy="85725"/>
            <a:chOff x="964691" y="4136135"/>
            <a:chExt cx="85725" cy="85725"/>
          </a:xfrm>
        </p:grpSpPr>
        <p:sp>
          <p:nvSpPr>
            <p:cNvPr id="50" name="object 46"/>
            <p:cNvSpPr/>
            <p:nvPr/>
          </p:nvSpPr>
          <p:spPr>
            <a:xfrm>
              <a:off x="969263" y="414070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7"/>
            <p:cNvSpPr/>
            <p:nvPr/>
          </p:nvSpPr>
          <p:spPr>
            <a:xfrm>
              <a:off x="969263" y="414070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76200"/>
                  </a:moveTo>
                  <a:lnTo>
                    <a:pt x="76200" y="76200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A9D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48"/>
          <p:cNvGrpSpPr/>
          <p:nvPr/>
        </p:nvGrpSpPr>
        <p:grpSpPr>
          <a:xfrm>
            <a:off x="452248" y="5224954"/>
            <a:ext cx="85725" cy="85725"/>
            <a:chOff x="964691" y="4430267"/>
            <a:chExt cx="85725" cy="85725"/>
          </a:xfrm>
        </p:grpSpPr>
        <p:sp>
          <p:nvSpPr>
            <p:cNvPr id="53" name="object 49"/>
            <p:cNvSpPr/>
            <p:nvPr/>
          </p:nvSpPr>
          <p:spPr>
            <a:xfrm>
              <a:off x="969263" y="443483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0"/>
            <p:cNvSpPr/>
            <p:nvPr/>
          </p:nvSpPr>
          <p:spPr>
            <a:xfrm>
              <a:off x="969263" y="443483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76200"/>
                  </a:moveTo>
                  <a:lnTo>
                    <a:pt x="76200" y="76200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2"/>
          <p:cNvGrpSpPr/>
          <p:nvPr/>
        </p:nvGrpSpPr>
        <p:grpSpPr>
          <a:xfrm>
            <a:off x="449200" y="5544306"/>
            <a:ext cx="91440" cy="91440"/>
            <a:chOff x="961644" y="4721352"/>
            <a:chExt cx="91440" cy="91440"/>
          </a:xfrm>
        </p:grpSpPr>
        <p:sp>
          <p:nvSpPr>
            <p:cNvPr id="56" name="object 53"/>
            <p:cNvSpPr/>
            <p:nvPr/>
          </p:nvSpPr>
          <p:spPr>
            <a:xfrm>
              <a:off x="969264" y="472897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4"/>
            <p:cNvSpPr/>
            <p:nvPr/>
          </p:nvSpPr>
          <p:spPr>
            <a:xfrm>
              <a:off x="969264" y="472897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76200"/>
                  </a:moveTo>
                  <a:lnTo>
                    <a:pt x="76200" y="76200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ln w="15240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72"/>
          <p:cNvSpPr/>
          <p:nvPr/>
        </p:nvSpPr>
        <p:spPr>
          <a:xfrm rot="10800000">
            <a:off x="3357731" y="2742382"/>
            <a:ext cx="212875" cy="165093"/>
          </a:xfrm>
          <a:custGeom>
            <a:avLst/>
            <a:gdLst/>
            <a:ahLst/>
            <a:cxnLst/>
            <a:rect l="l" t="t" r="r" b="b"/>
            <a:pathLst>
              <a:path w="193675" h="165100">
                <a:moveTo>
                  <a:pt x="96774" y="0"/>
                </a:moveTo>
                <a:lnTo>
                  <a:pt x="0" y="164592"/>
                </a:lnTo>
                <a:lnTo>
                  <a:pt x="193548" y="164592"/>
                </a:lnTo>
                <a:lnTo>
                  <a:pt x="9677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 txBox="1"/>
          <p:nvPr/>
        </p:nvSpPr>
        <p:spPr>
          <a:xfrm>
            <a:off x="5569090" y="2927059"/>
            <a:ext cx="902830" cy="2455398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 lvl="0" algn="just">
              <a:spcBef>
                <a:spcPts val="845"/>
              </a:spcBef>
            </a:pPr>
            <a:endParaRPr lang="ru-RU" sz="1400" b="1" spc="-5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1920" lvl="0" algn="just">
              <a:spcBef>
                <a:spcPts val="845"/>
              </a:spcBef>
            </a:pPr>
            <a:endParaRPr lang="ru-RU" sz="1400" b="1" spc="-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1920" lvl="0" algn="just">
              <a:spcBef>
                <a:spcPts val="845"/>
              </a:spcBef>
            </a:pPr>
            <a:endParaRPr lang="ru-RU" sz="1400" b="1" spc="-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1920" lvl="0" algn="just">
              <a:spcBef>
                <a:spcPts val="845"/>
              </a:spcBef>
            </a:pPr>
            <a:r>
              <a:rPr lang="en-US" sz="1400" b="1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b="1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460 207</a:t>
            </a:r>
          </a:p>
          <a:p>
            <a:pPr marL="121920" lvl="0" algn="just">
              <a:spcBef>
                <a:spcPts val="845"/>
              </a:spcBef>
            </a:pPr>
            <a:endParaRPr lang="ru-RU" sz="1400" b="1" spc="-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1920" lvl="0" algn="just">
              <a:spcBef>
                <a:spcPts val="845"/>
              </a:spcBef>
            </a:pPr>
            <a:endParaRPr lang="ru-RU" sz="1400" b="1" spc="-5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1920" lvl="0" algn="just">
              <a:spcBef>
                <a:spcPts val="845"/>
              </a:spcBef>
            </a:pPr>
            <a:endParaRPr lang="ru-RU" sz="1400" b="1" spc="-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1920" lvl="0" algn="just">
              <a:spcBef>
                <a:spcPts val="845"/>
              </a:spcBef>
            </a:pP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1CC">
              <a:alpha val="2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029188" y="1451510"/>
            <a:ext cx="96393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sz="1400" b="1" spc="-75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99" y="214016"/>
            <a:ext cx="11916919" cy="645795"/>
            <a:chOff x="-6350" y="0"/>
            <a:chExt cx="12204700" cy="645795"/>
          </a:xfrm>
        </p:grpSpPr>
        <p:sp>
          <p:nvSpPr>
            <p:cNvPr id="5" name="object 5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0" y="457200"/>
                  </a:moveTo>
                  <a:lnTo>
                    <a:pt x="12192000" y="4572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79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1050359" y="0"/>
                  </a:moveTo>
                  <a:lnTo>
                    <a:pt x="272204" y="0"/>
                  </a:lnTo>
                  <a:lnTo>
                    <a:pt x="0" y="503018"/>
                  </a:lnTo>
                  <a:lnTo>
                    <a:pt x="0" y="522732"/>
                  </a:lnTo>
                  <a:lnTo>
                    <a:pt x="767486" y="522732"/>
                  </a:lnTo>
                  <a:lnTo>
                    <a:pt x="1050359" y="0"/>
                  </a:lnTo>
                  <a:close/>
                </a:path>
              </a:pathLst>
            </a:custGeom>
            <a:solidFill>
              <a:srgbClr val="FFF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0" y="503018"/>
                  </a:moveTo>
                  <a:lnTo>
                    <a:pt x="272204" y="0"/>
                  </a:lnTo>
                </a:path>
                <a:path w="1050925" h="523240">
                  <a:moveTo>
                    <a:pt x="1050359" y="0"/>
                  </a:moveTo>
                  <a:lnTo>
                    <a:pt x="767486" y="522732"/>
                  </a:lnTo>
                  <a:lnTo>
                    <a:pt x="0" y="522732"/>
                  </a:lnTo>
                </a:path>
              </a:pathLst>
            </a:custGeom>
            <a:ln w="12192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25961" y="0"/>
              <a:ext cx="497840" cy="548005"/>
            </a:xfrm>
            <a:custGeom>
              <a:avLst/>
              <a:gdLst/>
              <a:ahLst/>
              <a:cxnLst/>
              <a:rect l="l" t="t" r="r" b="b"/>
              <a:pathLst>
                <a:path w="497840" h="548005">
                  <a:moveTo>
                    <a:pt x="0" y="547877"/>
                  </a:moveTo>
                  <a:lnTo>
                    <a:pt x="281492" y="0"/>
                  </a:lnTo>
                </a:path>
                <a:path w="497840" h="548005">
                  <a:moveTo>
                    <a:pt x="497773" y="0"/>
                  </a:moveTo>
                  <a:lnTo>
                    <a:pt x="216281" y="547877"/>
                  </a:lnTo>
                  <a:lnTo>
                    <a:pt x="0" y="547877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63961" y="0"/>
              <a:ext cx="953135" cy="616585"/>
            </a:xfrm>
            <a:custGeom>
              <a:avLst/>
              <a:gdLst/>
              <a:ahLst/>
              <a:cxnLst/>
              <a:rect l="l" t="t" r="r" b="b"/>
              <a:pathLst>
                <a:path w="953134" h="616585">
                  <a:moveTo>
                    <a:pt x="0" y="616458"/>
                  </a:moveTo>
                  <a:lnTo>
                    <a:pt x="333115" y="0"/>
                  </a:lnTo>
                </a:path>
                <a:path w="953134" h="616585">
                  <a:moveTo>
                    <a:pt x="953129" y="0"/>
                  </a:moveTo>
                  <a:lnTo>
                    <a:pt x="620014" y="616458"/>
                  </a:lnTo>
                  <a:lnTo>
                    <a:pt x="0" y="616458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37875" y="302140"/>
            <a:ext cx="10698228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УПРАЛЕНИЕ</a:t>
            </a:r>
            <a:r>
              <a:rPr lang="ru-RU" sz="1600" b="1" spc="-2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9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Ф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5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lang="ru-RU" sz="1600" b="1" spc="-13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7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lang="ru-RU" sz="1600" b="1" spc="-12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Ж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ТНО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Й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lang="ru-RU" sz="1600" b="1" spc="-14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5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АДМИНИСТРАЦИИ ВАЛУЙСКОГО МУНИЦИПАЛЬНОГО ОКРУГА</a:t>
            </a:r>
          </a:p>
        </p:txBody>
      </p:sp>
      <p:sp>
        <p:nvSpPr>
          <p:cNvPr id="13" name="object 13"/>
          <p:cNvSpPr/>
          <p:nvPr/>
        </p:nvSpPr>
        <p:spPr>
          <a:xfrm>
            <a:off x="781240" y="5383065"/>
            <a:ext cx="10514330" cy="0"/>
          </a:xfrm>
          <a:custGeom>
            <a:avLst/>
            <a:gdLst/>
            <a:ahLst/>
            <a:cxnLst/>
            <a:rect l="l" t="t" r="r" b="b"/>
            <a:pathLst>
              <a:path w="10514330">
                <a:moveTo>
                  <a:pt x="0" y="0"/>
                </a:moveTo>
                <a:lnTo>
                  <a:pt x="105140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47800" y="5514109"/>
            <a:ext cx="683513" cy="38638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1440" marR="5080" indent="-79375" algn="ctr">
              <a:lnSpc>
                <a:spcPct val="102000"/>
              </a:lnSpc>
              <a:spcBef>
                <a:spcPts val="75"/>
              </a:spcBef>
            </a:pPr>
            <a:r>
              <a:rPr sz="1200" b="1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200" b="1" spc="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1200" b="1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sz="1200" b="1" spc="-15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b="1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200" b="1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sz="1200" b="1" spc="-5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sz="1200" b="1" spc="-5" dirty="0" smtClean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spc="-5" dirty="0" smtClean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r>
              <a:rPr sz="1200" b="1" spc="-5" dirty="0" smtClean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55620" y="5463358"/>
            <a:ext cx="763904" cy="38638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7145" marR="5080" indent="-5080" algn="ctr">
              <a:lnSpc>
                <a:spcPct val="102000"/>
              </a:lnSpc>
              <a:spcBef>
                <a:spcPts val="75"/>
              </a:spcBef>
            </a:pPr>
            <a:r>
              <a:rPr sz="1200" b="1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200" b="1" spc="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1200" b="1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sz="1200" b="1" spc="-1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200" b="1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 (оце</a:t>
            </a:r>
            <a:r>
              <a:rPr sz="1200" b="1" spc="-1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b="1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b="1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endParaRPr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09361" y="5455411"/>
            <a:ext cx="908152" cy="38638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5715" algn="ctr">
              <a:lnSpc>
                <a:spcPct val="102000"/>
              </a:lnSpc>
              <a:spcBef>
                <a:spcPts val="75"/>
              </a:spcBef>
            </a:pPr>
            <a:r>
              <a:rPr sz="1200" b="1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sz="1200" b="1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sz="1200" b="1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200" b="1" spc="-1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200" b="1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b="1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b="1" spc="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200" b="1" spc="-1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b="1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оз)</a:t>
            </a:r>
            <a:endParaRPr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68169" y="5455411"/>
            <a:ext cx="829706" cy="38638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24130" algn="ctr">
              <a:lnSpc>
                <a:spcPct val="102000"/>
              </a:lnSpc>
              <a:spcBef>
                <a:spcPts val="75"/>
              </a:spcBef>
            </a:pPr>
            <a:r>
              <a:rPr sz="1200" b="1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sz="1200" b="1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sz="1200" b="1" spc="-26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200" b="1" spc="-1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200" b="1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b="1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b="1" spc="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200" b="1" spc="-1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b="1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оз)</a:t>
            </a:r>
            <a:endParaRPr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48531" y="5444488"/>
            <a:ext cx="828660" cy="38638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24130" algn="ctr">
              <a:lnSpc>
                <a:spcPct val="102000"/>
              </a:lnSpc>
              <a:spcBef>
                <a:spcPts val="75"/>
              </a:spcBef>
            </a:pPr>
            <a:r>
              <a:rPr sz="1200" b="1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sz="1200" b="1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sz="1200" b="1" spc="-26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200" b="1" spc="-1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200" b="1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b="1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b="1" spc="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200" b="1" spc="-1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b="1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</a:t>
            </a:r>
            <a:r>
              <a:rPr sz="1200" spc="-5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)</a:t>
            </a:r>
            <a:endParaRPr sz="12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77794" y="6225539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5" h="140335">
                <a:moveTo>
                  <a:pt x="140208" y="0"/>
                </a:moveTo>
                <a:lnTo>
                  <a:pt x="0" y="0"/>
                </a:lnTo>
                <a:lnTo>
                  <a:pt x="0" y="140208"/>
                </a:lnTo>
                <a:lnTo>
                  <a:pt x="140208" y="140208"/>
                </a:lnTo>
                <a:lnTo>
                  <a:pt x="140208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870835" y="6103721"/>
            <a:ext cx="223456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</a:t>
            </a:r>
            <a:r>
              <a:rPr sz="2000" b="1" spc="-7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900427" y="6216014"/>
            <a:ext cx="149860" cy="149860"/>
            <a:chOff x="6068567" y="6220967"/>
            <a:chExt cx="149860" cy="149860"/>
          </a:xfrm>
        </p:grpSpPr>
        <p:sp>
          <p:nvSpPr>
            <p:cNvPr id="22" name="object 22"/>
            <p:cNvSpPr/>
            <p:nvPr/>
          </p:nvSpPr>
          <p:spPr>
            <a:xfrm>
              <a:off x="6073139" y="6225539"/>
              <a:ext cx="140335" cy="140335"/>
            </a:xfrm>
            <a:custGeom>
              <a:avLst/>
              <a:gdLst/>
              <a:ahLst/>
              <a:cxnLst/>
              <a:rect l="l" t="t" r="r" b="b"/>
              <a:pathLst>
                <a:path w="140335" h="140335">
                  <a:moveTo>
                    <a:pt x="140208" y="0"/>
                  </a:moveTo>
                  <a:lnTo>
                    <a:pt x="0" y="0"/>
                  </a:lnTo>
                  <a:lnTo>
                    <a:pt x="0" y="140208"/>
                  </a:lnTo>
                  <a:lnTo>
                    <a:pt x="140208" y="140208"/>
                  </a:lnTo>
                  <a:lnTo>
                    <a:pt x="140208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73139" y="6225539"/>
              <a:ext cx="140335" cy="140335"/>
            </a:xfrm>
            <a:custGeom>
              <a:avLst/>
              <a:gdLst/>
              <a:ahLst/>
              <a:cxnLst/>
              <a:rect l="l" t="t" r="r" b="b"/>
              <a:pathLst>
                <a:path w="140335" h="140335">
                  <a:moveTo>
                    <a:pt x="0" y="140208"/>
                  </a:moveTo>
                  <a:lnTo>
                    <a:pt x="140208" y="140208"/>
                  </a:lnTo>
                  <a:lnTo>
                    <a:pt x="140208" y="0"/>
                  </a:lnTo>
                  <a:lnTo>
                    <a:pt x="0" y="0"/>
                  </a:lnTo>
                  <a:lnTo>
                    <a:pt x="0" y="140208"/>
                  </a:lnTo>
                  <a:close/>
                </a:path>
              </a:pathLst>
            </a:custGeom>
            <a:ln w="9143">
              <a:solidFill>
                <a:srgbClr val="006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172201" y="6103721"/>
            <a:ext cx="25908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</a:t>
            </a:r>
            <a:r>
              <a:rPr sz="2000" b="1" spc="-6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25"/>
          <p:cNvSpPr txBox="1">
            <a:spLocks noChangeAspect="1"/>
          </p:cNvSpPr>
          <p:nvPr/>
        </p:nvSpPr>
        <p:spPr>
          <a:xfrm>
            <a:off x="1357125" y="3259383"/>
            <a:ext cx="934895" cy="277771"/>
          </a:xfrm>
          <a:prstGeom prst="rect">
            <a:avLst/>
          </a:prstGeom>
          <a:solidFill>
            <a:srgbClr val="006300"/>
          </a:solidFill>
        </p:spPr>
        <p:txBody>
          <a:bodyPr vert="horz" wrap="square" lIns="0" tIns="61594" rIns="0" bIns="0" rtlCol="0" anchor="ctr">
            <a:spAutoFit/>
          </a:bodyPr>
          <a:lstStyle/>
          <a:p>
            <a:pPr marL="238760">
              <a:lnSpc>
                <a:spcPct val="100000"/>
              </a:lnSpc>
              <a:spcBef>
                <a:spcPts val="485"/>
              </a:spcBef>
            </a:pPr>
            <a:r>
              <a:rPr lang="en-US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81 529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80334" y="3087289"/>
            <a:ext cx="899999" cy="237244"/>
          </a:xfrm>
          <a:prstGeom prst="rect">
            <a:avLst/>
          </a:prstGeom>
          <a:solidFill>
            <a:srgbClr val="006300"/>
          </a:solidFill>
        </p:spPr>
        <p:txBody>
          <a:bodyPr vert="horz" wrap="square" lIns="0" tIns="21590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170"/>
              </a:spcBef>
            </a:pPr>
            <a:r>
              <a:rPr lang="en-US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85 013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9800486" y="3334858"/>
            <a:ext cx="876705" cy="217367"/>
          </a:xfrm>
          <a:prstGeom prst="rect">
            <a:avLst/>
          </a:prstGeom>
          <a:solidFill>
            <a:srgbClr val="006300"/>
          </a:solidFill>
        </p:spPr>
        <p:txBody>
          <a:bodyPr vert="horz" wrap="square" lIns="0" tIns="1905" rIns="0" bIns="0" rtlCol="0">
            <a:spAutoFit/>
          </a:bodyPr>
          <a:lstStyle/>
          <a:p>
            <a:pPr marL="229870">
              <a:lnSpc>
                <a:spcPct val="100000"/>
              </a:lnSpc>
              <a:spcBef>
                <a:spcPts val="15"/>
              </a:spcBef>
            </a:pPr>
            <a:r>
              <a:rPr lang="en-US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76 353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93190" y="3915408"/>
            <a:ext cx="904685" cy="224420"/>
          </a:xfrm>
          <a:prstGeom prst="rect">
            <a:avLst/>
          </a:prstGeom>
          <a:solidFill>
            <a:srgbClr val="006300"/>
          </a:solidFill>
        </p:spPr>
        <p:txBody>
          <a:bodyPr vert="horz" wrap="square" lIns="0" tIns="8890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70"/>
              </a:spcBef>
            </a:pPr>
            <a:r>
              <a:rPr lang="en-US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45 158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800487" y="3555640"/>
            <a:ext cx="876704" cy="1854000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 dirty="0">
              <a:latin typeface="Times New Roman" panose="02020603050405020304"/>
              <a:cs typeface="Times New Roman" panose="02020603050405020304"/>
            </a:endParaRPr>
          </a:p>
          <a:p>
            <a:pPr marL="134620">
              <a:lnSpc>
                <a:spcPct val="100000"/>
              </a:lnSpc>
            </a:pPr>
            <a:r>
              <a:rPr lang="en-US" sz="1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1 089 315</a:t>
            </a:r>
          </a:p>
          <a:p>
            <a:pPr marL="134620">
              <a:lnSpc>
                <a:spcPct val="100000"/>
              </a:lnSpc>
            </a:pPr>
            <a:endParaRPr lang="en-US" sz="1400" b="1" spc="-5" dirty="0">
              <a:solidFill>
                <a:srgbClr val="FFFFFF"/>
              </a:solidFill>
              <a:latin typeface="Calibri" panose="020F0502020204030204"/>
              <a:cs typeface="Calibri" panose="020F0502020204030204"/>
            </a:endParaRPr>
          </a:p>
          <a:p>
            <a:pPr marL="134620">
              <a:lnSpc>
                <a:spcPct val="100000"/>
              </a:lnSpc>
            </a:pPr>
            <a:endParaRPr lang="en-US" sz="1400" b="1" spc="-5" dirty="0" smtClean="0">
              <a:solidFill>
                <a:srgbClr val="FFFFFF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697875" y="4110884"/>
            <a:ext cx="900000" cy="1284967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 panose="02020603050405020304"/>
              <a:cs typeface="Times New Roman" panose="02020603050405020304"/>
            </a:endParaRPr>
          </a:p>
          <a:p>
            <a:pPr marL="101600">
              <a:lnSpc>
                <a:spcPct val="100000"/>
              </a:lnSpc>
              <a:spcBef>
                <a:spcPts val="1140"/>
              </a:spcBef>
            </a:pPr>
            <a:endParaRPr lang="en-US" sz="1400" b="1" spc="-5" dirty="0" smtClean="0">
              <a:latin typeface="Calibri" panose="020F0502020204030204"/>
              <a:cs typeface="Calibri" panose="020F0502020204030204"/>
            </a:endParaRPr>
          </a:p>
          <a:p>
            <a:pPr marL="101600">
              <a:lnSpc>
                <a:spcPct val="100000"/>
              </a:lnSpc>
              <a:spcBef>
                <a:spcPts val="1140"/>
              </a:spcBef>
            </a:pPr>
            <a:r>
              <a:rPr lang="en-US" sz="1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1 01</a:t>
            </a:r>
            <a:r>
              <a:rPr lang="ru-RU" sz="1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713</a:t>
            </a:r>
          </a:p>
          <a:p>
            <a:pPr marL="101600">
              <a:lnSpc>
                <a:spcPct val="100000"/>
              </a:lnSpc>
              <a:spcBef>
                <a:spcPts val="1140"/>
              </a:spcBef>
            </a:pPr>
            <a:endParaRPr lang="en-US" sz="1400" b="1" spc="-5" dirty="0">
              <a:solidFill>
                <a:srgbClr val="FFFFFF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80333" y="3317562"/>
            <a:ext cx="900000" cy="2088000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 panose="02020603050405020304"/>
              <a:cs typeface="Times New Roman" panose="02020603050405020304"/>
            </a:endParaRPr>
          </a:p>
          <a:p>
            <a:pPr marL="121920" algn="just">
              <a:lnSpc>
                <a:spcPct val="100000"/>
              </a:lnSpc>
              <a:spcBef>
                <a:spcPts val="845"/>
              </a:spcBef>
            </a:pPr>
            <a:r>
              <a:rPr lang="en-US" sz="1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1 298 549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bject 34"/>
          <p:cNvSpPr txBox="1">
            <a:spLocks noChangeAspect="1"/>
          </p:cNvSpPr>
          <p:nvPr/>
        </p:nvSpPr>
        <p:spPr>
          <a:xfrm>
            <a:off x="1359954" y="3537154"/>
            <a:ext cx="931621" cy="1855775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lang="en-US" sz="1400" dirty="0" smtClean="0">
              <a:latin typeface="Times New Roman" panose="02020603050405020304"/>
              <a:cs typeface="Times New Roman" panose="02020603050405020304"/>
            </a:endParaRPr>
          </a:p>
          <a:p>
            <a:pPr marL="181610" algn="just">
              <a:lnSpc>
                <a:spcPct val="100000"/>
              </a:lnSpc>
              <a:spcBef>
                <a:spcPts val="1075"/>
              </a:spcBef>
            </a:pPr>
            <a:endParaRPr lang="en-US" sz="1400" b="1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1610" algn="ctr">
              <a:lnSpc>
                <a:spcPct val="100000"/>
              </a:lnSpc>
              <a:spcBef>
                <a:spcPts val="1075"/>
              </a:spcBef>
            </a:pPr>
            <a:r>
              <a:rPr lang="ru-RU" sz="1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1 129 646</a:t>
            </a:r>
            <a:endParaRPr lang="en-US" sz="1400" b="1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1610" algn="ctr">
              <a:lnSpc>
                <a:spcPct val="100000"/>
              </a:lnSpc>
              <a:spcBef>
                <a:spcPts val="1075"/>
              </a:spcBef>
            </a:pPr>
            <a:endParaRPr lang="en-US" sz="1400" b="1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1610" algn="ctr">
              <a:lnSpc>
                <a:spcPct val="100000"/>
              </a:lnSpc>
              <a:spcBef>
                <a:spcPts val="1075"/>
              </a:spcBef>
            </a:pPr>
            <a:endParaRPr lang="en-US" sz="1400" b="1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95401" y="2816499"/>
            <a:ext cx="104263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1 211 175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93246" y="2597903"/>
            <a:ext cx="108051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1 383 562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693190" y="3501655"/>
            <a:ext cx="1011518" cy="282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140"/>
              </a:lnSpc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1 056 871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740263" y="2884370"/>
            <a:ext cx="956311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1 165 668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82399" y="741385"/>
            <a:ext cx="11904518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</a:t>
            </a:r>
            <a:r>
              <a:rPr sz="2800" spc="-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</a:t>
            </a:r>
            <a:r>
              <a:rPr lang="ru-RU" sz="280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800" spc="-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 </a:t>
            </a:r>
            <a:r>
              <a:rPr lang="ru-RU" sz="2800" spc="-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br>
              <a:rPr lang="ru-RU" sz="2800" spc="-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pc="-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Валуйского  муниципального округа</a:t>
            </a:r>
            <a:endParaRPr lang="ru-RU" sz="2800" spc="-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67" y="225055"/>
            <a:ext cx="399795" cy="492998"/>
          </a:xfrm>
          <a:prstGeom prst="rect">
            <a:avLst/>
          </a:prstGeom>
        </p:spPr>
      </p:pic>
      <p:sp>
        <p:nvSpPr>
          <p:cNvPr id="57" name="TextBox 14"/>
          <p:cNvSpPr txBox="1"/>
          <p:nvPr/>
        </p:nvSpPr>
        <p:spPr>
          <a:xfrm>
            <a:off x="11429999" y="-40048"/>
            <a:ext cx="76200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8" name="object 29"/>
          <p:cNvSpPr txBox="1"/>
          <p:nvPr/>
        </p:nvSpPr>
        <p:spPr>
          <a:xfrm>
            <a:off x="5569090" y="2753359"/>
            <a:ext cx="902830" cy="224420"/>
          </a:xfrm>
          <a:prstGeom prst="rect">
            <a:avLst/>
          </a:prstGeom>
          <a:solidFill>
            <a:srgbClr val="006300"/>
          </a:solidFill>
        </p:spPr>
        <p:txBody>
          <a:bodyPr vert="horz" wrap="square" lIns="0" tIns="8890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70"/>
              </a:spcBef>
            </a:pPr>
            <a:r>
              <a:rPr lang="en-US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43 832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bject 44"/>
          <p:cNvSpPr txBox="1"/>
          <p:nvPr/>
        </p:nvSpPr>
        <p:spPr>
          <a:xfrm>
            <a:off x="5549691" y="2318929"/>
            <a:ext cx="108051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1 504 039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bject 47"/>
          <p:cNvSpPr/>
          <p:nvPr/>
        </p:nvSpPr>
        <p:spPr>
          <a:xfrm>
            <a:off x="3596794" y="2078361"/>
            <a:ext cx="452755" cy="329565"/>
          </a:xfrm>
          <a:custGeom>
            <a:avLst/>
            <a:gdLst/>
            <a:ahLst/>
            <a:cxnLst/>
            <a:rect l="l" t="t" r="r" b="b"/>
            <a:pathLst>
              <a:path w="452754" h="329564">
                <a:moveTo>
                  <a:pt x="373195" y="38755"/>
                </a:moveTo>
                <a:lnTo>
                  <a:pt x="0" y="305816"/>
                </a:lnTo>
                <a:lnTo>
                  <a:pt x="16764" y="329311"/>
                </a:lnTo>
                <a:lnTo>
                  <a:pt x="390036" y="62283"/>
                </a:lnTo>
                <a:lnTo>
                  <a:pt x="373195" y="38755"/>
                </a:lnTo>
                <a:close/>
              </a:path>
              <a:path w="452754" h="329564">
                <a:moveTo>
                  <a:pt x="436217" y="30353"/>
                </a:moveTo>
                <a:lnTo>
                  <a:pt x="384937" y="30353"/>
                </a:lnTo>
                <a:lnTo>
                  <a:pt x="401828" y="53848"/>
                </a:lnTo>
                <a:lnTo>
                  <a:pt x="390036" y="62283"/>
                </a:lnTo>
                <a:lnTo>
                  <a:pt x="406908" y="85851"/>
                </a:lnTo>
                <a:lnTo>
                  <a:pt x="436217" y="30353"/>
                </a:lnTo>
                <a:close/>
              </a:path>
              <a:path w="452754" h="329564">
                <a:moveTo>
                  <a:pt x="384937" y="30353"/>
                </a:moveTo>
                <a:lnTo>
                  <a:pt x="373195" y="38755"/>
                </a:lnTo>
                <a:lnTo>
                  <a:pt x="390036" y="62283"/>
                </a:lnTo>
                <a:lnTo>
                  <a:pt x="401828" y="53848"/>
                </a:lnTo>
                <a:lnTo>
                  <a:pt x="384937" y="30353"/>
                </a:lnTo>
                <a:close/>
              </a:path>
              <a:path w="452754" h="329564">
                <a:moveTo>
                  <a:pt x="452247" y="0"/>
                </a:moveTo>
                <a:lnTo>
                  <a:pt x="356362" y="15240"/>
                </a:lnTo>
                <a:lnTo>
                  <a:pt x="373195" y="38755"/>
                </a:lnTo>
                <a:lnTo>
                  <a:pt x="384937" y="30353"/>
                </a:lnTo>
                <a:lnTo>
                  <a:pt x="436217" y="30353"/>
                </a:lnTo>
                <a:lnTo>
                  <a:pt x="45224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591636" y="2366208"/>
            <a:ext cx="67739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14,2</a:t>
            </a:r>
            <a:r>
              <a:rPr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object 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45931" y="4481769"/>
            <a:ext cx="572338" cy="480060"/>
          </a:xfrm>
          <a:prstGeom prst="rect">
            <a:avLst/>
          </a:prstGeom>
        </p:spPr>
      </p:pic>
      <p:sp>
        <p:nvSpPr>
          <p:cNvPr id="48" name="object 35"/>
          <p:cNvSpPr txBox="1"/>
          <p:nvPr/>
        </p:nvSpPr>
        <p:spPr>
          <a:xfrm>
            <a:off x="2259718" y="4130680"/>
            <a:ext cx="93643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635">
              <a:lnSpc>
                <a:spcPct val="100000"/>
              </a:lnSpc>
              <a:spcBef>
                <a:spcPts val="100"/>
              </a:spcBef>
            </a:pPr>
            <a:r>
              <a:rPr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object 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62374" y="4479076"/>
            <a:ext cx="599911" cy="480060"/>
          </a:xfrm>
          <a:prstGeom prst="rect">
            <a:avLst/>
          </a:prstGeom>
        </p:spPr>
      </p:pic>
      <p:sp>
        <p:nvSpPr>
          <p:cNvPr id="52" name="object 35"/>
          <p:cNvSpPr txBox="1"/>
          <p:nvPr/>
        </p:nvSpPr>
        <p:spPr>
          <a:xfrm>
            <a:off x="4269030" y="4121043"/>
            <a:ext cx="98317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635">
              <a:lnSpc>
                <a:spcPct val="100000"/>
              </a:lnSpc>
              <a:spcBef>
                <a:spcPts val="100"/>
              </a:spcBef>
            </a:pPr>
            <a:r>
              <a:rPr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</a:t>
            </a:r>
            <a:r>
              <a:rPr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bject 47"/>
          <p:cNvSpPr/>
          <p:nvPr/>
        </p:nvSpPr>
        <p:spPr>
          <a:xfrm>
            <a:off x="5634730" y="1895003"/>
            <a:ext cx="452755" cy="329565"/>
          </a:xfrm>
          <a:custGeom>
            <a:avLst/>
            <a:gdLst/>
            <a:ahLst/>
            <a:cxnLst/>
            <a:rect l="l" t="t" r="r" b="b"/>
            <a:pathLst>
              <a:path w="452754" h="329564">
                <a:moveTo>
                  <a:pt x="373195" y="38755"/>
                </a:moveTo>
                <a:lnTo>
                  <a:pt x="0" y="305816"/>
                </a:lnTo>
                <a:lnTo>
                  <a:pt x="16764" y="329311"/>
                </a:lnTo>
                <a:lnTo>
                  <a:pt x="390036" y="62283"/>
                </a:lnTo>
                <a:lnTo>
                  <a:pt x="373195" y="38755"/>
                </a:lnTo>
                <a:close/>
              </a:path>
              <a:path w="452754" h="329564">
                <a:moveTo>
                  <a:pt x="436217" y="30353"/>
                </a:moveTo>
                <a:lnTo>
                  <a:pt x="384937" y="30353"/>
                </a:lnTo>
                <a:lnTo>
                  <a:pt x="401828" y="53848"/>
                </a:lnTo>
                <a:lnTo>
                  <a:pt x="390036" y="62283"/>
                </a:lnTo>
                <a:lnTo>
                  <a:pt x="406908" y="85851"/>
                </a:lnTo>
                <a:lnTo>
                  <a:pt x="436217" y="30353"/>
                </a:lnTo>
                <a:close/>
              </a:path>
              <a:path w="452754" h="329564">
                <a:moveTo>
                  <a:pt x="384937" y="30353"/>
                </a:moveTo>
                <a:lnTo>
                  <a:pt x="373195" y="38755"/>
                </a:lnTo>
                <a:lnTo>
                  <a:pt x="390036" y="62283"/>
                </a:lnTo>
                <a:lnTo>
                  <a:pt x="401828" y="53848"/>
                </a:lnTo>
                <a:lnTo>
                  <a:pt x="384937" y="30353"/>
                </a:lnTo>
                <a:close/>
              </a:path>
              <a:path w="452754" h="329564">
                <a:moveTo>
                  <a:pt x="452247" y="0"/>
                </a:moveTo>
                <a:lnTo>
                  <a:pt x="356362" y="15240"/>
                </a:lnTo>
                <a:lnTo>
                  <a:pt x="373195" y="38755"/>
                </a:lnTo>
                <a:lnTo>
                  <a:pt x="384937" y="30353"/>
                </a:lnTo>
                <a:lnTo>
                  <a:pt x="436217" y="30353"/>
                </a:lnTo>
                <a:lnTo>
                  <a:pt x="45224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46"/>
          <p:cNvSpPr txBox="1"/>
          <p:nvPr/>
        </p:nvSpPr>
        <p:spPr>
          <a:xfrm>
            <a:off x="5636468" y="2150649"/>
            <a:ext cx="67739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8,7</a:t>
            </a:r>
            <a:r>
              <a:rPr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object 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25311" y="4480245"/>
            <a:ext cx="560185" cy="480060"/>
          </a:xfrm>
          <a:prstGeom prst="rect">
            <a:avLst/>
          </a:prstGeom>
        </p:spPr>
      </p:pic>
      <p:sp>
        <p:nvSpPr>
          <p:cNvPr id="63" name="object 35"/>
          <p:cNvSpPr txBox="1"/>
          <p:nvPr/>
        </p:nvSpPr>
        <p:spPr>
          <a:xfrm>
            <a:off x="8674270" y="4096441"/>
            <a:ext cx="93643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635">
              <a:lnSpc>
                <a:spcPct val="100000"/>
              </a:lnSpc>
              <a:spcBef>
                <a:spcPts val="100"/>
              </a:spcBef>
            </a:pPr>
            <a:r>
              <a:rPr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7,7</a:t>
            </a:r>
            <a:r>
              <a:rPr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bject 47"/>
          <p:cNvSpPr/>
          <p:nvPr/>
        </p:nvSpPr>
        <p:spPr>
          <a:xfrm>
            <a:off x="9927028" y="2407630"/>
            <a:ext cx="452755" cy="329565"/>
          </a:xfrm>
          <a:custGeom>
            <a:avLst/>
            <a:gdLst/>
            <a:ahLst/>
            <a:cxnLst/>
            <a:rect l="l" t="t" r="r" b="b"/>
            <a:pathLst>
              <a:path w="452754" h="329564">
                <a:moveTo>
                  <a:pt x="373195" y="38755"/>
                </a:moveTo>
                <a:lnTo>
                  <a:pt x="0" y="305816"/>
                </a:lnTo>
                <a:lnTo>
                  <a:pt x="16764" y="329311"/>
                </a:lnTo>
                <a:lnTo>
                  <a:pt x="390036" y="62283"/>
                </a:lnTo>
                <a:lnTo>
                  <a:pt x="373195" y="38755"/>
                </a:lnTo>
                <a:close/>
              </a:path>
              <a:path w="452754" h="329564">
                <a:moveTo>
                  <a:pt x="436217" y="30353"/>
                </a:moveTo>
                <a:lnTo>
                  <a:pt x="384937" y="30353"/>
                </a:lnTo>
                <a:lnTo>
                  <a:pt x="401828" y="53848"/>
                </a:lnTo>
                <a:lnTo>
                  <a:pt x="390036" y="62283"/>
                </a:lnTo>
                <a:lnTo>
                  <a:pt x="406908" y="85851"/>
                </a:lnTo>
                <a:lnTo>
                  <a:pt x="436217" y="30353"/>
                </a:lnTo>
                <a:close/>
              </a:path>
              <a:path w="452754" h="329564">
                <a:moveTo>
                  <a:pt x="384937" y="30353"/>
                </a:moveTo>
                <a:lnTo>
                  <a:pt x="373195" y="38755"/>
                </a:lnTo>
                <a:lnTo>
                  <a:pt x="390036" y="62283"/>
                </a:lnTo>
                <a:lnTo>
                  <a:pt x="401828" y="53848"/>
                </a:lnTo>
                <a:lnTo>
                  <a:pt x="384937" y="30353"/>
                </a:lnTo>
                <a:close/>
              </a:path>
              <a:path w="452754" h="329564">
                <a:moveTo>
                  <a:pt x="452247" y="0"/>
                </a:moveTo>
                <a:lnTo>
                  <a:pt x="356362" y="15240"/>
                </a:lnTo>
                <a:lnTo>
                  <a:pt x="373195" y="38755"/>
                </a:lnTo>
                <a:lnTo>
                  <a:pt x="384937" y="30353"/>
                </a:lnTo>
                <a:lnTo>
                  <a:pt x="436217" y="30353"/>
                </a:lnTo>
                <a:lnTo>
                  <a:pt x="45224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6"/>
          <p:cNvSpPr txBox="1"/>
          <p:nvPr/>
        </p:nvSpPr>
        <p:spPr>
          <a:xfrm>
            <a:off x="9911790" y="2677908"/>
            <a:ext cx="67739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10,3</a:t>
            </a:r>
            <a:r>
              <a:rPr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object 47"/>
          <p:cNvSpPr/>
          <p:nvPr/>
        </p:nvSpPr>
        <p:spPr>
          <a:xfrm rot="10190093">
            <a:off x="7975003" y="2949656"/>
            <a:ext cx="452755" cy="329565"/>
          </a:xfrm>
          <a:custGeom>
            <a:avLst/>
            <a:gdLst/>
            <a:ahLst/>
            <a:cxnLst/>
            <a:rect l="l" t="t" r="r" b="b"/>
            <a:pathLst>
              <a:path w="452754" h="329564">
                <a:moveTo>
                  <a:pt x="373195" y="38755"/>
                </a:moveTo>
                <a:lnTo>
                  <a:pt x="0" y="305816"/>
                </a:lnTo>
                <a:lnTo>
                  <a:pt x="16764" y="329311"/>
                </a:lnTo>
                <a:lnTo>
                  <a:pt x="390036" y="62283"/>
                </a:lnTo>
                <a:lnTo>
                  <a:pt x="373195" y="38755"/>
                </a:lnTo>
                <a:close/>
              </a:path>
              <a:path w="452754" h="329564">
                <a:moveTo>
                  <a:pt x="436217" y="30353"/>
                </a:moveTo>
                <a:lnTo>
                  <a:pt x="384937" y="30353"/>
                </a:lnTo>
                <a:lnTo>
                  <a:pt x="401828" y="53848"/>
                </a:lnTo>
                <a:lnTo>
                  <a:pt x="390036" y="62283"/>
                </a:lnTo>
                <a:lnTo>
                  <a:pt x="406908" y="85851"/>
                </a:lnTo>
                <a:lnTo>
                  <a:pt x="436217" y="30353"/>
                </a:lnTo>
                <a:close/>
              </a:path>
              <a:path w="452754" h="329564">
                <a:moveTo>
                  <a:pt x="384937" y="30353"/>
                </a:moveTo>
                <a:lnTo>
                  <a:pt x="373195" y="38755"/>
                </a:lnTo>
                <a:lnTo>
                  <a:pt x="390036" y="62283"/>
                </a:lnTo>
                <a:lnTo>
                  <a:pt x="401828" y="53848"/>
                </a:lnTo>
                <a:lnTo>
                  <a:pt x="384937" y="30353"/>
                </a:lnTo>
                <a:close/>
              </a:path>
              <a:path w="452754" h="329564">
                <a:moveTo>
                  <a:pt x="452247" y="0"/>
                </a:moveTo>
                <a:lnTo>
                  <a:pt x="356362" y="15240"/>
                </a:lnTo>
                <a:lnTo>
                  <a:pt x="373195" y="38755"/>
                </a:lnTo>
                <a:lnTo>
                  <a:pt x="384937" y="30353"/>
                </a:lnTo>
                <a:lnTo>
                  <a:pt x="436217" y="30353"/>
                </a:lnTo>
                <a:lnTo>
                  <a:pt x="45224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46"/>
          <p:cNvSpPr txBox="1"/>
          <p:nvPr/>
        </p:nvSpPr>
        <p:spPr>
          <a:xfrm>
            <a:off x="7786981" y="3317195"/>
            <a:ext cx="831151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-29</a:t>
            </a:r>
            <a:r>
              <a:rPr lang="ru-RU"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,7</a:t>
            </a:r>
            <a:r>
              <a:rPr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object 40"/>
          <p:cNvPicPr/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6751454" y="4498884"/>
            <a:ext cx="608195" cy="480060"/>
          </a:xfrm>
          <a:prstGeom prst="rect">
            <a:avLst/>
          </a:prstGeom>
        </p:spPr>
      </p:pic>
      <p:sp>
        <p:nvSpPr>
          <p:cNvPr id="69" name="object 35"/>
          <p:cNvSpPr txBox="1"/>
          <p:nvPr/>
        </p:nvSpPr>
        <p:spPr>
          <a:xfrm>
            <a:off x="6404081" y="4068556"/>
            <a:ext cx="93643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635">
              <a:lnSpc>
                <a:spcPct val="100000"/>
              </a:lnSpc>
              <a:spcBef>
                <a:spcPts val="100"/>
              </a:spcBef>
            </a:pPr>
            <a:r>
              <a:rPr lang="en-US"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-30,7</a:t>
            </a:r>
            <a:r>
              <a:rPr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2192000" cy="6885053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1CC">
              <a:alpha val="2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93547" y="213017"/>
            <a:ext cx="11816588" cy="645795"/>
            <a:chOff x="-6350" y="0"/>
            <a:chExt cx="12204700" cy="645795"/>
          </a:xfrm>
        </p:grpSpPr>
        <p:sp>
          <p:nvSpPr>
            <p:cNvPr id="5" name="object 5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0" y="457200"/>
                  </a:moveTo>
                  <a:lnTo>
                    <a:pt x="12192000" y="4572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79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1050359" y="0"/>
                  </a:moveTo>
                  <a:lnTo>
                    <a:pt x="272204" y="0"/>
                  </a:lnTo>
                  <a:lnTo>
                    <a:pt x="0" y="503018"/>
                  </a:lnTo>
                  <a:lnTo>
                    <a:pt x="0" y="522732"/>
                  </a:lnTo>
                  <a:lnTo>
                    <a:pt x="767486" y="522732"/>
                  </a:lnTo>
                  <a:lnTo>
                    <a:pt x="1050359" y="0"/>
                  </a:lnTo>
                  <a:close/>
                </a:path>
              </a:pathLst>
            </a:custGeom>
            <a:solidFill>
              <a:srgbClr val="FFF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0" y="503018"/>
                  </a:moveTo>
                  <a:lnTo>
                    <a:pt x="272204" y="0"/>
                  </a:lnTo>
                </a:path>
                <a:path w="1050925" h="523240">
                  <a:moveTo>
                    <a:pt x="1050359" y="0"/>
                  </a:moveTo>
                  <a:lnTo>
                    <a:pt x="767486" y="522732"/>
                  </a:lnTo>
                  <a:lnTo>
                    <a:pt x="0" y="522732"/>
                  </a:lnTo>
                </a:path>
              </a:pathLst>
            </a:custGeom>
            <a:ln w="12192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25961" y="0"/>
              <a:ext cx="497840" cy="548005"/>
            </a:xfrm>
            <a:custGeom>
              <a:avLst/>
              <a:gdLst/>
              <a:ahLst/>
              <a:cxnLst/>
              <a:rect l="l" t="t" r="r" b="b"/>
              <a:pathLst>
                <a:path w="497840" h="548005">
                  <a:moveTo>
                    <a:pt x="0" y="547877"/>
                  </a:moveTo>
                  <a:lnTo>
                    <a:pt x="281492" y="0"/>
                  </a:lnTo>
                </a:path>
                <a:path w="497840" h="548005">
                  <a:moveTo>
                    <a:pt x="497773" y="0"/>
                  </a:moveTo>
                  <a:lnTo>
                    <a:pt x="216281" y="547877"/>
                  </a:lnTo>
                  <a:lnTo>
                    <a:pt x="0" y="547877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63961" y="0"/>
              <a:ext cx="953135" cy="616585"/>
            </a:xfrm>
            <a:custGeom>
              <a:avLst/>
              <a:gdLst/>
              <a:ahLst/>
              <a:cxnLst/>
              <a:rect l="l" t="t" r="r" b="b"/>
              <a:pathLst>
                <a:path w="953134" h="616585">
                  <a:moveTo>
                    <a:pt x="0" y="616458"/>
                  </a:moveTo>
                  <a:lnTo>
                    <a:pt x="333115" y="0"/>
                  </a:lnTo>
                </a:path>
                <a:path w="953134" h="616585">
                  <a:moveTo>
                    <a:pt x="953129" y="0"/>
                  </a:moveTo>
                  <a:lnTo>
                    <a:pt x="620014" y="616458"/>
                  </a:lnTo>
                  <a:lnTo>
                    <a:pt x="0" y="616458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40697" y="282728"/>
            <a:ext cx="1076898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УПРАЛЕНИЕ</a:t>
            </a:r>
            <a:r>
              <a:rPr lang="ru-RU" sz="1600" b="1" spc="-2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9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Ф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5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lang="ru-RU" sz="1600" b="1" spc="-13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7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lang="ru-RU" sz="1600" b="1" spc="-12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Ж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ТНО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Й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lang="ru-RU" sz="1600" b="1" spc="-14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5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АДМИНИСТРАЦИИ ВАЛУЙСКОГО МУНИЦИПАЛЬНОГО ОКРУГА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19124" y="1054734"/>
            <a:ext cx="180657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4" name="TextBox 14"/>
          <p:cNvSpPr txBox="1"/>
          <p:nvPr/>
        </p:nvSpPr>
        <p:spPr>
          <a:xfrm>
            <a:off x="11429999" y="-40048"/>
            <a:ext cx="76200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213017"/>
            <a:ext cx="402186" cy="495946"/>
          </a:xfrm>
          <a:prstGeom prst="rect">
            <a:avLst/>
          </a:prstGeom>
        </p:spPr>
      </p:pic>
      <p:sp>
        <p:nvSpPr>
          <p:cNvPr id="79" name="Заголовок 78"/>
          <p:cNvSpPr>
            <a:spLocks noGrp="1"/>
          </p:cNvSpPr>
          <p:nvPr>
            <p:ph type="title"/>
          </p:nvPr>
        </p:nvSpPr>
        <p:spPr>
          <a:xfrm>
            <a:off x="152401" y="817562"/>
            <a:ext cx="11851586" cy="6771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50800" sx="1000" sy="1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noProof="1">
                <a:solidFill>
                  <a:srgbClr val="000000"/>
                </a:solidFill>
                <a:latin typeface="Calibri" panose="020F0502020204030204" pitchFamily="2" charset="-52"/>
                <a:ea typeface="Cambria" panose="02040503050406030204" pitchFamily="1" charset="-52"/>
                <a:cs typeface="Cambria" panose="02040503050406030204" pitchFamily="1" charset="-52"/>
              </a:defRPr>
            </a:pPr>
            <a:r>
              <a:rPr lang="ru-RU" altLang="zh-CN" sz="2200" noProof="1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Структура налоговых и неналоговых доходов  бюджета </a:t>
            </a:r>
            <a:r>
              <a:rPr lang="ru-RU" altLang="zh-CN" sz="2200" noProof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Валуйского муниципального </a:t>
            </a:r>
            <a:r>
              <a:rPr lang="ru-RU" altLang="zh-CN" sz="2200" noProof="1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округа </a:t>
            </a:r>
            <a:r>
              <a:rPr lang="ru-RU" altLang="zh-CN" sz="2200" noProof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/>
            </a:r>
            <a:br>
              <a:rPr lang="ru-RU" altLang="zh-CN" sz="2200" noProof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</a:br>
            <a:r>
              <a:rPr lang="ru-RU" altLang="zh-CN" sz="2200" noProof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на 2025 </a:t>
            </a:r>
            <a:r>
              <a:rPr lang="ru-RU" altLang="zh-CN" sz="2200" noProof="1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год</a:t>
            </a:r>
            <a:r>
              <a:rPr lang="ru-RU" altLang="ru-RU" sz="2200" noProof="1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 </a:t>
            </a:r>
            <a:endParaRPr lang="ru-RU" altLang="en-US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4" name="Диаграмма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679291"/>
              </p:ext>
            </p:extLst>
          </p:nvPr>
        </p:nvGraphicFramePr>
        <p:xfrm>
          <a:off x="133351" y="1542865"/>
          <a:ext cx="11806303" cy="5040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" y="0"/>
            <a:ext cx="12180318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1682" y="0"/>
            <a:ext cx="12182764" cy="6867634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1CC">
              <a:alpha val="2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Заголовок 78"/>
          <p:cNvSpPr>
            <a:spLocks noGrp="1"/>
          </p:cNvSpPr>
          <p:nvPr>
            <p:ph type="title"/>
          </p:nvPr>
        </p:nvSpPr>
        <p:spPr>
          <a:xfrm>
            <a:off x="152401" y="817562"/>
            <a:ext cx="11851586" cy="8002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50800" sx="1000" sy="1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noProof="1">
                <a:solidFill>
                  <a:srgbClr val="000000"/>
                </a:solidFill>
                <a:latin typeface="Calibri" panose="020F0502020204030204" pitchFamily="2" charset="-52"/>
                <a:ea typeface="Cambria" panose="02040503050406030204" pitchFamily="1" charset="-52"/>
                <a:cs typeface="Cambria" panose="02040503050406030204" pitchFamily="1" charset="-52"/>
              </a:defRPr>
            </a:pPr>
            <a:r>
              <a:rPr lang="ru-RU" altLang="zh-CN" sz="2600" noProof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Дорожное хозяйство Валуйского муниципального </a:t>
            </a:r>
            <a:r>
              <a:rPr lang="ru-RU" altLang="zh-CN" sz="2600" noProof="1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округа </a:t>
            </a:r>
            <a:r>
              <a:rPr lang="ru-RU" altLang="zh-CN" sz="2600" noProof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/>
            </a:r>
            <a:br>
              <a:rPr lang="ru-RU" altLang="zh-CN" sz="2600" noProof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</a:br>
            <a:r>
              <a:rPr lang="ru-RU" altLang="zh-CN" sz="2600" noProof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на 2025 </a:t>
            </a:r>
            <a:r>
              <a:rPr lang="ru-RU" altLang="zh-CN" sz="2600" noProof="1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год</a:t>
            </a:r>
            <a:r>
              <a:rPr lang="ru-RU" altLang="ru-RU" sz="2600" noProof="1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 </a:t>
            </a:r>
            <a:endParaRPr lang="ru-RU" altLang="en-US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3547" y="213017"/>
            <a:ext cx="11816588" cy="645795"/>
            <a:chOff x="-6350" y="0"/>
            <a:chExt cx="12204700" cy="645795"/>
          </a:xfrm>
        </p:grpSpPr>
        <p:sp>
          <p:nvSpPr>
            <p:cNvPr id="5" name="object 5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0" y="457200"/>
                  </a:moveTo>
                  <a:lnTo>
                    <a:pt x="12192000" y="4572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79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1050359" y="0"/>
                  </a:moveTo>
                  <a:lnTo>
                    <a:pt x="272204" y="0"/>
                  </a:lnTo>
                  <a:lnTo>
                    <a:pt x="0" y="503018"/>
                  </a:lnTo>
                  <a:lnTo>
                    <a:pt x="0" y="522732"/>
                  </a:lnTo>
                  <a:lnTo>
                    <a:pt x="767486" y="522732"/>
                  </a:lnTo>
                  <a:lnTo>
                    <a:pt x="1050359" y="0"/>
                  </a:lnTo>
                  <a:close/>
                </a:path>
              </a:pathLst>
            </a:custGeom>
            <a:solidFill>
              <a:srgbClr val="FFF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0" y="503018"/>
                  </a:moveTo>
                  <a:lnTo>
                    <a:pt x="272204" y="0"/>
                  </a:lnTo>
                </a:path>
                <a:path w="1050925" h="523240">
                  <a:moveTo>
                    <a:pt x="1050359" y="0"/>
                  </a:moveTo>
                  <a:lnTo>
                    <a:pt x="767486" y="522732"/>
                  </a:lnTo>
                  <a:lnTo>
                    <a:pt x="0" y="522732"/>
                  </a:lnTo>
                </a:path>
              </a:pathLst>
            </a:custGeom>
            <a:ln w="12192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25961" y="0"/>
              <a:ext cx="497840" cy="548005"/>
            </a:xfrm>
            <a:custGeom>
              <a:avLst/>
              <a:gdLst/>
              <a:ahLst/>
              <a:cxnLst/>
              <a:rect l="l" t="t" r="r" b="b"/>
              <a:pathLst>
                <a:path w="497840" h="548005">
                  <a:moveTo>
                    <a:pt x="0" y="547877"/>
                  </a:moveTo>
                  <a:lnTo>
                    <a:pt x="281492" y="0"/>
                  </a:lnTo>
                </a:path>
                <a:path w="497840" h="548005">
                  <a:moveTo>
                    <a:pt x="497773" y="0"/>
                  </a:moveTo>
                  <a:lnTo>
                    <a:pt x="216281" y="547877"/>
                  </a:lnTo>
                  <a:lnTo>
                    <a:pt x="0" y="547877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63961" y="0"/>
              <a:ext cx="953135" cy="616585"/>
            </a:xfrm>
            <a:custGeom>
              <a:avLst/>
              <a:gdLst/>
              <a:ahLst/>
              <a:cxnLst/>
              <a:rect l="l" t="t" r="r" b="b"/>
              <a:pathLst>
                <a:path w="953134" h="616585">
                  <a:moveTo>
                    <a:pt x="0" y="616458"/>
                  </a:moveTo>
                  <a:lnTo>
                    <a:pt x="333115" y="0"/>
                  </a:lnTo>
                </a:path>
                <a:path w="953134" h="616585">
                  <a:moveTo>
                    <a:pt x="953129" y="0"/>
                  </a:moveTo>
                  <a:lnTo>
                    <a:pt x="620014" y="616458"/>
                  </a:lnTo>
                  <a:lnTo>
                    <a:pt x="0" y="616458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40697" y="282728"/>
            <a:ext cx="1076898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УПРАЛЕНИЕ</a:t>
            </a:r>
            <a:r>
              <a:rPr lang="ru-RU" sz="1600" b="1" spc="-2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9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Ф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5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lang="ru-RU" sz="1600" b="1" spc="-13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7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lang="ru-RU" sz="1600" b="1" spc="-12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Ж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ТНО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Й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lang="ru-RU" sz="1600" b="1" spc="-14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5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АДМИНИСТРАЦИИ ВАЛУЙСКОГО МУНИЦИПАЛЬНОГО ОКРУГА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19124" y="1054734"/>
            <a:ext cx="180657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4" name="TextBox 14"/>
          <p:cNvSpPr txBox="1"/>
          <p:nvPr/>
        </p:nvSpPr>
        <p:spPr>
          <a:xfrm>
            <a:off x="11298879" y="-40048"/>
            <a:ext cx="89312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1" y="213017"/>
            <a:ext cx="402186" cy="495946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872874"/>
              </p:ext>
            </p:extLst>
          </p:nvPr>
        </p:nvGraphicFramePr>
        <p:xfrm>
          <a:off x="199696" y="2046409"/>
          <a:ext cx="11733688" cy="4440263"/>
        </p:xfrm>
        <a:graphic>
          <a:graphicData uri="http://schemas.openxmlformats.org/drawingml/2006/table">
            <a:tbl>
              <a:tblPr/>
              <a:tblGrid>
                <a:gridCol w="716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1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3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9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24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3895" marR="3895" marT="3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</a:t>
                      </a: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рамках софинансирования</a:t>
                      </a: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Дорожный фонд</a:t>
                      </a:r>
                    </a:p>
                  </a:txBody>
                  <a:tcPr marL="3895" marR="3895" marT="38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областного бюджета</a:t>
                      </a: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бюджета муниципального округа</a:t>
                      </a: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95" marR="3895" marT="3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Дорожное хозяйство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дорожный фонд)</a:t>
                      </a: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259 813,4</a:t>
                      </a: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209 328,0</a:t>
                      </a: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13 442,4</a:t>
                      </a: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37 043,0</a:t>
                      </a:r>
                    </a:p>
                  </a:txBody>
                  <a:tcPr marL="3895" marR="3895" marT="38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6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95" marR="3895" marT="3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автодороги г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Валуйки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Никольская</a:t>
                      </a: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125 836,1</a:t>
                      </a: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118 285,9</a:t>
                      </a: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7 550,2</a:t>
                      </a: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95" marR="3895" marT="38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8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895" marR="3895" marT="3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автодороги от с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Поминово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 с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Гладково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53 223,0</a:t>
                      </a: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50 029,6</a:t>
                      </a: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3 193,4</a:t>
                      </a: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95" marR="3895" marT="38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8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895" marR="3895" marT="3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автодороги г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Валуйки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Щорса</a:t>
                      </a: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23 953,3</a:t>
                      </a: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22 516,1</a:t>
                      </a: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1 437,2</a:t>
                      </a: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95" marR="3895" marT="38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19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895" marR="3895" marT="3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автодороги с. Принцевка, ул. Кольцевая</a:t>
                      </a: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19 677,0</a:t>
                      </a: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18 496,4</a:t>
                      </a: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1 180,6</a:t>
                      </a: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95" marR="3895" marT="38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object 3"/>
          <p:cNvSpPr txBox="1"/>
          <p:nvPr/>
        </p:nvSpPr>
        <p:spPr>
          <a:xfrm>
            <a:off x="10946030" y="1653416"/>
            <a:ext cx="101565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sz="1400" b="1" spc="-75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764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-9236" y="-1"/>
            <a:ext cx="12182764" cy="6874497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1CC">
              <a:alpha val="2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83088" y="182713"/>
            <a:ext cx="11816588" cy="645795"/>
            <a:chOff x="-6350" y="0"/>
            <a:chExt cx="12204700" cy="645795"/>
          </a:xfrm>
        </p:grpSpPr>
        <p:sp>
          <p:nvSpPr>
            <p:cNvPr id="5" name="object 5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0" y="457200"/>
                  </a:moveTo>
                  <a:lnTo>
                    <a:pt x="12192000" y="4572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79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1050359" y="0"/>
                  </a:moveTo>
                  <a:lnTo>
                    <a:pt x="272204" y="0"/>
                  </a:lnTo>
                  <a:lnTo>
                    <a:pt x="0" y="503018"/>
                  </a:lnTo>
                  <a:lnTo>
                    <a:pt x="0" y="522732"/>
                  </a:lnTo>
                  <a:lnTo>
                    <a:pt x="767486" y="522732"/>
                  </a:lnTo>
                  <a:lnTo>
                    <a:pt x="1050359" y="0"/>
                  </a:lnTo>
                  <a:close/>
                </a:path>
              </a:pathLst>
            </a:custGeom>
            <a:solidFill>
              <a:srgbClr val="FFF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0" y="503018"/>
                  </a:moveTo>
                  <a:lnTo>
                    <a:pt x="272204" y="0"/>
                  </a:lnTo>
                </a:path>
                <a:path w="1050925" h="523240">
                  <a:moveTo>
                    <a:pt x="1050359" y="0"/>
                  </a:moveTo>
                  <a:lnTo>
                    <a:pt x="767486" y="522732"/>
                  </a:lnTo>
                  <a:lnTo>
                    <a:pt x="0" y="522732"/>
                  </a:lnTo>
                </a:path>
              </a:pathLst>
            </a:custGeom>
            <a:ln w="12192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25961" y="0"/>
              <a:ext cx="497840" cy="548005"/>
            </a:xfrm>
            <a:custGeom>
              <a:avLst/>
              <a:gdLst/>
              <a:ahLst/>
              <a:cxnLst/>
              <a:rect l="l" t="t" r="r" b="b"/>
              <a:pathLst>
                <a:path w="497840" h="548005">
                  <a:moveTo>
                    <a:pt x="0" y="547877"/>
                  </a:moveTo>
                  <a:lnTo>
                    <a:pt x="281492" y="0"/>
                  </a:lnTo>
                </a:path>
                <a:path w="497840" h="548005">
                  <a:moveTo>
                    <a:pt x="497773" y="0"/>
                  </a:moveTo>
                  <a:lnTo>
                    <a:pt x="216281" y="547877"/>
                  </a:lnTo>
                  <a:lnTo>
                    <a:pt x="0" y="547877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63961" y="0"/>
              <a:ext cx="953135" cy="616585"/>
            </a:xfrm>
            <a:custGeom>
              <a:avLst/>
              <a:gdLst/>
              <a:ahLst/>
              <a:cxnLst/>
              <a:rect l="l" t="t" r="r" b="b"/>
              <a:pathLst>
                <a:path w="953134" h="616585">
                  <a:moveTo>
                    <a:pt x="0" y="616458"/>
                  </a:moveTo>
                  <a:lnTo>
                    <a:pt x="333115" y="0"/>
                  </a:lnTo>
                </a:path>
                <a:path w="953134" h="616585">
                  <a:moveTo>
                    <a:pt x="953129" y="0"/>
                  </a:moveTo>
                  <a:lnTo>
                    <a:pt x="620014" y="616458"/>
                  </a:lnTo>
                  <a:lnTo>
                    <a:pt x="0" y="616458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40697" y="282728"/>
            <a:ext cx="1076898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УПРАЛЕНИЕ</a:t>
            </a:r>
            <a:r>
              <a:rPr lang="ru-RU" sz="1600" b="1" spc="-2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9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Ф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5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lang="ru-RU" sz="1600" b="1" spc="-13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7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lang="ru-RU" sz="1600" b="1" spc="-12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Ж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ТНО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Й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lang="ru-RU" sz="1600" b="1" spc="-14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5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АДМИНИСТРАЦИИ ВАЛУЙСКОГО МУНИЦИПАЛЬНОГО ОКРУГА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19124" y="1054734"/>
            <a:ext cx="180657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4" name="TextBox 14"/>
          <p:cNvSpPr txBox="1"/>
          <p:nvPr/>
        </p:nvSpPr>
        <p:spPr>
          <a:xfrm>
            <a:off x="10234079" y="-48112"/>
            <a:ext cx="195792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Слайда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1" y="213017"/>
            <a:ext cx="402186" cy="495946"/>
          </a:xfrm>
          <a:prstGeom prst="rect">
            <a:avLst/>
          </a:prstGeom>
        </p:spPr>
      </p:pic>
      <p:sp>
        <p:nvSpPr>
          <p:cNvPr id="79" name="Заголовок 78"/>
          <p:cNvSpPr>
            <a:spLocks noGrp="1"/>
          </p:cNvSpPr>
          <p:nvPr>
            <p:ph type="title"/>
          </p:nvPr>
        </p:nvSpPr>
        <p:spPr>
          <a:xfrm>
            <a:off x="112058" y="758048"/>
            <a:ext cx="11851586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50800" sx="1000" sy="1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noProof="1">
                <a:solidFill>
                  <a:srgbClr val="000000"/>
                </a:solidFill>
                <a:latin typeface="Calibri" panose="020F0502020204030204" pitchFamily="2" charset="-52"/>
                <a:ea typeface="Cambria" panose="02040503050406030204" pitchFamily="1" charset="-52"/>
                <a:cs typeface="Cambria" panose="02040503050406030204" pitchFamily="1" charset="-52"/>
              </a:defRPr>
            </a:pPr>
            <a:r>
              <a:rPr lang="ru-RU" altLang="zh-CN" sz="2400" noProof="1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Дорожное хозяйство Валуйского муниципального округа </a:t>
            </a:r>
            <a:br>
              <a:rPr lang="ru-RU" altLang="zh-CN" sz="2400" noProof="1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</a:br>
            <a:r>
              <a:rPr lang="ru-RU" altLang="zh-CN" sz="2400" noProof="1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на 2025 год</a:t>
            </a:r>
            <a:r>
              <a:rPr lang="ru-RU" altLang="ru-RU" sz="2400" noProof="1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 </a:t>
            </a:r>
            <a:endParaRPr lang="ru-RU" altLang="en-US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056605"/>
              </p:ext>
            </p:extLst>
          </p:nvPr>
        </p:nvGraphicFramePr>
        <p:xfrm>
          <a:off x="186372" y="1657164"/>
          <a:ext cx="11827938" cy="5107431"/>
        </p:xfrm>
        <a:graphic>
          <a:graphicData uri="http://schemas.openxmlformats.org/drawingml/2006/table">
            <a:tbl>
              <a:tblPr/>
              <a:tblGrid>
                <a:gridCol w="692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4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94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0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3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3895" marR="3895" marT="3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</a:t>
                      </a: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бюджета муниципального округа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Дорожный фонд</a:t>
                      </a:r>
                    </a:p>
                  </a:txBody>
                  <a:tcPr marL="3895" marR="3895" marT="38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0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дорожной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инфраструктуры муниципального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в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рамках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муниципального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дорожного фонда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37 124,0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81,0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37 043,0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962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95" marR="3895" marT="3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т.ч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95" marR="3895" marT="38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3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автомобильной дороги в с. Терехово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6 501,1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6 501,1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1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5.2.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автомобильной дороги по ул. Подгорная в с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Аркатово 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5 573,8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5 573,8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6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5.3.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автомобильной дороги по ул. Гагарина в с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Насоново 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3 790,5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3 790,5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5.4.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участка автомобильной дороги по ул. Пионерская в с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Шелаево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3 155,0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3 155,0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5.5.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автомобильной дороги по ул. П. Осипенко 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</a:t>
                      </a:r>
                      <a:r>
                        <a:rPr lang="ru-RU" sz="14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Валуйки 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2 654,7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2 654,7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0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5.6.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автомобильной дороги по ул. Тимирязева в г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Валуйки 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928,5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928,5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3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5.7.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автомобильной дороги по ул. Гагарина в г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Валуйки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(от ул. 2-й Ямской до ул. Гагарина, 66)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660,1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660,1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0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Прохождение экспертизы проектно-сметной документации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240,0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240,0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5.9.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тротуаров на территории Валуйского 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муниципального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9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5.10.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Ямочный ремонт литым асфальтобетоном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81,0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1 619,0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076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5.11.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безопасности дорожного движения и проведение ежегодной инструментальной диагностики на улично-дорожной сети в г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Валуйки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8 920,3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8 920,3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0" name="object 3"/>
          <p:cNvSpPr txBox="1"/>
          <p:nvPr/>
        </p:nvSpPr>
        <p:spPr>
          <a:xfrm>
            <a:off x="10999714" y="1177526"/>
            <a:ext cx="96393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sz="1400" b="1" spc="-75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1424</Words>
  <Application>Microsoft Office PowerPoint</Application>
  <PresentationFormat>Широкоэкранный</PresentationFormat>
  <Paragraphs>390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SimHei</vt:lpstr>
      <vt:lpstr>SimSun</vt:lpstr>
      <vt:lpstr>SimSun</vt:lpstr>
      <vt:lpstr>Arial</vt:lpstr>
      <vt:lpstr>Calibri</vt:lpstr>
      <vt:lpstr>Cambria</vt:lpstr>
      <vt:lpstr>Times New Roman</vt:lpstr>
      <vt:lpstr>Office Theme</vt:lpstr>
      <vt:lpstr>БЮДЖЕТ ДЛЯ ГРАЖДАН к проекту бюджета   Валуйского муниципального округа  на 2025 год и на плановый период 2026 – 2027 годов</vt:lpstr>
      <vt:lpstr>Презентация PowerPoint</vt:lpstr>
      <vt:lpstr>Презентация PowerPoint</vt:lpstr>
      <vt:lpstr>Презентация PowerPoint</vt:lpstr>
      <vt:lpstr>Особенности формирования налоговых доходов бюджета Валуйского муниципального округа на 2025-2027 гг.</vt:lpstr>
      <vt:lpstr>Динамика налоговых и неналоговых доходов бюджета  Валуйского  муниципального округа</vt:lpstr>
      <vt:lpstr>Структура налоговых и неналоговых доходов  бюджета Валуйского муниципального округа  на 2025 год </vt:lpstr>
      <vt:lpstr>Дорожное хозяйство Валуйского муниципального округа  на 2025 год </vt:lpstr>
      <vt:lpstr>Дорожное хозяйство Валуйского муниципального округа  на 2025 год </vt:lpstr>
      <vt:lpstr>Капитальный ремонт объектов социально-культурной сферы и инженерной инфраструктуры Валуйского муниципального округа на 2025 год</vt:lpstr>
      <vt:lpstr>Презентация PowerPoint</vt:lpstr>
      <vt:lpstr>Реализация мероприятий в рамках программы "Формирование современной городской среды на территории Валуйского муниципального округа "на 2025 год</vt:lpstr>
      <vt:lpstr>Расходы на выполнение мероприятий в рамках инициативного бюджетирования "Решаем вместе" на 2025 год</vt:lpstr>
      <vt:lpstr> Контактная информация для граждан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основных параметрах бюджета  Белгородской области на 2025 год  и на плановый период_x000d_2026 – 2027 годов</dc:title>
  <dc:creator>Учетная запись Майкрософт</dc:creator>
  <cp:lastModifiedBy>Ольга Анатальевна Сухинина</cp:lastModifiedBy>
  <cp:revision>269</cp:revision>
  <cp:lastPrinted>2025-04-14T06:59:20Z</cp:lastPrinted>
  <dcterms:created xsi:type="dcterms:W3CDTF">2024-11-19T12:10:00Z</dcterms:created>
  <dcterms:modified xsi:type="dcterms:W3CDTF">2025-04-15T05:27:21Z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2024-10-28T06:00:00Z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2024-11-19T06:00:00Z</vt:filetime>
  </property>
  <property fmtid="{D5CDD505-2E9C-101B-9397-08002B2CF9AE}" pid="5" name="KSOProductBuildVer">
    <vt:lpwstr>1049-11.2.0.10132</vt:lpwstr>
  </property>
</Properties>
</file>