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5"/>
  </p:notesMasterIdLst>
  <p:sldIdLst>
    <p:sldId id="358" r:id="rId3"/>
    <p:sldId id="386" r:id="rId4"/>
    <p:sldId id="410" r:id="rId5"/>
    <p:sldId id="411" r:id="rId6"/>
    <p:sldId id="412" r:id="rId7"/>
    <p:sldId id="417" r:id="rId8"/>
    <p:sldId id="446" r:id="rId9"/>
    <p:sldId id="421" r:id="rId10"/>
    <p:sldId id="424" r:id="rId11"/>
    <p:sldId id="423" r:id="rId12"/>
    <p:sldId id="426" r:id="rId13"/>
    <p:sldId id="427" r:id="rId14"/>
    <p:sldId id="428" r:id="rId15"/>
    <p:sldId id="470" r:id="rId16"/>
    <p:sldId id="471" r:id="rId17"/>
    <p:sldId id="473" r:id="rId18"/>
    <p:sldId id="444" r:id="rId19"/>
    <p:sldId id="463" r:id="rId20"/>
    <p:sldId id="462" r:id="rId21"/>
    <p:sldId id="464" r:id="rId22"/>
    <p:sldId id="465" r:id="rId23"/>
    <p:sldId id="466" r:id="rId24"/>
    <p:sldId id="467" r:id="rId25"/>
    <p:sldId id="468" r:id="rId26"/>
    <p:sldId id="433" r:id="rId27"/>
    <p:sldId id="431" r:id="rId28"/>
    <p:sldId id="432" r:id="rId29"/>
    <p:sldId id="435" r:id="rId30"/>
    <p:sldId id="472" r:id="rId31"/>
    <p:sldId id="436" r:id="rId32"/>
    <p:sldId id="440" r:id="rId33"/>
    <p:sldId id="447" r:id="rId34"/>
  </p:sldIdLst>
  <p:sldSz cx="9144000" cy="6858000" type="screen4x3"/>
  <p:notesSz cx="6805613" cy="99393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3366FF"/>
    <a:srgbClr val="C6C6C6"/>
    <a:srgbClr val="FFFFCC"/>
    <a:srgbClr val="33CC33"/>
    <a:srgbClr val="FFFF99"/>
    <a:srgbClr val="99FFCC"/>
    <a:srgbClr val="CC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876" autoAdjust="0"/>
    <p:restoredTop sz="96120" autoAdjust="0"/>
  </p:normalViewPr>
  <p:slideViewPr>
    <p:cSldViewPr>
      <p:cViewPr>
        <p:scale>
          <a:sx n="91" d="100"/>
          <a:sy n="91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EBB165-F5E9-443E-9317-A20C79107D3B}" type="doc">
      <dgm:prSet loTypeId="urn:microsoft.com/office/officeart/2005/8/layout/equation2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C4AB5A3-98D6-421A-815F-ABF17359BA92}">
      <dgm:prSet phldrT="[Текст]" custT="1"/>
      <dgm:spPr>
        <a:ln>
          <a:solidFill>
            <a:srgbClr val="339966"/>
          </a:solidFill>
        </a:ln>
      </dgm:spPr>
      <dgm:t>
        <a:bodyPr/>
        <a:lstStyle/>
        <a:p>
          <a:r>
            <a:rPr lang="ru-RU" sz="2200" b="1" dirty="0">
              <a:solidFill>
                <a:srgbClr val="FF0000"/>
              </a:solidFill>
            </a:rPr>
            <a:t>Статья 212 Трудового кодекса Российской Федерации</a:t>
          </a:r>
          <a:endParaRPr lang="ru-RU" sz="2200" dirty="0">
            <a:solidFill>
              <a:srgbClr val="FF0000"/>
            </a:solidFill>
          </a:endParaRPr>
        </a:p>
      </dgm:t>
    </dgm:pt>
    <dgm:pt modelId="{1C3179EA-57D7-46D9-94BD-ED33C066693B}" type="parTrans" cxnId="{0265C8EB-D9B4-4B77-A980-60964FCCE599}">
      <dgm:prSet/>
      <dgm:spPr/>
      <dgm:t>
        <a:bodyPr/>
        <a:lstStyle/>
        <a:p>
          <a:endParaRPr lang="ru-RU"/>
        </a:p>
      </dgm:t>
    </dgm:pt>
    <dgm:pt modelId="{AD1190E1-0CBD-4083-B7FA-93AD96A70392}" type="sibTrans" cxnId="{0265C8EB-D9B4-4B77-A980-60964FCCE599}">
      <dgm:prSet/>
      <dgm:spPr>
        <a:solidFill>
          <a:srgbClr val="339966"/>
        </a:solidFill>
        <a:ln>
          <a:solidFill>
            <a:srgbClr val="339966"/>
          </a:solidFill>
        </a:ln>
      </dgm:spPr>
      <dgm:t>
        <a:bodyPr/>
        <a:lstStyle/>
        <a:p>
          <a:endParaRPr lang="ru-RU"/>
        </a:p>
      </dgm:t>
    </dgm:pt>
    <dgm:pt modelId="{F4F0762B-D737-4F26-88A0-198F8576E703}">
      <dgm:prSet phldrT="[Текст]" custT="1"/>
      <dgm:spPr>
        <a:ln>
          <a:solidFill>
            <a:srgbClr val="339966"/>
          </a:solidFill>
        </a:ln>
      </dgm:spPr>
      <dgm:t>
        <a:bodyPr/>
        <a:lstStyle/>
        <a:p>
          <a:r>
            <a:rPr lang="ru-RU" sz="2200" b="1" dirty="0">
              <a:solidFill>
                <a:srgbClr val="FF0000"/>
              </a:solidFill>
            </a:rPr>
            <a:t>Приказ Минтруда России</a:t>
          </a:r>
        </a:p>
        <a:p>
          <a:r>
            <a:rPr lang="ru-RU" sz="2200" b="1" dirty="0">
              <a:solidFill>
                <a:srgbClr val="FF0000"/>
              </a:solidFill>
            </a:rPr>
            <a:t> от 19.08.2016 № 438н</a:t>
          </a:r>
        </a:p>
      </dgm:t>
    </dgm:pt>
    <dgm:pt modelId="{0D0B8089-B391-4D81-94EE-BAF6DAA91C46}" type="parTrans" cxnId="{7BA9F386-3776-4F15-A1C5-6B2431D41A3B}">
      <dgm:prSet/>
      <dgm:spPr/>
      <dgm:t>
        <a:bodyPr/>
        <a:lstStyle/>
        <a:p>
          <a:endParaRPr lang="ru-RU"/>
        </a:p>
      </dgm:t>
    </dgm:pt>
    <dgm:pt modelId="{4F7FB37F-8F5C-4E23-A8F7-49F486B1FB7C}" type="sibTrans" cxnId="{7BA9F386-3776-4F15-A1C5-6B2431D41A3B}">
      <dgm:prSet/>
      <dgm:spPr>
        <a:solidFill>
          <a:srgbClr val="339966"/>
        </a:solidFill>
        <a:ln>
          <a:solidFill>
            <a:srgbClr val="339966"/>
          </a:solidFill>
        </a:ln>
      </dgm:spPr>
      <dgm:t>
        <a:bodyPr/>
        <a:lstStyle/>
        <a:p>
          <a:endParaRPr lang="ru-RU"/>
        </a:p>
      </dgm:t>
    </dgm:pt>
    <dgm:pt modelId="{76C09D6A-3996-4C71-AF91-1B578875F23C}">
      <dgm:prSet phldrT="[Текст]" custT="1"/>
      <dgm:spPr>
        <a:ln>
          <a:solidFill>
            <a:srgbClr val="339966"/>
          </a:solidFill>
        </a:ln>
      </dgm:spPr>
      <dgm:t>
        <a:bodyPr/>
        <a:lstStyle/>
        <a:p>
          <a:endParaRPr lang="ru-RU" sz="2600" b="1" dirty="0">
            <a:solidFill>
              <a:srgbClr val="FF0000"/>
            </a:solidFill>
          </a:endParaRPr>
        </a:p>
      </dgm:t>
    </dgm:pt>
    <dgm:pt modelId="{AB594C61-4595-41CC-A586-571B20E5FD6B}" type="parTrans" cxnId="{548AA8FD-02F4-44B4-8984-DD8DA2327C6D}">
      <dgm:prSet/>
      <dgm:spPr/>
      <dgm:t>
        <a:bodyPr/>
        <a:lstStyle/>
        <a:p>
          <a:endParaRPr lang="ru-RU"/>
        </a:p>
      </dgm:t>
    </dgm:pt>
    <dgm:pt modelId="{0ACBA93E-37ED-4A5F-B040-B3C1E5B33D23}" type="sibTrans" cxnId="{548AA8FD-02F4-44B4-8984-DD8DA2327C6D}">
      <dgm:prSet/>
      <dgm:spPr/>
      <dgm:t>
        <a:bodyPr/>
        <a:lstStyle/>
        <a:p>
          <a:endParaRPr lang="ru-RU"/>
        </a:p>
      </dgm:t>
    </dgm:pt>
    <dgm:pt modelId="{6E793DDB-FA0A-4BC5-A60A-67B7D59D645B}" type="pres">
      <dgm:prSet presAssocID="{4AEBB165-F5E9-443E-9317-A20C79107D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378763-2F65-4DEE-9242-D98AB16E0608}" type="pres">
      <dgm:prSet presAssocID="{4AEBB165-F5E9-443E-9317-A20C79107D3B}" presName="vNodes" presStyleCnt="0"/>
      <dgm:spPr/>
    </dgm:pt>
    <dgm:pt modelId="{49E86034-B4C9-4F38-8D37-13BD9CD48027}" type="pres">
      <dgm:prSet presAssocID="{6C4AB5A3-98D6-421A-815F-ABF17359BA92}" presName="node" presStyleLbl="node1" presStyleIdx="0" presStyleCnt="3" custScaleX="2416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137E4E8-780F-4637-A00A-DACC91F7A215}" type="pres">
      <dgm:prSet presAssocID="{AD1190E1-0CBD-4083-B7FA-93AD96A70392}" presName="spacerT" presStyleCnt="0"/>
      <dgm:spPr/>
    </dgm:pt>
    <dgm:pt modelId="{6D0A5DE3-095F-4F7A-8FF0-F3651445E3DC}" type="pres">
      <dgm:prSet presAssocID="{AD1190E1-0CBD-4083-B7FA-93AD96A7039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02C786D-B1CC-4B99-9410-AD3BC3F7BEB2}" type="pres">
      <dgm:prSet presAssocID="{AD1190E1-0CBD-4083-B7FA-93AD96A70392}" presName="spacerB" presStyleCnt="0"/>
      <dgm:spPr/>
    </dgm:pt>
    <dgm:pt modelId="{768F2CDC-AD56-477A-AF79-ADE32ED79317}" type="pres">
      <dgm:prSet presAssocID="{F4F0762B-D737-4F26-88A0-198F8576E703}" presName="node" presStyleLbl="node1" presStyleIdx="1" presStyleCnt="3" custScaleX="25826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079F0DB-B794-47E9-8EDA-FCEBA5D316DE}" type="pres">
      <dgm:prSet presAssocID="{4AEBB165-F5E9-443E-9317-A20C79107D3B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D8DE83EC-559B-4CCF-9460-BAB2F438EEAB}" type="pres">
      <dgm:prSet presAssocID="{4AEBB165-F5E9-443E-9317-A20C79107D3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A386E38-0206-4C94-83CD-55C0DEE4CF73}" type="pres">
      <dgm:prSet presAssocID="{4AEBB165-F5E9-443E-9317-A20C79107D3B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A9F386-3776-4F15-A1C5-6B2431D41A3B}" srcId="{4AEBB165-F5E9-443E-9317-A20C79107D3B}" destId="{F4F0762B-D737-4F26-88A0-198F8576E703}" srcOrd="1" destOrd="0" parTransId="{0D0B8089-B391-4D81-94EE-BAF6DAA91C46}" sibTransId="{4F7FB37F-8F5C-4E23-A8F7-49F486B1FB7C}"/>
    <dgm:cxn modelId="{055DD09A-0AC3-4811-BC80-4DE7EAEC8665}" type="presOf" srcId="{4F7FB37F-8F5C-4E23-A8F7-49F486B1FB7C}" destId="{9079F0DB-B794-47E9-8EDA-FCEBA5D316DE}" srcOrd="0" destOrd="0" presId="urn:microsoft.com/office/officeart/2005/8/layout/equation2"/>
    <dgm:cxn modelId="{1C759BA6-167F-45A8-84C8-7EA394C872D7}" type="presOf" srcId="{6C4AB5A3-98D6-421A-815F-ABF17359BA92}" destId="{49E86034-B4C9-4F38-8D37-13BD9CD48027}" srcOrd="0" destOrd="0" presId="urn:microsoft.com/office/officeart/2005/8/layout/equation2"/>
    <dgm:cxn modelId="{0265C8EB-D9B4-4B77-A980-60964FCCE599}" srcId="{4AEBB165-F5E9-443E-9317-A20C79107D3B}" destId="{6C4AB5A3-98D6-421A-815F-ABF17359BA92}" srcOrd="0" destOrd="0" parTransId="{1C3179EA-57D7-46D9-94BD-ED33C066693B}" sibTransId="{AD1190E1-0CBD-4083-B7FA-93AD96A70392}"/>
    <dgm:cxn modelId="{8890E242-EC1C-4364-823D-674D31C364A9}" type="presOf" srcId="{76C09D6A-3996-4C71-AF91-1B578875F23C}" destId="{CA386E38-0206-4C94-83CD-55C0DEE4CF73}" srcOrd="0" destOrd="0" presId="urn:microsoft.com/office/officeart/2005/8/layout/equation2"/>
    <dgm:cxn modelId="{548AA8FD-02F4-44B4-8984-DD8DA2327C6D}" srcId="{4AEBB165-F5E9-443E-9317-A20C79107D3B}" destId="{76C09D6A-3996-4C71-AF91-1B578875F23C}" srcOrd="2" destOrd="0" parTransId="{AB594C61-4595-41CC-A586-571B20E5FD6B}" sibTransId="{0ACBA93E-37ED-4A5F-B040-B3C1E5B33D23}"/>
    <dgm:cxn modelId="{33A68D63-3270-4071-A76F-FD520C787AD9}" type="presOf" srcId="{F4F0762B-D737-4F26-88A0-198F8576E703}" destId="{768F2CDC-AD56-477A-AF79-ADE32ED79317}" srcOrd="0" destOrd="0" presId="urn:microsoft.com/office/officeart/2005/8/layout/equation2"/>
    <dgm:cxn modelId="{4F71660A-4B80-4696-A434-EFE7E612EA05}" type="presOf" srcId="{4AEBB165-F5E9-443E-9317-A20C79107D3B}" destId="{6E793DDB-FA0A-4BC5-A60A-67B7D59D645B}" srcOrd="0" destOrd="0" presId="urn:microsoft.com/office/officeart/2005/8/layout/equation2"/>
    <dgm:cxn modelId="{A0D8D97A-A3F0-42FE-9A86-9B9401BDAE03}" type="presOf" srcId="{AD1190E1-0CBD-4083-B7FA-93AD96A70392}" destId="{6D0A5DE3-095F-4F7A-8FF0-F3651445E3DC}" srcOrd="0" destOrd="0" presId="urn:microsoft.com/office/officeart/2005/8/layout/equation2"/>
    <dgm:cxn modelId="{7691A9C7-398C-4960-B98B-8C239A2A98DF}" type="presOf" srcId="{4F7FB37F-8F5C-4E23-A8F7-49F486B1FB7C}" destId="{D8DE83EC-559B-4CCF-9460-BAB2F438EEAB}" srcOrd="1" destOrd="0" presId="urn:microsoft.com/office/officeart/2005/8/layout/equation2"/>
    <dgm:cxn modelId="{71B9C115-58B3-4EE3-B6E0-5704F6632788}" type="presParOf" srcId="{6E793DDB-FA0A-4BC5-A60A-67B7D59D645B}" destId="{5F378763-2F65-4DEE-9242-D98AB16E0608}" srcOrd="0" destOrd="0" presId="urn:microsoft.com/office/officeart/2005/8/layout/equation2"/>
    <dgm:cxn modelId="{83A28686-B679-4568-BEB3-46E6D5FF4D0E}" type="presParOf" srcId="{5F378763-2F65-4DEE-9242-D98AB16E0608}" destId="{49E86034-B4C9-4F38-8D37-13BD9CD48027}" srcOrd="0" destOrd="0" presId="urn:microsoft.com/office/officeart/2005/8/layout/equation2"/>
    <dgm:cxn modelId="{70B6E3D9-BEAD-45DD-863A-0F9C0ABA8941}" type="presParOf" srcId="{5F378763-2F65-4DEE-9242-D98AB16E0608}" destId="{1137E4E8-780F-4637-A00A-DACC91F7A215}" srcOrd="1" destOrd="0" presId="urn:microsoft.com/office/officeart/2005/8/layout/equation2"/>
    <dgm:cxn modelId="{EBBE02F2-37DC-46B3-8078-CE4346555572}" type="presParOf" srcId="{5F378763-2F65-4DEE-9242-D98AB16E0608}" destId="{6D0A5DE3-095F-4F7A-8FF0-F3651445E3DC}" srcOrd="2" destOrd="0" presId="urn:microsoft.com/office/officeart/2005/8/layout/equation2"/>
    <dgm:cxn modelId="{FDCA72E6-A222-41EA-87D5-2E8AD44D4F2E}" type="presParOf" srcId="{5F378763-2F65-4DEE-9242-D98AB16E0608}" destId="{402C786D-B1CC-4B99-9410-AD3BC3F7BEB2}" srcOrd="3" destOrd="0" presId="urn:microsoft.com/office/officeart/2005/8/layout/equation2"/>
    <dgm:cxn modelId="{51D24B10-7CB2-44A0-BC06-84F594E54102}" type="presParOf" srcId="{5F378763-2F65-4DEE-9242-D98AB16E0608}" destId="{768F2CDC-AD56-477A-AF79-ADE32ED79317}" srcOrd="4" destOrd="0" presId="urn:microsoft.com/office/officeart/2005/8/layout/equation2"/>
    <dgm:cxn modelId="{3F559E30-95C3-42CE-AA08-1EC92AFAE409}" type="presParOf" srcId="{6E793DDB-FA0A-4BC5-A60A-67B7D59D645B}" destId="{9079F0DB-B794-47E9-8EDA-FCEBA5D316DE}" srcOrd="1" destOrd="0" presId="urn:microsoft.com/office/officeart/2005/8/layout/equation2"/>
    <dgm:cxn modelId="{60821451-05CB-4037-9E81-96E3873641B1}" type="presParOf" srcId="{9079F0DB-B794-47E9-8EDA-FCEBA5D316DE}" destId="{D8DE83EC-559B-4CCF-9460-BAB2F438EEAB}" srcOrd="0" destOrd="0" presId="urn:microsoft.com/office/officeart/2005/8/layout/equation2"/>
    <dgm:cxn modelId="{8C31DCBF-43E4-4A58-B83E-D4C8207A83A3}" type="presParOf" srcId="{6E793DDB-FA0A-4BC5-A60A-67B7D59D645B}" destId="{CA386E38-0206-4C94-83CD-55C0DEE4CF7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9C7F950D-CA40-4864-B004-C946EF6755AC}" type="datetime1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6B59D66E-F25E-43F0-9FD5-A2C4E04916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FA2DED9C-B795-449E-95E5-733D5C67E633}" type="slidenum">
              <a:rPr lang="ru-RU" altLang="ru-RU" sz="1200"/>
              <a:pPr algn="r" defTabSz="930275" eaLnBrk="1" hangingPunct="1"/>
              <a:t>2</a:t>
            </a:fld>
            <a:endParaRPr lang="ru-RU" alt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84B97AF4-8E69-4E39-AE2A-C3F0A66B0B95}" type="slidenum">
              <a:rPr lang="ru-RU" altLang="ru-RU" sz="1200"/>
              <a:pPr algn="r" defTabSz="930275" eaLnBrk="1" hangingPunct="1"/>
              <a:t>11</a:t>
            </a:fld>
            <a:endParaRPr lang="ru-RU" altLang="ru-RU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551E046C-D265-4DE0-A335-7F8E436930DC}" type="slidenum">
              <a:rPr lang="ru-RU" altLang="ru-RU" sz="1200"/>
              <a:pPr algn="r" defTabSz="930275" eaLnBrk="1" hangingPunct="1"/>
              <a:t>12</a:t>
            </a:fld>
            <a:endParaRPr lang="ru-RU" altLang="ru-RU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675C2C32-0699-4F96-8074-7B5E9C4576FD}" type="slidenum">
              <a:rPr lang="ru-RU" altLang="ru-RU" sz="1200"/>
              <a:pPr algn="r" defTabSz="930275" eaLnBrk="1" hangingPunct="1"/>
              <a:t>13</a:t>
            </a:fld>
            <a:endParaRPr lang="ru-RU" altLang="ru-RU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05F15809-696A-4C32-9472-662A4F5D97E5}" type="slidenum">
              <a:rPr lang="ru-RU" altLang="ru-RU" sz="1200"/>
              <a:pPr algn="r" defTabSz="930275" eaLnBrk="1" hangingPunct="1"/>
              <a:t>14</a:t>
            </a:fld>
            <a:endParaRPr lang="ru-RU" altLang="ru-RU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AC6730DD-2C6A-49E4-BECD-731F8A028ED0}" type="slidenum">
              <a:rPr lang="ru-RU" altLang="ru-RU" sz="1200"/>
              <a:pPr algn="r" defTabSz="930275" eaLnBrk="1" hangingPunct="1"/>
              <a:t>15</a:t>
            </a:fld>
            <a:endParaRPr lang="ru-RU" alt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F33EBAEE-659E-492A-A51F-8C23C82BD36C}" type="slidenum">
              <a:rPr lang="ru-RU" altLang="ru-RU" sz="1200"/>
              <a:pPr algn="r" defTabSz="930275" eaLnBrk="1" hangingPunct="1"/>
              <a:t>16</a:t>
            </a:fld>
            <a:endParaRPr lang="ru-RU" altLang="ru-RU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EC877BFE-70E0-4727-A347-871E65395D8A}" type="slidenum">
              <a:rPr lang="ru-RU" altLang="ru-RU" sz="1200"/>
              <a:pPr algn="r" defTabSz="930275" eaLnBrk="1" hangingPunct="1"/>
              <a:t>17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C51ABB4A-AA6F-40B9-809C-33318BF8ED78}" type="slidenum">
              <a:rPr lang="ru-RU" altLang="ru-RU" sz="1200"/>
              <a:pPr algn="r" defTabSz="930275" eaLnBrk="1" hangingPunct="1"/>
              <a:t>18</a:t>
            </a:fld>
            <a:endParaRPr lang="ru-RU" altLang="ru-RU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1C5B0C31-57FF-4BC6-8C90-06EB16C13D73}" type="slidenum">
              <a:rPr lang="ru-RU" altLang="ru-RU" sz="1200"/>
              <a:pPr algn="r" defTabSz="930275" eaLnBrk="1" hangingPunct="1"/>
              <a:t>19</a:t>
            </a:fld>
            <a:endParaRPr lang="ru-RU" altLang="ru-RU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CB15DB46-5335-46C9-8A8F-5886E0BA7A54}" type="slidenum">
              <a:rPr lang="ru-RU" altLang="ru-RU" sz="1200"/>
              <a:pPr algn="r" defTabSz="930275" eaLnBrk="1" hangingPunct="1"/>
              <a:t>20</a:t>
            </a:fld>
            <a:endParaRPr lang="ru-RU" altLang="ru-RU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EB68CC97-4B90-41B9-A008-32778D9C9403}" type="slidenum">
              <a:rPr lang="ru-RU" altLang="ru-RU" sz="1200"/>
              <a:pPr algn="r" defTabSz="930275" eaLnBrk="1" hangingPunct="1"/>
              <a:t>3</a:t>
            </a:fld>
            <a:endParaRPr lang="ru-RU" altLang="ru-RU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64CAB953-5198-42CD-A435-5FB42EC372FF}" type="slidenum">
              <a:rPr lang="ru-RU" altLang="ru-RU" sz="1200"/>
              <a:pPr algn="r" defTabSz="930275" eaLnBrk="1" hangingPunct="1"/>
              <a:t>21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23DD6F0E-80F9-4535-8859-96C779AA608F}" type="slidenum">
              <a:rPr lang="ru-RU" altLang="ru-RU" sz="1200"/>
              <a:pPr algn="r" defTabSz="930275" eaLnBrk="1" hangingPunct="1"/>
              <a:t>22</a:t>
            </a:fld>
            <a:endParaRPr lang="ru-RU" altLang="ru-RU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A72E5375-7C63-4CF9-9945-A78660D96F26}" type="slidenum">
              <a:rPr lang="ru-RU" altLang="ru-RU" sz="1200"/>
              <a:pPr algn="r" defTabSz="930275" eaLnBrk="1" hangingPunct="1"/>
              <a:t>23</a:t>
            </a:fld>
            <a:endParaRPr lang="ru-RU" altLang="ru-RU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16E27101-229C-4637-B2AC-8AC93C20269F}" type="slidenum">
              <a:rPr lang="ru-RU" altLang="ru-RU" sz="1200"/>
              <a:pPr algn="r" defTabSz="930275" eaLnBrk="1" hangingPunct="1"/>
              <a:t>24</a:t>
            </a:fld>
            <a:endParaRPr lang="ru-RU" altLang="ru-RU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7E6CA1A3-5D7B-483F-926F-0816FE591D2E}" type="slidenum">
              <a:rPr lang="ru-RU" altLang="ru-RU" sz="1200"/>
              <a:pPr algn="r" defTabSz="930275" eaLnBrk="1" hangingPunct="1"/>
              <a:t>25</a:t>
            </a:fld>
            <a:endParaRPr lang="ru-RU" altLang="ru-RU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FEA833F2-AC50-4EEC-AF53-BC3BD9AEC349}" type="slidenum">
              <a:rPr lang="ru-RU" altLang="ru-RU" sz="1200"/>
              <a:pPr algn="r" defTabSz="930275" eaLnBrk="1" hangingPunct="1"/>
              <a:t>26</a:t>
            </a:fld>
            <a:endParaRPr lang="ru-RU" altLang="ru-RU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52E2A41A-53BE-4CDB-9ED9-D8D42727DB1B}" type="slidenum">
              <a:rPr lang="ru-RU" altLang="ru-RU" sz="1200"/>
              <a:pPr algn="r" defTabSz="930275" eaLnBrk="1" hangingPunct="1"/>
              <a:t>27</a:t>
            </a:fld>
            <a:endParaRPr lang="ru-RU" altLang="ru-RU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7A0B50F5-4560-4E6C-AF87-F4184FA398FC}" type="slidenum">
              <a:rPr lang="ru-RU" altLang="ru-RU" sz="1200"/>
              <a:pPr algn="r" defTabSz="930275" eaLnBrk="1" hangingPunct="1"/>
              <a:t>28</a:t>
            </a:fld>
            <a:endParaRPr lang="ru-RU" alt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28BFD00E-42DA-4BFB-8AB0-D57AD6C2B6DE}" type="slidenum">
              <a:rPr lang="ru-RU" altLang="ru-RU" sz="1200">
                <a:solidFill>
                  <a:srgbClr val="000000"/>
                </a:solidFill>
              </a:rPr>
              <a:pPr algn="r" defTabSz="930275" eaLnBrk="1" hangingPunct="1"/>
              <a:t>29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D0B8BDD3-B862-444E-9CFA-10F5B5C26BC3}" type="slidenum">
              <a:rPr lang="ru-RU" altLang="ru-RU" sz="1200"/>
              <a:pPr algn="r" defTabSz="930275" eaLnBrk="1" hangingPunct="1"/>
              <a:t>30</a:t>
            </a:fld>
            <a:endParaRPr lang="ru-RU" alt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0394561A-0008-4D5A-9108-76D7F5AC8863}" type="slidenum">
              <a:rPr lang="ru-RU" altLang="ru-RU" sz="1200"/>
              <a:pPr algn="r" defTabSz="930275" eaLnBrk="1" hangingPunct="1"/>
              <a:t>4</a:t>
            </a:fld>
            <a:endParaRPr lang="ru-RU" altLang="ru-RU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72099795-A6CC-4D90-9384-55166B26B6BC}" type="slidenum">
              <a:rPr lang="ru-RU" altLang="ru-RU" sz="1200"/>
              <a:pPr algn="r" defTabSz="930275" eaLnBrk="1" hangingPunct="1"/>
              <a:t>31</a:t>
            </a:fld>
            <a:endParaRPr lang="ru-RU" altLang="ru-RU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890ED2A8-55EB-46DE-B995-4195D420CE6A}" type="slidenum">
              <a:rPr lang="ru-RU" altLang="ru-RU" sz="1200"/>
              <a:pPr algn="r" defTabSz="930275" eaLnBrk="1" hangingPunct="1"/>
              <a:t>5</a:t>
            </a:fld>
            <a:endParaRPr lang="ru-RU" altLang="ru-RU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1944E5D5-859B-4C12-8AFC-928540AA7168}" type="slidenum">
              <a:rPr lang="ru-RU" altLang="ru-RU" sz="1200"/>
              <a:pPr algn="r" defTabSz="930275" eaLnBrk="1" hangingPunct="1"/>
              <a:t>6</a:t>
            </a:fld>
            <a:endParaRPr lang="ru-RU" altLang="ru-RU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857A92A7-DF04-4C27-9EDB-E93A7DF5209E}" type="slidenum">
              <a:rPr lang="ru-RU" altLang="ru-RU" sz="1200">
                <a:solidFill>
                  <a:srgbClr val="000000"/>
                </a:solidFill>
              </a:rPr>
              <a:pPr algn="r" defTabSz="930275" eaLnBrk="1" hangingPunct="1"/>
              <a:t>7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1CD4F0A5-7ABA-449F-A3E4-7CAEA1EA434F}" type="slidenum">
              <a:rPr lang="ru-RU" altLang="ru-RU" sz="1200"/>
              <a:pPr algn="r" defTabSz="930275" eaLnBrk="1" hangingPunct="1"/>
              <a:t>8</a:t>
            </a:fld>
            <a:endParaRPr lang="ru-RU" altLang="ru-RU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7E12EC4A-BD80-4CF5-9B9E-ABE4A8782640}" type="slidenum">
              <a:rPr lang="ru-RU" altLang="ru-RU" sz="1200"/>
              <a:pPr algn="r" defTabSz="930275" eaLnBrk="1" hangingPunct="1"/>
              <a:t>9</a:t>
            </a:fld>
            <a:endParaRPr lang="ru-RU" altLang="ru-RU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4" tIns="46552" rIns="93104" bIns="46552" anchor="b"/>
          <a:lstStyle/>
          <a:p>
            <a:pPr algn="r" defTabSz="930275" eaLnBrk="1" hangingPunct="1"/>
            <a:fld id="{AD6F2C03-AD2F-4898-B424-77F89B297416}" type="slidenum">
              <a:rPr lang="ru-RU" altLang="ru-RU" sz="1200"/>
              <a:pPr algn="r" defTabSz="930275" eaLnBrk="1" hangingPunct="1"/>
              <a:t>10</a:t>
            </a:fld>
            <a:endParaRPr lang="ru-RU" altLang="ru-RU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04" tIns="46552" rIns="93104" bIns="46552"/>
          <a:lstStyle/>
          <a:p>
            <a:pPr defTabSz="914400"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AF4FE-089E-419E-8430-8B917FFF95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EBC1C-9AA1-47FB-88BD-3812B23B73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B75B5-E5BD-403F-91F2-FE221F2878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AF440-FF56-4C7E-9152-65D2200954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CB643-E3CD-481B-BA78-8B56D590A7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92768-6364-4988-A793-893CF6FA26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5B819-60EF-43A2-9BAB-3F84DF7595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3B4B1-939D-4B11-B0D5-6ED9CA107F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7555F-4718-4672-822C-33E9F52DDF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59DBF-F851-4140-BF87-423FC29858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791F-23C9-4D56-A5ED-DF07621E60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0C81B-B294-45EF-B9AE-0BEB9331C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85DC8-E054-4C02-8BF2-58344538E5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33B04-3D57-459F-A94B-509A5707CF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3E389-B065-4A36-968B-32010FD3B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885112" cy="944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8B699-920B-40F4-A04C-16ECAC189D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3C02C-3A76-461A-A6A0-C314645EEB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B3BFD-235B-4AA9-938F-A5C1D0DD46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2EA29-2598-428A-A200-A8E35C7C10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2B67C-3D56-4FB2-8B76-6FA7C079B8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66BB1-A7C3-45D9-AAC6-1698985836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40660-7AD4-43DA-8B2C-87FAA895EA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31227-E9ED-4D9F-A87C-8457F29479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AEB9F04-49E2-4551-A4EB-717BC5EA38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598F6B5-0DF1-485C-9D6D-6F6617F57F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cotbo@yande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00250"/>
            <a:ext cx="9144000" cy="4286250"/>
          </a:xfrm>
          <a:prstGeom prst="rect">
            <a:avLst/>
          </a:prstGeom>
          <a:solidFill>
            <a:srgbClr val="1B6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99" name="Заголовок 1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2362200"/>
            <a:ext cx="8077200" cy="3581400"/>
          </a:xfrm>
        </p:spPr>
        <p:txBody>
          <a:bodyPr/>
          <a:lstStyle/>
          <a:p>
            <a:pPr algn="l" eaLnBrk="1" hangingPunct="1"/>
            <a:r>
              <a:rPr lang="ru-RU" altLang="ru-RU" sz="3600" b="1" smtClean="0">
                <a:solidFill>
                  <a:schemeClr val="bg1"/>
                </a:solidFill>
                <a:cs typeface="Arial" pitchFamily="34" charset="0"/>
              </a:rPr>
              <a:t>ОЦЕНКА ПРОФЕССИОНАЛЬНЫХ РИСКОВ</a:t>
            </a:r>
            <a:r>
              <a:rPr kumimoji="0" lang="ru-RU" altLang="ru-RU" sz="3000" b="1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kumimoji="0" lang="ru-RU" altLang="ru-RU" sz="3000" b="1" smtClean="0">
                <a:solidFill>
                  <a:schemeClr val="bg1"/>
                </a:solidFill>
                <a:cs typeface="Arial" pitchFamily="34" charset="0"/>
              </a:rPr>
            </a:br>
            <a:r>
              <a:rPr kumimoji="0" lang="ru-RU" altLang="ru-RU" sz="2600" b="1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kumimoji="0" lang="ru-RU" altLang="ru-RU" sz="2600" b="1" smtClean="0">
                <a:solidFill>
                  <a:schemeClr val="bg1"/>
                </a:solidFill>
                <a:cs typeface="Arial" pitchFamily="34" charset="0"/>
              </a:rPr>
            </a:br>
            <a:r>
              <a:rPr kumimoji="0" lang="ru-RU" altLang="ru-RU" sz="2000" smtClean="0">
                <a:solidFill>
                  <a:schemeClr val="bg1"/>
                </a:solidFill>
                <a:cs typeface="Arial" pitchFamily="34" charset="0"/>
              </a:rPr>
              <a:t>Директор </a:t>
            </a:r>
            <a:br>
              <a:rPr kumimoji="0" lang="ru-RU" altLang="ru-RU" sz="2000" smtClean="0">
                <a:solidFill>
                  <a:schemeClr val="bg1"/>
                </a:solidFill>
                <a:cs typeface="Arial" pitchFamily="34" charset="0"/>
              </a:rPr>
            </a:br>
            <a:r>
              <a:rPr kumimoji="0" lang="ru-RU" altLang="ru-RU" sz="2000" smtClean="0">
                <a:solidFill>
                  <a:schemeClr val="bg1"/>
                </a:solidFill>
                <a:cs typeface="Arial" pitchFamily="34" charset="0"/>
              </a:rPr>
              <a:t>ОАУ «Центр охраны труда Белгородской области»</a:t>
            </a:r>
            <a:br>
              <a:rPr kumimoji="0" lang="ru-RU" altLang="ru-RU" sz="2000" smtClean="0">
                <a:solidFill>
                  <a:schemeClr val="bg1"/>
                </a:solidFill>
                <a:cs typeface="Arial" pitchFamily="34" charset="0"/>
              </a:rPr>
            </a:br>
            <a:r>
              <a:rPr kumimoji="0" lang="ru-RU" altLang="ru-RU" sz="2000" smtClean="0">
                <a:solidFill>
                  <a:schemeClr val="bg1"/>
                </a:solidFill>
                <a:cs typeface="Arial" pitchFamily="34" charset="0"/>
              </a:rPr>
              <a:t>Кобченко Виктория Николаевна</a:t>
            </a:r>
            <a:endParaRPr kumimoji="0" lang="ru-RU" altLang="ru-RU" sz="2000" b="1" smtClean="0">
              <a:solidFill>
                <a:schemeClr val="bg1"/>
              </a:solidFill>
              <a:latin typeface="Helios"/>
              <a:cs typeface="Arial" pitchFamily="34" charset="0"/>
            </a:endParaRPr>
          </a:p>
        </p:txBody>
      </p:sp>
      <p:sp>
        <p:nvSpPr>
          <p:cNvPr id="4100" name="Подзаголовок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588125" y="6357938"/>
            <a:ext cx="1914525" cy="428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kumimoji="0" lang="ru-RU" altLang="ru-RU" sz="1800" b="1" smtClean="0">
                <a:solidFill>
                  <a:srgbClr val="7F7F7F"/>
                </a:solidFill>
                <a:latin typeface="Helios"/>
                <a:cs typeface="Arial" pitchFamily="34" charset="0"/>
              </a:rPr>
              <a:t>Белгород, 2019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kumimoji="0" lang="ru-RU" altLang="ru-RU" sz="1800" b="1" smtClean="0">
              <a:solidFill>
                <a:srgbClr val="7F7F7F"/>
              </a:solidFill>
              <a:latin typeface="Helios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5125" y="6215063"/>
            <a:ext cx="1428750" cy="1428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-1066800" y="4114800"/>
            <a:ext cx="33528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228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4104" name="Group 13"/>
          <p:cNvGrpSpPr>
            <a:grpSpLocks/>
          </p:cNvGrpSpPr>
          <p:nvPr/>
        </p:nvGrpSpPr>
        <p:grpSpPr bwMode="auto">
          <a:xfrm>
            <a:off x="533400" y="609600"/>
            <a:ext cx="1079500" cy="1079500"/>
            <a:chOff x="11943" y="2202"/>
            <a:chExt cx="2163" cy="1987"/>
          </a:xfrm>
        </p:grpSpPr>
        <p:pic>
          <p:nvPicPr>
            <p:cNvPr id="13326" name="Picture 14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3327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8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9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320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3321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10668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eaLnBrk="1" hangingPunct="1">
              <a:spcBef>
                <a:spcPct val="20000"/>
              </a:spcBef>
            </a:pPr>
            <a:r>
              <a:rPr kumimoji="1" lang="ru-RU" altLang="en-US" sz="2400" b="1">
                <a:solidFill>
                  <a:schemeClr val="bg1"/>
                </a:solidFill>
              </a:rPr>
              <a:t>ВЫЯВЛЕНИЕ ОПАСНОСТЕЙ</a:t>
            </a:r>
          </a:p>
        </p:txBody>
      </p:sp>
      <p:grpSp>
        <p:nvGrpSpPr>
          <p:cNvPr id="13322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85765" y="1471573"/>
            <a:ext cx="8297859" cy="447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2200" dirty="0"/>
              <a:t>с) опасности, связанные с воздействием насекомых:</a:t>
            </a:r>
          </a:p>
          <a:p>
            <a:pPr>
              <a:defRPr/>
            </a:pPr>
            <a:r>
              <a:rPr lang="ru-RU" sz="2200" dirty="0"/>
              <a:t>т) опасности, связанные с воздействием растений:</a:t>
            </a:r>
          </a:p>
          <a:p>
            <a:pPr>
              <a:defRPr/>
            </a:pPr>
            <a:r>
              <a:rPr lang="ru-RU" sz="2200" dirty="0"/>
              <a:t>у) опасность утонуть:</a:t>
            </a:r>
          </a:p>
          <a:p>
            <a:pPr>
              <a:defRPr/>
            </a:pPr>
            <a:r>
              <a:rPr lang="ru-RU" sz="2200" dirty="0"/>
              <a:t>ф) опасность расположения рабочего места:</a:t>
            </a:r>
          </a:p>
          <a:p>
            <a:pPr>
              <a:defRPr/>
            </a:pPr>
            <a:r>
              <a:rPr lang="ru-RU" sz="2200" dirty="0"/>
              <a:t>х) опасности, связанные с организационными недостатками:</a:t>
            </a:r>
          </a:p>
          <a:p>
            <a:pPr>
              <a:defRPr/>
            </a:pPr>
            <a:r>
              <a:rPr lang="ru-RU" sz="2200" dirty="0"/>
              <a:t>ц) опасности пожара:</a:t>
            </a:r>
          </a:p>
          <a:p>
            <a:pPr>
              <a:defRPr/>
            </a:pPr>
            <a:r>
              <a:rPr lang="ru-RU" sz="2200" dirty="0"/>
              <a:t>ч) опасности обрушения</a:t>
            </a:r>
          </a:p>
          <a:p>
            <a:pPr>
              <a:defRPr/>
            </a:pPr>
            <a:r>
              <a:rPr lang="ru-RU" sz="2200" dirty="0"/>
              <a:t>щ) опасность, связанная с дегустацией пищевых продуктов:</a:t>
            </a:r>
          </a:p>
          <a:p>
            <a:pPr>
              <a:defRPr/>
            </a:pPr>
            <a:r>
              <a:rPr lang="ru-RU" sz="2200" dirty="0"/>
              <a:t>э) опасности взрыва:</a:t>
            </a:r>
          </a:p>
          <a:p>
            <a:pPr>
              <a:defRPr/>
            </a:pPr>
            <a:endParaRPr lang="ru-RU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42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43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4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4345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10668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eaLnBrk="1" hangingPunct="1">
              <a:spcBef>
                <a:spcPct val="20000"/>
              </a:spcBef>
            </a:pPr>
            <a:r>
              <a:rPr kumimoji="1" lang="ru-RU" altLang="en-US" sz="2400" b="1">
                <a:solidFill>
                  <a:schemeClr val="bg1"/>
                </a:solidFill>
              </a:rPr>
              <a:t>ВЫБОР МЕТОДА ОЦЕНКИ </a:t>
            </a:r>
          </a:p>
          <a:p>
            <a:pPr algn="ctr" eaLnBrk="1" hangingPunct="1">
              <a:spcBef>
                <a:spcPct val="20000"/>
              </a:spcBef>
            </a:pPr>
            <a:r>
              <a:rPr kumimoji="1" lang="ru-RU" altLang="en-US" sz="2400" b="1">
                <a:solidFill>
                  <a:schemeClr val="bg1"/>
                </a:solidFill>
              </a:rPr>
              <a:t>ПРОФЕССИОНАЛЬНЫХ РИСКОВ </a:t>
            </a:r>
          </a:p>
        </p:txBody>
      </p:sp>
      <p:grpSp>
        <p:nvGrpSpPr>
          <p:cNvPr id="14346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04800" y="1573551"/>
            <a:ext cx="8455024" cy="137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</a:rPr>
              <a:t>ГОСТ Р 12.0.007-2009</a:t>
            </a:r>
            <a:r>
              <a:rPr lang="ru-RU" dirty="0"/>
              <a:t> «Система стандартов безопасности труда. Система управления охраной труда в организации. Общие требования по разработке, применению, оценке и совершенствованию», который принят с целью адаптации межгосударственного стандарта ГОСТ 12.0.230-2007.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44488" y="3013202"/>
            <a:ext cx="8455024" cy="180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</a:rPr>
              <a:t>ГОСТ Р 12.0.010-2009 </a:t>
            </a:r>
            <a:r>
              <a:rPr lang="ru-RU" dirty="0"/>
              <a:t>«Система стандартов безопасности труда. Системы управления охраной труда. Определение опасностей и оценка рисков», определяющий порядок оценки рисков, связанных с ущербом здоровью и жизни работника в процессе его трудовой деятельности, и может быть использован на различных уровнях - национальном, в отрасли экономики и промышленности, в организации и на отдельном рабочем месте.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44488" y="4788199"/>
            <a:ext cx="8455024" cy="130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</a:rPr>
              <a:t>ГОСТ Р 51897-2011/Руководство ИСО 73:2009 </a:t>
            </a:r>
            <a:r>
              <a:rPr lang="ru-RU" dirty="0"/>
              <a:t>«Менеджмент риска. Термины и определения», содержащий определения основных терминов в области менеджмента риска.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6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7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368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5369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10668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eaLnBrk="1" hangingPunct="1">
              <a:spcBef>
                <a:spcPct val="20000"/>
              </a:spcBef>
            </a:pPr>
            <a:r>
              <a:rPr kumimoji="1" lang="ru-RU" altLang="en-US" sz="2400" b="1">
                <a:solidFill>
                  <a:schemeClr val="bg1"/>
                </a:solidFill>
              </a:rPr>
              <a:t>ВЫБОР МЕТОДА ОЦЕНКИ </a:t>
            </a:r>
          </a:p>
          <a:p>
            <a:pPr algn="ctr" eaLnBrk="1" hangingPunct="1">
              <a:spcBef>
                <a:spcPct val="20000"/>
              </a:spcBef>
            </a:pPr>
            <a:r>
              <a:rPr kumimoji="1" lang="ru-RU" altLang="en-US" sz="2400" b="1">
                <a:solidFill>
                  <a:schemeClr val="bg1"/>
                </a:solidFill>
              </a:rPr>
              <a:t>ПРОФЕССИОНАЛЬНЫХ РИСКОВ </a:t>
            </a:r>
          </a:p>
        </p:txBody>
      </p:sp>
      <p:grpSp>
        <p:nvGrpSpPr>
          <p:cNvPr id="15370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04800" y="1573551"/>
            <a:ext cx="8455024" cy="137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</a:rPr>
              <a:t>ГОСТ Р ИСО 31000-2010</a:t>
            </a:r>
            <a:r>
              <a:rPr lang="ru-RU" dirty="0"/>
              <a:t> «Менеджмент риска. Принципы и руководство», описывающий систематический и логический процесс управления риском посредством его идентификации, его анализа и последующего оценивания и определения того, будет ли риск изменен воздействием, чтобы соответствовать установленным критериям.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44488" y="3013202"/>
            <a:ext cx="845502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</a:rPr>
              <a:t>ГОСТ Р ИСО/МЭК 31010-2011 </a:t>
            </a:r>
            <a:r>
              <a:rPr lang="ru-RU" dirty="0"/>
              <a:t>«Менеджмент риска. Методы оценки риска», разработанный в дополнение к указанному выше ИСО 31000 и содержащий рекомендации по выбору и применению методов оценки риска.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44488" y="4149315"/>
            <a:ext cx="8455024" cy="194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</a:rPr>
              <a:t>ГОСТ Р 54934-2012/OHSAS 18001:2007 </a:t>
            </a:r>
            <a:r>
              <a:rPr lang="ru-RU" dirty="0"/>
              <a:t>«Системы менеджмента безопасности труда и охраны здоровья. Требования», устанавливающий общие требования к системе менеджмента безопасности труда и охраны здоровья (</a:t>
            </a:r>
            <a:r>
              <a:rPr lang="ru-RU" dirty="0" err="1"/>
              <a:t>БТиОЗ</a:t>
            </a:r>
            <a:r>
              <a:rPr lang="ru-RU" dirty="0"/>
              <a:t>), а именно к процедуре и методологии идентификации опасностей и оценки рисков, а также приоритетность мер по снижению рисков, реализуемую при определении мер управления рисками или рассмотрении вопроса об изменении существующих мер.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90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91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392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6393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10668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eaLnBrk="1" hangingPunct="1">
              <a:spcBef>
                <a:spcPct val="20000"/>
              </a:spcBef>
            </a:pPr>
            <a:r>
              <a:rPr kumimoji="1" lang="ru-RU" altLang="en-US" sz="2400" b="1">
                <a:solidFill>
                  <a:schemeClr val="bg1"/>
                </a:solidFill>
              </a:rPr>
              <a:t>ВЫБОР МЕТОДА ОЦЕНКИ </a:t>
            </a:r>
          </a:p>
          <a:p>
            <a:pPr algn="ctr" eaLnBrk="1" hangingPunct="1">
              <a:spcBef>
                <a:spcPct val="20000"/>
              </a:spcBef>
            </a:pPr>
            <a:r>
              <a:rPr kumimoji="1" lang="ru-RU" altLang="en-US" sz="2400" b="1">
                <a:solidFill>
                  <a:schemeClr val="bg1"/>
                </a:solidFill>
              </a:rPr>
              <a:t>ПРОФЕССИОНАЛЬНЫХ РИСКОВ </a:t>
            </a:r>
          </a:p>
        </p:txBody>
      </p:sp>
      <p:grpSp>
        <p:nvGrpSpPr>
          <p:cNvPr id="16394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04800" y="1736034"/>
            <a:ext cx="8455024" cy="92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</a:rPr>
              <a:t>МЕЖДУНАРОДНЫЙ ISO СТАНДАРТ 45001</a:t>
            </a:r>
            <a:r>
              <a:rPr lang="ru-RU" dirty="0"/>
              <a:t> Системы менеджмента охраны здоровья и безопасности труда – Требования и рекомендации по применению.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44488" y="2643896"/>
            <a:ext cx="8455024" cy="143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</a:rPr>
              <a:t>ГОСТ Р ИСО/МЭК 31010-2011</a:t>
            </a:r>
            <a:r>
              <a:rPr lang="ru-RU" dirty="0"/>
              <a:t> «Менеджмент риска. Методы оценки риска», разработанный в дополнение к указанному выше ИСО 31000 и содержащий рекомендации по выбору и применению методов оценки риска.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4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5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416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7417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9906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eaLnBrk="1" hangingPunct="1">
              <a:spcBef>
                <a:spcPct val="20000"/>
              </a:spcBef>
            </a:pPr>
            <a:r>
              <a:rPr kumimoji="1" lang="ru-RU" altLang="en-US" sz="2400" b="1">
                <a:solidFill>
                  <a:schemeClr val="bg1"/>
                </a:solidFill>
              </a:rPr>
              <a:t>ТЕРМИНОЛОГИЯ</a:t>
            </a:r>
          </a:p>
        </p:txBody>
      </p:sp>
      <p:grpSp>
        <p:nvGrpSpPr>
          <p:cNvPr id="17418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04800" y="1931982"/>
            <a:ext cx="83820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defRPr/>
            </a:pPr>
            <a:r>
              <a:rPr lang="ru-RU" sz="2200" b="1" dirty="0"/>
              <a:t>Профессиональный риск</a:t>
            </a:r>
            <a:r>
              <a:rPr lang="ru-RU" sz="2200" dirty="0"/>
              <a:t> - </a:t>
            </a:r>
            <a:r>
              <a:rPr lang="ru-RU" sz="2200" u="sng" dirty="0"/>
              <a:t>вероятность</a:t>
            </a:r>
            <a:r>
              <a:rPr lang="ru-RU" sz="2200" b="1" dirty="0"/>
              <a:t> </a:t>
            </a:r>
            <a:r>
              <a:rPr lang="ru-RU" sz="2200" dirty="0"/>
              <a:t>причинения вреда здоровью в результате воздействия вредных и (или) опасных производственных факторов при исполнении работником обязанностей по трудовому договору или в иных случаях, установленных настоящим Кодексом, другими федеральными законами </a:t>
            </a:r>
            <a:r>
              <a:rPr lang="ru-RU" sz="2200" dirty="0">
                <a:solidFill>
                  <a:srgbClr val="FF0000"/>
                </a:solidFill>
              </a:rPr>
              <a:t>(ст. 209 ТК РФ)</a:t>
            </a:r>
            <a:r>
              <a:rPr lang="ru-RU" sz="2200" dirty="0"/>
              <a:t>.</a:t>
            </a:r>
            <a:endParaRPr lang="ru-RU" sz="2200" b="1" dirty="0">
              <a:ln w="50800"/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8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9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440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8441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9906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eaLnBrk="1" hangingPunct="1">
              <a:spcBef>
                <a:spcPct val="20000"/>
              </a:spcBef>
            </a:pPr>
            <a:r>
              <a:rPr kumimoji="1" lang="ru-RU" altLang="en-US" sz="2400" b="1">
                <a:solidFill>
                  <a:schemeClr val="bg1"/>
                </a:solidFill>
              </a:rPr>
              <a:t>ТЕРМИНОЛОГИЯ</a:t>
            </a:r>
          </a:p>
        </p:txBody>
      </p:sp>
      <p:grpSp>
        <p:nvGrpSpPr>
          <p:cNvPr id="18442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04800" y="1931988"/>
            <a:ext cx="838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defRPr/>
            </a:pPr>
            <a:endParaRPr lang="ru-RU" sz="2200" b="1" dirty="0">
              <a:ln w="50800"/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8444" name="Рисунок 13"/>
          <p:cNvPicPr>
            <a:picLocks noChangeAspect="1" noChangeArrowheads="1"/>
          </p:cNvPicPr>
          <p:nvPr/>
        </p:nvPicPr>
        <p:blipFill>
          <a:blip r:embed="rId4"/>
          <a:srcRect t="25443" r="65492" b="19398"/>
          <a:stretch>
            <a:fillRect/>
          </a:stretch>
        </p:blipFill>
        <p:spPr bwMode="auto">
          <a:xfrm>
            <a:off x="239713" y="2057400"/>
            <a:ext cx="2667000" cy="3440113"/>
          </a:xfrm>
          <a:prstGeom prst="rect">
            <a:avLst/>
          </a:prstGeom>
          <a:noFill/>
          <a:ln w="5715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18445" name="Рисунок 17"/>
          <p:cNvPicPr>
            <a:picLocks noChangeAspect="1" noChangeArrowheads="1"/>
          </p:cNvPicPr>
          <p:nvPr/>
        </p:nvPicPr>
        <p:blipFill>
          <a:blip r:embed="rId5"/>
          <a:srcRect l="34399" t="26167" r="37100" b="20001"/>
          <a:stretch>
            <a:fillRect/>
          </a:stretch>
        </p:blipFill>
        <p:spPr bwMode="auto">
          <a:xfrm>
            <a:off x="3225800" y="1423988"/>
            <a:ext cx="2616200" cy="3692525"/>
          </a:xfrm>
          <a:prstGeom prst="rect">
            <a:avLst/>
          </a:prstGeom>
          <a:noFill/>
          <a:ln w="5715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18446" name="Рисунок 18"/>
          <p:cNvPicPr>
            <a:picLocks noChangeAspect="1" noChangeArrowheads="1"/>
          </p:cNvPicPr>
          <p:nvPr/>
        </p:nvPicPr>
        <p:blipFill>
          <a:blip r:embed="rId5"/>
          <a:srcRect l="63275" t="26167" b="20332"/>
          <a:stretch>
            <a:fillRect/>
          </a:stretch>
        </p:blipFill>
        <p:spPr bwMode="auto">
          <a:xfrm>
            <a:off x="6248400" y="2090738"/>
            <a:ext cx="2547938" cy="3440112"/>
          </a:xfrm>
          <a:prstGeom prst="rect">
            <a:avLst/>
          </a:prstGeom>
          <a:noFill/>
          <a:ln w="57150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18447" name="Прямоугольник 1"/>
          <p:cNvSpPr>
            <a:spLocks noChangeArrowheads="1"/>
          </p:cNvSpPr>
          <p:nvPr/>
        </p:nvSpPr>
        <p:spPr bwMode="auto">
          <a:xfrm>
            <a:off x="1371600" y="5041900"/>
            <a:ext cx="67818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sz="1100">
              <a:latin typeface="Calibri" pitchFamily="34" charset="0"/>
            </a:endParaRPr>
          </a:p>
          <a:p>
            <a:pPr algn="ctr" eaLnBrk="1" hangingPunct="1"/>
            <a:r>
              <a:rPr lang="ru-RU" sz="2000">
                <a:latin typeface="Calibri" pitchFamily="34" charset="0"/>
              </a:rPr>
              <a:t>Что может случиться?</a:t>
            </a:r>
          </a:p>
          <a:p>
            <a:pPr algn="ctr" eaLnBrk="1" hangingPunct="1"/>
            <a:r>
              <a:rPr lang="ru-RU" sz="2000">
                <a:latin typeface="Calibri" pitchFamily="34" charset="0"/>
              </a:rPr>
              <a:t>Какова вероятность, что это произойдет?</a:t>
            </a:r>
          </a:p>
          <a:p>
            <a:pPr algn="ctr" eaLnBrk="1" hangingPunct="1"/>
            <a:r>
              <a:rPr lang="ru-RU" sz="2000">
                <a:latin typeface="Calibri" pitchFamily="34" charset="0"/>
              </a:rPr>
              <a:t>Какие могут быть последствия?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62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63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464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9465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9906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eaLnBrk="1" hangingPunct="1">
              <a:spcBef>
                <a:spcPct val="20000"/>
              </a:spcBef>
            </a:pPr>
            <a:r>
              <a:rPr kumimoji="1" lang="ru-RU" altLang="en-US" sz="2400" b="1">
                <a:solidFill>
                  <a:schemeClr val="bg1"/>
                </a:solidFill>
              </a:rPr>
              <a:t>ТЕРМИНОЛОГИЯ</a:t>
            </a:r>
          </a:p>
        </p:txBody>
      </p:sp>
      <p:grpSp>
        <p:nvGrpSpPr>
          <p:cNvPr id="19466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04800" y="1677661"/>
            <a:ext cx="8455024" cy="180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Риск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-  </a:t>
            </a:r>
            <a:r>
              <a:rPr lang="ru-RU" sz="2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сочетание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sz="2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вероятности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возникновения в процессе трудовой деятельности опасного события, </a:t>
            </a:r>
            <a:r>
              <a:rPr lang="ru-RU" sz="2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тяжести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травмы или другого ущерба для здоровья человека, вызванных этим событием </a:t>
            </a:r>
            <a:r>
              <a:rPr lang="ru-RU" sz="2200" dirty="0">
                <a:solidFill>
                  <a:srgbClr val="FF0000"/>
                </a:solidFill>
                <a:latin typeface="+mj-lt"/>
              </a:rPr>
              <a:t>(ГОСТ 12.0.230-2007)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44488" y="3597560"/>
            <a:ext cx="8455024" cy="180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Риск -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 </a:t>
            </a:r>
            <a:r>
              <a:rPr lang="ru-RU" sz="2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сочетание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sz="2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вероятности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возникновения в процессе трудовой деятельности опасного события, </a:t>
            </a:r>
            <a:r>
              <a:rPr lang="ru-RU" sz="2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тяжести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травмы или другого ущерба для здоровья человека, вызванных этим событием </a:t>
            </a:r>
            <a:r>
              <a:rPr lang="ru-RU" sz="2200" dirty="0">
                <a:solidFill>
                  <a:srgbClr val="FF0000"/>
                </a:solidFill>
                <a:latin typeface="+mj-lt"/>
              </a:rPr>
              <a:t>(</a:t>
            </a:r>
            <a:r>
              <a:rPr lang="ru-RU" sz="2200" dirty="0">
                <a:solidFill>
                  <a:srgbClr val="FF0000"/>
                </a:solidFill>
              </a:rPr>
              <a:t>ГОСТ 12.0.010-2009</a:t>
            </a:r>
            <a:r>
              <a:rPr lang="ru-RU" sz="2200" dirty="0">
                <a:solidFill>
                  <a:srgbClr val="FF0000"/>
                </a:solidFill>
                <a:latin typeface="+mj-lt"/>
              </a:rPr>
              <a:t>)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6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7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8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20489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709613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spcBef>
                <a:spcPct val="20000"/>
              </a:spcBef>
            </a:pPr>
            <a:r>
              <a:rPr kumimoji="1" lang="ru-RU" altLang="ru-RU" sz="2400" b="1">
                <a:solidFill>
                  <a:schemeClr val="bg1"/>
                </a:solidFill>
              </a:rPr>
              <a:t>ГОСТ Р 12.0.010-2009</a:t>
            </a:r>
          </a:p>
        </p:txBody>
      </p:sp>
      <p:grpSp>
        <p:nvGrpSpPr>
          <p:cNvPr id="20490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pic>
        <p:nvPicPr>
          <p:cNvPr id="20491" name="Рисунок 13"/>
          <p:cNvPicPr>
            <a:picLocks noChangeAspect="1" noChangeArrowheads="1"/>
          </p:cNvPicPr>
          <p:nvPr/>
        </p:nvPicPr>
        <p:blipFill>
          <a:blip r:embed="rId4"/>
          <a:srcRect l="5885" t="13332" b="10591"/>
          <a:stretch>
            <a:fillRect/>
          </a:stretch>
        </p:blipFill>
        <p:spPr bwMode="auto">
          <a:xfrm>
            <a:off x="320675" y="1220788"/>
            <a:ext cx="8437563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510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511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512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21513" name="Прямоугольник 13"/>
          <p:cNvSpPr>
            <a:spLocks noChangeArrowheads="1"/>
          </p:cNvSpPr>
          <p:nvPr/>
        </p:nvSpPr>
        <p:spPr bwMode="auto">
          <a:xfrm>
            <a:off x="261938" y="304800"/>
            <a:ext cx="8458200" cy="896938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spcBef>
                <a:spcPct val="20000"/>
              </a:spcBef>
            </a:pPr>
            <a:r>
              <a:rPr kumimoji="1" lang="ru-RU" altLang="ru-RU" sz="2400" b="1">
                <a:solidFill>
                  <a:schemeClr val="bg1"/>
                </a:solidFill>
              </a:rPr>
              <a:t>Пример косвенного метода оценки рисков</a:t>
            </a:r>
          </a:p>
        </p:txBody>
      </p:sp>
      <p:grpSp>
        <p:nvGrpSpPr>
          <p:cNvPr id="21514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pic>
        <p:nvPicPr>
          <p:cNvPr id="21515" name="Рисунок 19"/>
          <p:cNvPicPr>
            <a:picLocks noChangeAspect="1" noChangeArrowheads="1"/>
          </p:cNvPicPr>
          <p:nvPr/>
        </p:nvPicPr>
        <p:blipFill>
          <a:blip r:embed="rId4"/>
          <a:srcRect t="11966" b="10356"/>
          <a:stretch>
            <a:fillRect/>
          </a:stretch>
        </p:blipFill>
        <p:spPr bwMode="auto">
          <a:xfrm>
            <a:off x="250825" y="1633538"/>
            <a:ext cx="858837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4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5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536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22537" name="Прямоугольник 13"/>
          <p:cNvSpPr>
            <a:spLocks noChangeArrowheads="1"/>
          </p:cNvSpPr>
          <p:nvPr/>
        </p:nvSpPr>
        <p:spPr bwMode="auto">
          <a:xfrm>
            <a:off x="261938" y="304800"/>
            <a:ext cx="8458200" cy="896938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spcBef>
                <a:spcPct val="20000"/>
              </a:spcBef>
            </a:pPr>
            <a:r>
              <a:rPr kumimoji="1" lang="ru-RU" altLang="ru-RU" sz="2400" b="1">
                <a:solidFill>
                  <a:schemeClr val="bg1"/>
                </a:solidFill>
              </a:rPr>
              <a:t>Пример косвенного метода оценки рисков</a:t>
            </a:r>
          </a:p>
        </p:txBody>
      </p:sp>
      <p:grpSp>
        <p:nvGrpSpPr>
          <p:cNvPr id="22538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pic>
        <p:nvPicPr>
          <p:cNvPr id="22539" name="Рисунок 18"/>
          <p:cNvPicPr>
            <a:picLocks noChangeAspect="1" noChangeArrowheads="1"/>
          </p:cNvPicPr>
          <p:nvPr/>
        </p:nvPicPr>
        <p:blipFill>
          <a:blip r:embed="rId4"/>
          <a:srcRect t="9354" b="12840"/>
          <a:stretch>
            <a:fillRect/>
          </a:stretch>
        </p:blipFill>
        <p:spPr bwMode="auto">
          <a:xfrm>
            <a:off x="304800" y="1201738"/>
            <a:ext cx="8534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6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7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8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5129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9906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eaLnBrk="1" hangingPunct="1">
              <a:spcBef>
                <a:spcPct val="20000"/>
              </a:spcBef>
            </a:pPr>
            <a:r>
              <a:rPr kumimoji="1" lang="ru-RU" altLang="en-US" sz="2400" b="1">
                <a:solidFill>
                  <a:schemeClr val="bg1"/>
                </a:solidFill>
              </a:rPr>
              <a:t>ОЦЕНКА ПРОФЕССИОНАЛЬНЫХ РИСКОВ</a:t>
            </a:r>
          </a:p>
        </p:txBody>
      </p:sp>
      <p:grpSp>
        <p:nvGrpSpPr>
          <p:cNvPr id="5130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11188" y="1981200"/>
            <a:ext cx="838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defRPr/>
            </a:pPr>
            <a:endParaRPr lang="ru-RU" sz="2200" b="1" dirty="0">
              <a:ln w="50800"/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132" name="Рисунок 13"/>
          <p:cNvPicPr>
            <a:picLocks noChangeAspect="1" noChangeArrowheads="1"/>
          </p:cNvPicPr>
          <p:nvPr/>
        </p:nvPicPr>
        <p:blipFill>
          <a:blip r:embed="rId4"/>
          <a:srcRect b="12653"/>
          <a:stretch>
            <a:fillRect/>
          </a:stretch>
        </p:blipFill>
        <p:spPr bwMode="auto">
          <a:xfrm>
            <a:off x="733425" y="1371600"/>
            <a:ext cx="74199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8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9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560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23561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896938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spcBef>
                <a:spcPct val="20000"/>
              </a:spcBef>
            </a:pPr>
            <a:r>
              <a:rPr kumimoji="1" lang="ru-RU" altLang="ru-RU" sz="2400" b="1">
                <a:solidFill>
                  <a:schemeClr val="bg1"/>
                </a:solidFill>
              </a:rPr>
              <a:t>Пример косвенного метода оценки рисков</a:t>
            </a:r>
          </a:p>
          <a:p>
            <a:pPr algn="ctr">
              <a:spcBef>
                <a:spcPct val="20000"/>
              </a:spcBef>
            </a:pPr>
            <a:r>
              <a:rPr kumimoji="1" lang="ru-RU" altLang="ru-RU" sz="2400" b="1">
                <a:solidFill>
                  <a:schemeClr val="bg1"/>
                </a:solidFill>
              </a:rPr>
              <a:t>Метод Элмери</a:t>
            </a:r>
          </a:p>
        </p:txBody>
      </p:sp>
      <p:grpSp>
        <p:nvGrpSpPr>
          <p:cNvPr id="23562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pic>
        <p:nvPicPr>
          <p:cNvPr id="23563" name="Рисунок 17"/>
          <p:cNvPicPr>
            <a:picLocks noChangeAspect="1" noChangeArrowheads="1"/>
          </p:cNvPicPr>
          <p:nvPr/>
        </p:nvPicPr>
        <p:blipFill>
          <a:blip r:embed="rId4"/>
          <a:srcRect t="2971" b="13840"/>
          <a:stretch>
            <a:fillRect/>
          </a:stretch>
        </p:blipFill>
        <p:spPr bwMode="auto">
          <a:xfrm>
            <a:off x="239713" y="1447800"/>
            <a:ext cx="89042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82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83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584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24585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896938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spcBef>
                <a:spcPct val="20000"/>
              </a:spcBef>
            </a:pPr>
            <a:r>
              <a:rPr kumimoji="1" lang="ru-RU" altLang="ru-RU" sz="2400" b="1">
                <a:solidFill>
                  <a:schemeClr val="bg1"/>
                </a:solidFill>
              </a:rPr>
              <a:t>Пример косвенного метода оценки рисков</a:t>
            </a:r>
          </a:p>
          <a:p>
            <a:pPr algn="ctr">
              <a:spcBef>
                <a:spcPct val="20000"/>
              </a:spcBef>
            </a:pPr>
            <a:r>
              <a:rPr kumimoji="1" lang="ru-RU" altLang="ru-RU" sz="2400" b="1">
                <a:solidFill>
                  <a:schemeClr val="bg1"/>
                </a:solidFill>
              </a:rPr>
              <a:t>Метод Элмери</a:t>
            </a:r>
          </a:p>
        </p:txBody>
      </p:sp>
      <p:grpSp>
        <p:nvGrpSpPr>
          <p:cNvPr id="24586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pic>
        <p:nvPicPr>
          <p:cNvPr id="24587" name="Рисунок 13"/>
          <p:cNvPicPr>
            <a:picLocks noChangeAspect="1" noChangeArrowheads="1"/>
          </p:cNvPicPr>
          <p:nvPr/>
        </p:nvPicPr>
        <p:blipFill>
          <a:blip r:embed="rId4"/>
          <a:srcRect l="784" t="11874" b="10928"/>
          <a:stretch>
            <a:fillRect/>
          </a:stretch>
        </p:blipFill>
        <p:spPr bwMode="auto">
          <a:xfrm>
            <a:off x="304800" y="1287463"/>
            <a:ext cx="85344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06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07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608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25609" name="Прямоугольник 13"/>
          <p:cNvSpPr>
            <a:spLocks noChangeArrowheads="1"/>
          </p:cNvSpPr>
          <p:nvPr/>
        </p:nvSpPr>
        <p:spPr bwMode="auto">
          <a:xfrm>
            <a:off x="276225" y="320675"/>
            <a:ext cx="8458200" cy="709613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spcBef>
                <a:spcPct val="20000"/>
              </a:spcBef>
            </a:pPr>
            <a:r>
              <a:rPr kumimoji="1" lang="ru-RU" altLang="ru-RU" sz="2400" b="1">
                <a:solidFill>
                  <a:schemeClr val="bg1"/>
                </a:solidFill>
              </a:rPr>
              <a:t>Пример прямого метода оценки риска</a:t>
            </a:r>
          </a:p>
        </p:txBody>
      </p:sp>
      <p:grpSp>
        <p:nvGrpSpPr>
          <p:cNvPr id="25610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pic>
        <p:nvPicPr>
          <p:cNvPr id="25611" name="Рисунок 13"/>
          <p:cNvPicPr>
            <a:picLocks noChangeAspect="1" noChangeArrowheads="1"/>
          </p:cNvPicPr>
          <p:nvPr/>
        </p:nvPicPr>
        <p:blipFill>
          <a:blip r:embed="rId4"/>
          <a:srcRect t="11514" b="18442"/>
          <a:stretch>
            <a:fillRect/>
          </a:stretch>
        </p:blipFill>
        <p:spPr bwMode="auto">
          <a:xfrm>
            <a:off x="69850" y="1687513"/>
            <a:ext cx="91440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30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31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632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26633" name="Прямоугольник 13"/>
          <p:cNvSpPr>
            <a:spLocks noChangeArrowheads="1"/>
          </p:cNvSpPr>
          <p:nvPr/>
        </p:nvSpPr>
        <p:spPr bwMode="auto">
          <a:xfrm>
            <a:off x="304800" y="296863"/>
            <a:ext cx="8458200" cy="896937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spcBef>
                <a:spcPct val="20000"/>
              </a:spcBef>
            </a:pPr>
            <a:r>
              <a:rPr kumimoji="1" lang="ru-RU" altLang="ru-RU" sz="2400" b="1">
                <a:solidFill>
                  <a:schemeClr val="bg1"/>
                </a:solidFill>
              </a:rPr>
              <a:t> Метод Файн-Кинни</a:t>
            </a:r>
          </a:p>
        </p:txBody>
      </p:sp>
      <p:grpSp>
        <p:nvGrpSpPr>
          <p:cNvPr id="26634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pic>
        <p:nvPicPr>
          <p:cNvPr id="26635" name="Рисунок 13"/>
          <p:cNvPicPr>
            <a:picLocks noChangeAspect="1" noChangeArrowheads="1"/>
          </p:cNvPicPr>
          <p:nvPr/>
        </p:nvPicPr>
        <p:blipFill>
          <a:blip r:embed="rId4"/>
          <a:srcRect l="1225" t="2107" r="1648" b="8936"/>
          <a:stretch>
            <a:fillRect/>
          </a:stretch>
        </p:blipFill>
        <p:spPr bwMode="auto">
          <a:xfrm>
            <a:off x="93663" y="1193800"/>
            <a:ext cx="888047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3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654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655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656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27657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896938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spcBef>
                <a:spcPct val="20000"/>
              </a:spcBef>
            </a:pPr>
            <a:r>
              <a:rPr kumimoji="1" lang="ru-RU" altLang="ru-RU" sz="2400" b="1">
                <a:solidFill>
                  <a:schemeClr val="bg1"/>
                </a:solidFill>
              </a:rPr>
              <a:t>Пример прямого метода оценки риска</a:t>
            </a:r>
          </a:p>
          <a:p>
            <a:pPr algn="ctr">
              <a:spcBef>
                <a:spcPct val="20000"/>
              </a:spcBef>
            </a:pPr>
            <a:r>
              <a:rPr kumimoji="1" lang="ru-RU" altLang="ru-RU" sz="2400" b="1">
                <a:solidFill>
                  <a:schemeClr val="bg1"/>
                </a:solidFill>
              </a:rPr>
              <a:t>Метод Файн-Кинни </a:t>
            </a:r>
          </a:p>
        </p:txBody>
      </p:sp>
      <p:grpSp>
        <p:nvGrpSpPr>
          <p:cNvPr id="27658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pic>
        <p:nvPicPr>
          <p:cNvPr id="27659" name="Рисунок 16"/>
          <p:cNvPicPr>
            <a:picLocks noChangeAspect="1" noChangeArrowheads="1"/>
          </p:cNvPicPr>
          <p:nvPr/>
        </p:nvPicPr>
        <p:blipFill>
          <a:blip r:embed="rId4"/>
          <a:srcRect l="1640" r="1233" b="9361"/>
          <a:stretch>
            <a:fillRect/>
          </a:stretch>
        </p:blipFill>
        <p:spPr bwMode="auto">
          <a:xfrm>
            <a:off x="111125" y="1330325"/>
            <a:ext cx="888206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78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79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680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28681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896938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spcBef>
                <a:spcPct val="20000"/>
              </a:spcBef>
            </a:pPr>
            <a:r>
              <a:rPr kumimoji="1" lang="ru-RU" altLang="ru-RU" sz="2400" b="1">
                <a:solidFill>
                  <a:schemeClr val="bg1"/>
                </a:solidFill>
              </a:rPr>
              <a:t>Пример прямого метода оценки риска</a:t>
            </a:r>
          </a:p>
          <a:p>
            <a:pPr algn="ctr">
              <a:spcBef>
                <a:spcPct val="20000"/>
              </a:spcBef>
            </a:pPr>
            <a:r>
              <a:rPr kumimoji="1" lang="ru-RU" altLang="ru-RU" sz="2400" b="1">
                <a:solidFill>
                  <a:schemeClr val="bg1"/>
                </a:solidFill>
              </a:rPr>
              <a:t>Матричный метод</a:t>
            </a:r>
          </a:p>
        </p:txBody>
      </p:sp>
      <p:grpSp>
        <p:nvGrpSpPr>
          <p:cNvPr id="28682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pic>
        <p:nvPicPr>
          <p:cNvPr id="28683" name="Рисунок 17"/>
          <p:cNvPicPr>
            <a:picLocks noChangeAspect="1" noChangeArrowheads="1"/>
          </p:cNvPicPr>
          <p:nvPr/>
        </p:nvPicPr>
        <p:blipFill>
          <a:blip r:embed="rId4"/>
          <a:srcRect l="2625" t="27779" r="1649" b="32222"/>
          <a:stretch>
            <a:fillRect/>
          </a:stretch>
        </p:blipFill>
        <p:spPr bwMode="auto">
          <a:xfrm>
            <a:off x="239713" y="1570038"/>
            <a:ext cx="86741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702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703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9704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29705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709613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spcBef>
                <a:spcPct val="20000"/>
              </a:spcBef>
            </a:pPr>
            <a:r>
              <a:rPr kumimoji="1" lang="ru-RU" altLang="ru-RU" sz="2400" b="1">
                <a:solidFill>
                  <a:schemeClr val="bg1"/>
                </a:solidFill>
              </a:rPr>
              <a:t>Пример прямого метода оценки риска</a:t>
            </a:r>
          </a:p>
        </p:txBody>
      </p:sp>
      <p:grpSp>
        <p:nvGrpSpPr>
          <p:cNvPr id="29706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pic>
        <p:nvPicPr>
          <p:cNvPr id="29707" name="Рисунок 16"/>
          <p:cNvPicPr>
            <a:picLocks noChangeAspect="1" noChangeArrowheads="1"/>
          </p:cNvPicPr>
          <p:nvPr/>
        </p:nvPicPr>
        <p:blipFill>
          <a:blip r:embed="rId4"/>
          <a:srcRect l="11224" t="10680" r="10048" b="26241"/>
          <a:stretch>
            <a:fillRect/>
          </a:stretch>
        </p:blipFill>
        <p:spPr bwMode="auto">
          <a:xfrm>
            <a:off x="301625" y="1198563"/>
            <a:ext cx="845820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5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26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27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28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0729" name="Прямоугольник 13"/>
          <p:cNvSpPr>
            <a:spLocks noChangeArrowheads="1"/>
          </p:cNvSpPr>
          <p:nvPr/>
        </p:nvSpPr>
        <p:spPr bwMode="auto">
          <a:xfrm>
            <a:off x="292100" y="228600"/>
            <a:ext cx="8458200" cy="973138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spcBef>
                <a:spcPct val="20000"/>
              </a:spcBef>
            </a:pPr>
            <a:r>
              <a:rPr kumimoji="1" lang="ru-RU" altLang="ru-RU" sz="2400" b="1">
                <a:solidFill>
                  <a:schemeClr val="bg1"/>
                </a:solidFill>
              </a:rPr>
              <a:t>Пример прямого метода оценки риска</a:t>
            </a:r>
          </a:p>
          <a:p>
            <a:pPr algn="ctr">
              <a:spcBef>
                <a:spcPct val="20000"/>
              </a:spcBef>
            </a:pPr>
            <a:r>
              <a:rPr kumimoji="1" lang="ru-RU" altLang="ru-RU" sz="2400" b="1">
                <a:solidFill>
                  <a:schemeClr val="bg1"/>
                </a:solidFill>
              </a:rPr>
              <a:t>Матричный метод</a:t>
            </a:r>
          </a:p>
        </p:txBody>
      </p:sp>
      <p:grpSp>
        <p:nvGrpSpPr>
          <p:cNvPr id="30730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pic>
        <p:nvPicPr>
          <p:cNvPr id="30731" name="Рисунок 13"/>
          <p:cNvPicPr>
            <a:picLocks noChangeAspect="1" noChangeArrowheads="1"/>
          </p:cNvPicPr>
          <p:nvPr/>
        </p:nvPicPr>
        <p:blipFill>
          <a:blip r:embed="rId4"/>
          <a:srcRect l="16502" t="28008" r="16338" b="24957"/>
          <a:stretch>
            <a:fillRect/>
          </a:stretch>
        </p:blipFill>
        <p:spPr bwMode="auto">
          <a:xfrm>
            <a:off x="250825" y="1160463"/>
            <a:ext cx="8585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750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751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752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1753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896938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spcBef>
                <a:spcPct val="20000"/>
              </a:spcBef>
            </a:pPr>
            <a:r>
              <a:rPr kumimoji="1" lang="ru-RU" altLang="ru-RU" sz="2400" b="1">
                <a:solidFill>
                  <a:schemeClr val="bg1"/>
                </a:solidFill>
              </a:rPr>
              <a:t>Пример прямого метода оценки риска</a:t>
            </a:r>
          </a:p>
          <a:p>
            <a:pPr algn="ctr">
              <a:spcBef>
                <a:spcPct val="20000"/>
              </a:spcBef>
            </a:pPr>
            <a:r>
              <a:rPr kumimoji="1" lang="ru-RU" altLang="ru-RU" sz="2400" b="1">
                <a:solidFill>
                  <a:schemeClr val="bg1"/>
                </a:solidFill>
              </a:rPr>
              <a:t>Матричный метод</a:t>
            </a:r>
          </a:p>
        </p:txBody>
      </p:sp>
      <p:grpSp>
        <p:nvGrpSpPr>
          <p:cNvPr id="31754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pic>
        <p:nvPicPr>
          <p:cNvPr id="31755" name="Рисунок 13"/>
          <p:cNvPicPr>
            <a:picLocks noChangeAspect="1" noChangeArrowheads="1"/>
          </p:cNvPicPr>
          <p:nvPr/>
        </p:nvPicPr>
        <p:blipFill>
          <a:blip r:embed="rId4"/>
          <a:srcRect l="12498" t="25555" r="11668" b="20000"/>
          <a:stretch>
            <a:fillRect/>
          </a:stretch>
        </p:blipFill>
        <p:spPr bwMode="auto">
          <a:xfrm>
            <a:off x="239713" y="1389063"/>
            <a:ext cx="8523287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2774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2775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2776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2777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896938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spcBef>
                <a:spcPct val="20000"/>
              </a:spcBef>
            </a:pPr>
            <a:r>
              <a:rPr kumimoji="1" lang="ru-RU" altLang="ru-RU" sz="2400" b="1">
                <a:solidFill>
                  <a:srgbClr val="FFFFFF"/>
                </a:solidFill>
              </a:rPr>
              <a:t>ВЫБОР МЕТОДА ОЦЕНКИ РИСКА</a:t>
            </a:r>
          </a:p>
        </p:txBody>
      </p:sp>
      <p:grpSp>
        <p:nvGrpSpPr>
          <p:cNvPr id="32778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pic>
        <p:nvPicPr>
          <p:cNvPr id="32779" name="Рисунок 16"/>
          <p:cNvPicPr>
            <a:picLocks noChangeAspect="1" noChangeArrowheads="1"/>
          </p:cNvPicPr>
          <p:nvPr/>
        </p:nvPicPr>
        <p:blipFill>
          <a:blip r:embed="rId4"/>
          <a:srcRect t="17958" b="35861"/>
          <a:stretch>
            <a:fillRect/>
          </a:stretch>
        </p:blipFill>
        <p:spPr bwMode="auto">
          <a:xfrm>
            <a:off x="304800" y="1760538"/>
            <a:ext cx="8455025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50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51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52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6153" name="Прямоугольник 13"/>
          <p:cNvSpPr>
            <a:spLocks noChangeArrowheads="1"/>
          </p:cNvSpPr>
          <p:nvPr/>
        </p:nvSpPr>
        <p:spPr bwMode="auto">
          <a:xfrm>
            <a:off x="419100" y="265113"/>
            <a:ext cx="8458200" cy="9906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eaLnBrk="1" hangingPunct="1">
              <a:spcBef>
                <a:spcPct val="20000"/>
              </a:spcBef>
            </a:pPr>
            <a:r>
              <a:rPr kumimoji="1" lang="ru-RU" altLang="en-US" sz="2400" b="1">
                <a:solidFill>
                  <a:schemeClr val="bg1"/>
                </a:solidFill>
              </a:rPr>
              <a:t>ОЦЕНКА ПРОФЕССИОНАЛЬНЫХ РИСКОВ</a:t>
            </a:r>
          </a:p>
        </p:txBody>
      </p:sp>
      <p:grpSp>
        <p:nvGrpSpPr>
          <p:cNvPr id="6154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graphicFrame>
        <p:nvGraphicFramePr>
          <p:cNvPr id="2" name="Схема 1"/>
          <p:cNvGraphicFramePr/>
          <p:nvPr/>
        </p:nvGraphicFramePr>
        <p:xfrm>
          <a:off x="381000" y="1725907"/>
          <a:ext cx="83804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156" name="AutoShape 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6157" name="Рисунок 17"/>
          <p:cNvPicPr>
            <a:picLocks noChangeAspect="1" noChangeArrowheads="1"/>
          </p:cNvPicPr>
          <p:nvPr/>
        </p:nvPicPr>
        <p:blipFill>
          <a:blip r:embed="rId8"/>
          <a:srcRect l="13033" r="16872"/>
          <a:stretch>
            <a:fillRect/>
          </a:stretch>
        </p:blipFill>
        <p:spPr bwMode="auto">
          <a:xfrm>
            <a:off x="6019800" y="2667000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798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799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3800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3801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896938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spcBef>
                <a:spcPct val="20000"/>
              </a:spcBef>
            </a:pPr>
            <a:r>
              <a:rPr kumimoji="1" lang="ru-RU" altLang="ru-RU" sz="2400" b="1">
                <a:solidFill>
                  <a:schemeClr val="bg1"/>
                </a:solidFill>
              </a:rPr>
              <a:t>УПРАВЛЕНИЕ РИСКАМИ</a:t>
            </a:r>
          </a:p>
        </p:txBody>
      </p:sp>
      <p:grpSp>
        <p:nvGrpSpPr>
          <p:cNvPr id="33802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pic>
        <p:nvPicPr>
          <p:cNvPr id="33803" name="Рисунок 16"/>
          <p:cNvPicPr>
            <a:picLocks noChangeAspect="1" noChangeArrowheads="1"/>
          </p:cNvPicPr>
          <p:nvPr/>
        </p:nvPicPr>
        <p:blipFill>
          <a:blip r:embed="rId4"/>
          <a:srcRect l="2483" t="27367" r="20351" b="37599"/>
          <a:stretch>
            <a:fillRect/>
          </a:stretch>
        </p:blipFill>
        <p:spPr bwMode="auto">
          <a:xfrm>
            <a:off x="422275" y="2708275"/>
            <a:ext cx="559752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04801" y="1360967"/>
            <a:ext cx="8458200" cy="134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defRPr/>
            </a:pPr>
            <a:r>
              <a:rPr lang="ru-RU" sz="2200" dirty="0"/>
              <a:t>При выборе средства управления рисками должна быть учтена возможность снижения рисков в соответствии со следующей иерархией:</a:t>
            </a:r>
            <a:endParaRPr lang="ru-RU" sz="2200" dirty="0">
              <a:latin typeface="+mj-lt"/>
            </a:endParaRPr>
          </a:p>
        </p:txBody>
      </p:sp>
      <p:pic>
        <p:nvPicPr>
          <p:cNvPr id="33805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2514600"/>
            <a:ext cx="274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6"/>
          <p:cNvPicPr>
            <a:picLocks noChangeAspect="1" noChangeArrowheads="1"/>
          </p:cNvPicPr>
          <p:nvPr/>
        </p:nvPicPr>
        <p:blipFill>
          <a:blip r:embed="rId3"/>
          <a:srcRect l="6413" t="17004" r="42490" b="17001"/>
          <a:stretch>
            <a:fillRect/>
          </a:stretch>
        </p:blipFill>
        <p:spPr bwMode="auto">
          <a:xfrm>
            <a:off x="2239963" y="1925638"/>
            <a:ext cx="5235575" cy="4305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34820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2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823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24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4825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896938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spcBef>
                <a:spcPct val="20000"/>
              </a:spcBef>
            </a:pPr>
            <a:r>
              <a:rPr kumimoji="1" lang="ru-RU" altLang="ru-RU" sz="2400" b="1">
                <a:solidFill>
                  <a:schemeClr val="bg1"/>
                </a:solidFill>
              </a:rPr>
              <a:t>ОЦЕНКА И УПРАВЛЕНИЕ РИСКАМИ</a:t>
            </a:r>
          </a:p>
        </p:txBody>
      </p:sp>
      <p:grpSp>
        <p:nvGrpSpPr>
          <p:cNvPr id="34826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sp>
        <p:nvSpPr>
          <p:cNvPr id="34827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Рисунок 17"/>
          <p:cNvPicPr>
            <a:picLocks noChangeAspect="1" noChangeArrowheads="1"/>
          </p:cNvPicPr>
          <p:nvPr/>
        </p:nvPicPr>
        <p:blipFill>
          <a:blip r:embed="rId5"/>
          <a:srcRect l="66043" t="33463" r="5186" b="35558"/>
          <a:stretch>
            <a:fillRect/>
          </a:stretch>
        </p:blipFill>
        <p:spPr bwMode="auto">
          <a:xfrm>
            <a:off x="362614" y="1201738"/>
            <a:ext cx="2525064" cy="204478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00250"/>
            <a:ext cx="9144000" cy="4286250"/>
          </a:xfrm>
          <a:prstGeom prst="rect">
            <a:avLst/>
          </a:prstGeom>
          <a:solidFill>
            <a:srgbClr val="1B6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5843" name="Заголовок 1"/>
          <p:cNvSpPr>
            <a:spLocks noGrp="1" noChangeArrowheads="1"/>
          </p:cNvSpPr>
          <p:nvPr>
            <p:ph type="ctrTitle" idx="4294967295"/>
          </p:nvPr>
        </p:nvSpPr>
        <p:spPr>
          <a:xfrm>
            <a:off x="1066800" y="2133600"/>
            <a:ext cx="7772400" cy="3886200"/>
          </a:xfrm>
        </p:spPr>
        <p:txBody>
          <a:bodyPr/>
          <a:lstStyle/>
          <a:p>
            <a:r>
              <a:rPr kumimoji="0" lang="ru-RU" altLang="ru-RU" sz="2400" smtClean="0">
                <a:solidFill>
                  <a:schemeClr val="bg1"/>
                </a:solidFill>
                <a:cs typeface="Arial" pitchFamily="34" charset="0"/>
              </a:rPr>
              <a:t>Спасибо за внимание!</a:t>
            </a:r>
            <a:endParaRPr kumimoji="0" lang="ru-RU" altLang="ru-RU" sz="2400" b="1" smtClean="0">
              <a:solidFill>
                <a:schemeClr val="bg1"/>
              </a:solidFill>
              <a:latin typeface="Helios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5125" y="6215063"/>
            <a:ext cx="1428750" cy="1428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-1104900" y="4152900"/>
            <a:ext cx="35814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228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35847" name="Group 13"/>
          <p:cNvGrpSpPr>
            <a:grpSpLocks/>
          </p:cNvGrpSpPr>
          <p:nvPr/>
        </p:nvGrpSpPr>
        <p:grpSpPr bwMode="auto">
          <a:xfrm>
            <a:off x="533400" y="609600"/>
            <a:ext cx="1079500" cy="1079500"/>
            <a:chOff x="11943" y="2202"/>
            <a:chExt cx="2163" cy="1987"/>
          </a:xfrm>
        </p:grpSpPr>
        <p:pic>
          <p:nvPicPr>
            <p:cNvPr id="13326" name="Picture 14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3327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sp>
        <p:nvSpPr>
          <p:cNvPr id="35848" name="Прямоугольник 12"/>
          <p:cNvSpPr>
            <a:spLocks noChangeArrowheads="1"/>
          </p:cNvSpPr>
          <p:nvPr/>
        </p:nvSpPr>
        <p:spPr bwMode="auto">
          <a:xfrm>
            <a:off x="2133600" y="533400"/>
            <a:ext cx="6858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000" b="1">
                <a:solidFill>
                  <a:srgbClr val="006600"/>
                </a:solidFill>
              </a:rPr>
              <a:t>Областное автономное учреждение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000" b="1">
                <a:solidFill>
                  <a:srgbClr val="006600"/>
                </a:solidFill>
              </a:rPr>
              <a:t>«Центр охраны труда Белгородской области»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000" b="1">
                <a:solidFill>
                  <a:srgbClr val="3C8C93"/>
                </a:solidFill>
              </a:rPr>
              <a:t>г. Белгород, ул. Пугачёва, д. 5, тел. (4722) 32-08-16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ru-RU" sz="2000" b="1">
                <a:solidFill>
                  <a:srgbClr val="006600"/>
                </a:solidFill>
              </a:rPr>
              <a:t>e-mail: </a:t>
            </a:r>
            <a:r>
              <a:rPr lang="en-US" altLang="ru-RU" sz="2000" b="1" u="sng">
                <a:solidFill>
                  <a:srgbClr val="FF0000"/>
                </a:solidFill>
                <a:hlinkClick r:id="rId3"/>
              </a:rPr>
              <a:t>cotbo@yandex.ru</a:t>
            </a:r>
            <a:endParaRPr lang="ru-RU" altLang="ru-RU" sz="2000" b="1">
              <a:solidFill>
                <a:srgbClr val="FF0000"/>
              </a:solidFill>
            </a:endParaRPr>
          </a:p>
        </p:txBody>
      </p:sp>
      <p:sp>
        <p:nvSpPr>
          <p:cNvPr id="3584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22357-7522-4B83-804A-B945A984AB8B}" type="slidenum">
              <a:rPr lang="ru-RU" altLang="ru-RU" smtClean="0"/>
              <a:pPr/>
              <a:t>32</a:t>
            </a:fld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74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75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76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7177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9906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eaLnBrk="1" hangingPunct="1">
              <a:spcBef>
                <a:spcPct val="20000"/>
              </a:spcBef>
            </a:pPr>
            <a:r>
              <a:rPr kumimoji="1" lang="ru-RU" altLang="en-US" sz="2400" b="1">
                <a:solidFill>
                  <a:schemeClr val="bg1"/>
                </a:solidFill>
              </a:rPr>
              <a:t>ОЦЕНКА ПРОФЕССИОНАЛЬНЫХ РИСКОВ</a:t>
            </a:r>
          </a:p>
        </p:txBody>
      </p:sp>
      <p:grpSp>
        <p:nvGrpSpPr>
          <p:cNvPr id="7178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33548" y="1600200"/>
            <a:ext cx="845325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Приказ  Министерства труда и социальной защиты РФ от 19 августа 2016 года № 438н «Об утверждении Типового положения о системе управления охраной труда» предусматривает: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r>
              <a:rPr lang="ru-RU" sz="2000" dirty="0"/>
              <a:t>1. Наличие у работодателя документированной процедуры управления профессиональными рисками (п. 33);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/>
              <a:t>2. Наличие перечня идентифицированных опасностей, представляющих угрозу жизни и здоровью работников (п. 34);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/>
              <a:t>3. Наличие в процедуре описания метода (методов) оценки уровня</a:t>
            </a:r>
          </a:p>
          <a:p>
            <a:pPr>
              <a:defRPr/>
            </a:pPr>
            <a:r>
              <a:rPr lang="ru-RU" sz="2000" dirty="0"/>
              <a:t>профессиональных рисков, связанных с идентифицированными</a:t>
            </a:r>
          </a:p>
          <a:p>
            <a:pPr>
              <a:defRPr/>
            </a:pPr>
            <a:r>
              <a:rPr lang="ru-RU" sz="2000" dirty="0"/>
              <a:t>опасностями (п. 37);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/>
              <a:t>4. Наличие у работодателя перечня мер по исключению или снижению уровней профессиональных рисков (п.39).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8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9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0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8201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9906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eaLnBrk="1" hangingPunct="1">
              <a:spcBef>
                <a:spcPct val="20000"/>
              </a:spcBef>
            </a:pPr>
            <a:r>
              <a:rPr kumimoji="1" lang="ru-RU" altLang="en-US" sz="2400" b="1">
                <a:solidFill>
                  <a:schemeClr val="bg1"/>
                </a:solidFill>
              </a:rPr>
              <a:t>ОЦЕНКА ПРОФЕССИОНАЛЬНЫХ РИСКОВ</a:t>
            </a:r>
          </a:p>
        </p:txBody>
      </p:sp>
      <p:grpSp>
        <p:nvGrpSpPr>
          <p:cNvPr id="8202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04800" y="1600200"/>
            <a:ext cx="845325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defRPr/>
            </a:pPr>
            <a:r>
              <a:rPr lang="ru-RU" sz="2200" dirty="0">
                <a:solidFill>
                  <a:srgbClr val="FF0000"/>
                </a:solidFill>
              </a:rPr>
              <a:t>Приказ Федеральной службы по труду и занятости от 21 марта 2019 г. № 77 «Об утверждении Методических рекомендаций по проверке создания и обеспечения функционирования системы управления охраной труда»</a:t>
            </a:r>
          </a:p>
          <a:p>
            <a:pPr algn="just">
              <a:defRPr/>
            </a:pPr>
            <a:endParaRPr lang="ru-RU" sz="2200" dirty="0"/>
          </a:p>
          <a:p>
            <a:pPr algn="just">
              <a:defRPr/>
            </a:pPr>
            <a:r>
              <a:rPr lang="ru-RU" sz="2200" dirty="0"/>
              <a:t>V. Меры инспекторского реагирования при выявлении нарушений трудового законодательства и иных нормативных правовых актов, содержащих нормы трудового права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22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23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24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9225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9906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eaLnBrk="1" hangingPunct="1">
              <a:spcBef>
                <a:spcPct val="20000"/>
              </a:spcBef>
            </a:pPr>
            <a:r>
              <a:rPr kumimoji="1" lang="ru-RU" altLang="en-US" sz="2400" b="1">
                <a:solidFill>
                  <a:schemeClr val="bg1"/>
                </a:solidFill>
              </a:rPr>
              <a:t>ОЦЕНКА ПРОФЕССИОНАЛЬНЫХ РИСКОВ</a:t>
            </a:r>
          </a:p>
        </p:txBody>
      </p:sp>
      <p:grpSp>
        <p:nvGrpSpPr>
          <p:cNvPr id="9226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1676400"/>
          <a:ext cx="8458200" cy="3800477"/>
        </p:xfrm>
        <a:graphic>
          <a:graphicData uri="http://schemas.openxmlformats.org/drawingml/2006/table">
            <a:tbl>
              <a:tblPr/>
              <a:tblGrid>
                <a:gridCol w="4229100"/>
                <a:gridCol w="4229100"/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Оценка условий труда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Оценка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профессиональных рисков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Идентификация потенциально вредных факторов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Выявление опасностей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Оценка уровня потенциально вредных факторов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Оценка уровня профессиональных рисков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4935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Мероприятия по снижению воздействия вредных факторов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Мероприятия по снижению уровней профессиональных рисков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ФЗ № 426 , Приказ № 33н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46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47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0248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896938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eaLnBrk="1" hangingPunct="1">
              <a:spcBef>
                <a:spcPct val="20000"/>
              </a:spcBef>
            </a:pPr>
            <a:r>
              <a:rPr kumimoji="1" lang="ru-RU" altLang="en-US" sz="2400" b="1">
                <a:solidFill>
                  <a:schemeClr val="bg1"/>
                </a:solidFill>
              </a:rPr>
              <a:t>ОЦЕНКА ПРОФЕССИОНАЛЬНЫХ РИСКОВ</a:t>
            </a:r>
          </a:p>
        </p:txBody>
      </p:sp>
      <p:grpSp>
        <p:nvGrpSpPr>
          <p:cNvPr id="10249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sp>
        <p:nvSpPr>
          <p:cNvPr id="10250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51" name="Рисунок 13"/>
          <p:cNvPicPr>
            <a:picLocks noChangeAspect="1" noChangeArrowheads="1"/>
          </p:cNvPicPr>
          <p:nvPr/>
        </p:nvPicPr>
        <p:blipFill>
          <a:blip r:embed="rId4"/>
          <a:srcRect l="17352" t="1709" r="12436" b="14983"/>
          <a:stretch>
            <a:fillRect/>
          </a:stretch>
        </p:blipFill>
        <p:spPr bwMode="auto">
          <a:xfrm>
            <a:off x="2079625" y="1173163"/>
            <a:ext cx="555625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0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1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2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1273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10668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eaLnBrk="1" hangingPunct="1">
              <a:spcBef>
                <a:spcPct val="20000"/>
              </a:spcBef>
            </a:pPr>
            <a:r>
              <a:rPr kumimoji="1" lang="ru-RU" altLang="en-US" sz="2400" b="1">
                <a:solidFill>
                  <a:schemeClr val="bg1"/>
                </a:solidFill>
              </a:rPr>
              <a:t>ВЫЯВЛЕНИЕ ОПАСНОСТЕЙ</a:t>
            </a:r>
          </a:p>
        </p:txBody>
      </p:sp>
      <p:grpSp>
        <p:nvGrpSpPr>
          <p:cNvPr id="11274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85765" y="1471573"/>
            <a:ext cx="8297859" cy="447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defRPr/>
            </a:pPr>
            <a:r>
              <a:rPr lang="ru-RU" sz="2200" dirty="0">
                <a:solidFill>
                  <a:srgbClr val="FF0000"/>
                </a:solidFill>
              </a:rPr>
              <a:t>Приказ  Министерства труда и социальной защиты РФ от       19 августа 2016 года № 438н «Об утверждении Типового положения о системе управления охраной труда» </a:t>
            </a:r>
            <a:r>
              <a:rPr lang="ru-RU" sz="2200" dirty="0"/>
              <a:t>​</a:t>
            </a:r>
          </a:p>
          <a:p>
            <a:pPr algn="just">
              <a:defRPr/>
            </a:pPr>
            <a:endParaRPr lang="ru-RU" sz="1000" dirty="0"/>
          </a:p>
          <a:p>
            <a:pPr algn="just">
              <a:defRPr/>
            </a:pPr>
            <a:r>
              <a:rPr lang="ru-RU" sz="2200" dirty="0"/>
              <a:t>а) механические опасности:</a:t>
            </a:r>
          </a:p>
          <a:p>
            <a:pPr algn="just">
              <a:defRPr/>
            </a:pPr>
            <a:r>
              <a:rPr lang="ru-RU" sz="2200" dirty="0"/>
              <a:t>б) электрические опасности:</a:t>
            </a:r>
          </a:p>
          <a:p>
            <a:pPr algn="just">
              <a:defRPr/>
            </a:pPr>
            <a:r>
              <a:rPr lang="ru-RU" sz="2200" dirty="0"/>
              <a:t>в) термические опасности:</a:t>
            </a:r>
          </a:p>
          <a:p>
            <a:pPr algn="just">
              <a:defRPr/>
            </a:pPr>
            <a:r>
              <a:rPr lang="ru-RU" sz="2200" dirty="0"/>
              <a:t>г) опасности, связанные с воздействием микроклимата и климатические опасности:</a:t>
            </a:r>
          </a:p>
          <a:p>
            <a:pPr algn="just">
              <a:defRPr/>
            </a:pPr>
            <a:r>
              <a:rPr lang="ru-RU" sz="2200" dirty="0"/>
              <a:t>д) опасности из-за недостатка кислорода в воздухе:</a:t>
            </a:r>
          </a:p>
          <a:p>
            <a:pPr algn="just">
              <a:defRPr/>
            </a:pPr>
            <a:r>
              <a:rPr lang="ru-RU" sz="2200" dirty="0"/>
              <a:t>е) барометрические опасности:</a:t>
            </a:r>
          </a:p>
          <a:p>
            <a:pPr algn="just">
              <a:defRPr/>
            </a:pPr>
            <a:r>
              <a:rPr lang="ru-RU" sz="2200" dirty="0"/>
              <a:t>ж) опасности, связанные с воздействием химического фактора: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2000" b="1">
              <a:solidFill>
                <a:srgbClr val="003300"/>
              </a:solidFill>
            </a:endParaRPr>
          </a:p>
        </p:txBody>
      </p:sp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0707" y="6571456"/>
            <a:ext cx="5715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294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/>
            <a:endParaRPr lang="ru-RU" altLang="ru-RU" sz="13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295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hangingPunct="1"/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296" name="Подзаголовок 2"/>
          <p:cNvSpPr>
            <a:spLocks/>
          </p:cNvSpPr>
          <p:nvPr/>
        </p:nvSpPr>
        <p:spPr bwMode="auto">
          <a:xfrm>
            <a:off x="8382000" y="64293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 eaLnBrk="1" hangingPunct="1">
              <a:spcBef>
                <a:spcPct val="20000"/>
              </a:spcBef>
            </a:pPr>
            <a:endParaRPr lang="ru-RU" alt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2297" name="Прямоугольник 13"/>
          <p:cNvSpPr>
            <a:spLocks noChangeArrowheads="1"/>
          </p:cNvSpPr>
          <p:nvPr/>
        </p:nvSpPr>
        <p:spPr bwMode="auto">
          <a:xfrm>
            <a:off x="304800" y="304800"/>
            <a:ext cx="8458200" cy="1066800"/>
          </a:xfrm>
          <a:prstGeom prst="rect">
            <a:avLst/>
          </a:prstGeom>
          <a:solidFill>
            <a:srgbClr val="1B6B4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eaLnBrk="1" hangingPunct="1">
              <a:spcBef>
                <a:spcPct val="20000"/>
              </a:spcBef>
            </a:pPr>
            <a:r>
              <a:rPr kumimoji="1" lang="ru-RU" altLang="en-US" sz="2400" b="1">
                <a:solidFill>
                  <a:schemeClr val="bg1"/>
                </a:solidFill>
              </a:rPr>
              <a:t>ВЫЯВЛЕНИЕ ОПАСНОСТЕЙ</a:t>
            </a:r>
          </a:p>
        </p:txBody>
      </p:sp>
      <p:grpSp>
        <p:nvGrpSpPr>
          <p:cNvPr id="12298" name="Group 13"/>
          <p:cNvGrpSpPr>
            <a:grpSpLocks/>
          </p:cNvGrpSpPr>
          <p:nvPr/>
        </p:nvGrpSpPr>
        <p:grpSpPr bwMode="auto">
          <a:xfrm>
            <a:off x="152400" y="6172200"/>
            <a:ext cx="539750" cy="539750"/>
            <a:chOff x="11943" y="2202"/>
            <a:chExt cx="2163" cy="198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92" t="6387" r="3592" b="4347"/>
            <a:stretch>
              <a:fillRect/>
            </a:stretch>
          </p:blipFill>
          <p:spPr bwMode="auto">
            <a:xfrm>
              <a:off x="12294" y="2421"/>
              <a:ext cx="1440" cy="14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auto">
            <a:xfrm rot="4835538">
              <a:off x="12031" y="2114"/>
              <a:ext cx="1987" cy="2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487269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ОАУ "Центр охраны труда Белгородской области</a:t>
              </a:r>
              <a:r>
                <a:rPr lang="ru-RU" sz="4800" kern="10" dirty="0"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"</a:t>
              </a:r>
            </a:p>
          </p:txBody>
        </p: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85765" y="1471573"/>
            <a:ext cx="8297859" cy="447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2200" dirty="0"/>
              <a:t>з) опасности, связанные с воздействием аэрозолей преимущественно </a:t>
            </a:r>
            <a:r>
              <a:rPr lang="ru-RU" sz="2200" dirty="0" err="1"/>
              <a:t>фиброгенного</a:t>
            </a:r>
            <a:r>
              <a:rPr lang="ru-RU" sz="2200" dirty="0"/>
              <a:t> действия:</a:t>
            </a:r>
          </a:p>
          <a:p>
            <a:pPr>
              <a:defRPr/>
            </a:pPr>
            <a:r>
              <a:rPr lang="ru-RU" sz="2200" dirty="0"/>
              <a:t>и) опасности, связанные с воздействием биологического фактора:</a:t>
            </a:r>
          </a:p>
          <a:p>
            <a:pPr>
              <a:defRPr/>
            </a:pPr>
            <a:r>
              <a:rPr lang="ru-RU" sz="2200" dirty="0"/>
              <a:t>л) опасности, связанные с воздействием шума:</a:t>
            </a:r>
          </a:p>
          <a:p>
            <a:pPr>
              <a:defRPr/>
            </a:pPr>
            <a:r>
              <a:rPr lang="ru-RU" sz="2200" dirty="0"/>
              <a:t>м) опасности, связанные с воздействием вибрации:</a:t>
            </a:r>
          </a:p>
          <a:p>
            <a:pPr>
              <a:defRPr/>
            </a:pPr>
            <a:r>
              <a:rPr lang="ru-RU" sz="2200" dirty="0"/>
              <a:t>н) опасности, связанные с воздействием световой среды:</a:t>
            </a:r>
          </a:p>
          <a:p>
            <a:pPr>
              <a:defRPr/>
            </a:pPr>
            <a:r>
              <a:rPr lang="ru-RU" sz="2200" dirty="0"/>
              <a:t>о) опасности, связанные с воздействием неионизирующих излучений:</a:t>
            </a:r>
          </a:p>
          <a:p>
            <a:pPr>
              <a:defRPr/>
            </a:pPr>
            <a:r>
              <a:rPr lang="ru-RU" sz="2200" dirty="0"/>
              <a:t>п) опасности, связанные с воздействием ионизирующих излучений:</a:t>
            </a:r>
          </a:p>
          <a:p>
            <a:pPr>
              <a:defRPr/>
            </a:pPr>
            <a:r>
              <a:rPr lang="ru-RU" sz="2200" dirty="0"/>
              <a:t>р) опасности, связанные с воздействием животных: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6144</TotalTime>
  <Words>1029</Words>
  <Application>Microsoft Office PowerPoint</Application>
  <PresentationFormat>Экран (4:3)</PresentationFormat>
  <Paragraphs>180</Paragraphs>
  <Slides>32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Helios</vt:lpstr>
      <vt:lpstr>Arial Black</vt:lpstr>
      <vt:lpstr>Times New Roman</vt:lpstr>
      <vt:lpstr>Wingdings 2</vt:lpstr>
      <vt:lpstr>Оформление по умолчанию</vt:lpstr>
      <vt:lpstr>1_Оформление по умолчанию</vt:lpstr>
      <vt:lpstr>ОЦЕНКА ПРОФЕССИОНАЛЬНЫХ РИСКОВ  Директор  ОАУ «Центр охраны труда Белгородской области» Кобченко Виктория Николаевна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Спасибо за внимание!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comp</cp:lastModifiedBy>
  <cp:revision>642</cp:revision>
  <cp:lastPrinted>2019-08-28T18:14:09Z</cp:lastPrinted>
  <dcterms:created xsi:type="dcterms:W3CDTF">2011-10-26T12:27:13Z</dcterms:created>
  <dcterms:modified xsi:type="dcterms:W3CDTF">2020-02-25T14:29:57Z</dcterms:modified>
</cp:coreProperties>
</file>