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1"/>
  </p:notesMasterIdLst>
  <p:handoutMasterIdLst>
    <p:handoutMasterId r:id="rId12"/>
  </p:handoutMasterIdLst>
  <p:sldIdLst>
    <p:sldId id="256" r:id="rId2"/>
    <p:sldId id="771" r:id="rId3"/>
    <p:sldId id="763" r:id="rId4"/>
    <p:sldId id="765" r:id="rId5"/>
    <p:sldId id="766" r:id="rId6"/>
    <p:sldId id="770" r:id="rId7"/>
    <p:sldId id="768" r:id="rId8"/>
    <p:sldId id="769" r:id="rId9"/>
    <p:sldId id="767" r:id="rId10"/>
  </p:sldIdLst>
  <p:sldSz cx="9144000" cy="6858000" type="screen4x3"/>
  <p:notesSz cx="6805613" cy="9939338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164278"/>
    <a:srgbClr val="DCC32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 horzBarState="maximized">
    <p:restoredLeft sz="26029" autoAdjust="0"/>
    <p:restoredTop sz="92762" autoAdjust="0"/>
  </p:normalViewPr>
  <p:slideViewPr>
    <p:cSldViewPr>
      <p:cViewPr varScale="1">
        <p:scale>
          <a:sx n="116" d="100"/>
          <a:sy n="116" d="100"/>
        </p:scale>
        <p:origin x="-149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://www.pfrf.ru/files/id/etk/439-fz.pdf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9F6EA0-9B8B-4FE9-9578-6CC6C1E9D84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B6313A3-2ECA-4225-A9A3-43E3EC911C3A}">
      <dgm:prSet phldrT="[Текст]"/>
      <dgm:spPr/>
      <dgm:t>
        <a:bodyPr/>
        <a:lstStyle/>
        <a:p>
          <a:r>
            <a:rPr lang="ru-RU" dirty="0" smtClean="0"/>
            <a:t>Федеральное законодательство</a:t>
          </a:r>
          <a:endParaRPr lang="ru-RU" dirty="0"/>
        </a:p>
      </dgm:t>
    </dgm:pt>
    <dgm:pt modelId="{4ABD34A1-8951-4AA6-A6A2-B46E14FAF122}" type="parTrans" cxnId="{D717D3C7-B57F-4532-800F-58C2AF3D6164}">
      <dgm:prSet/>
      <dgm:spPr/>
      <dgm:t>
        <a:bodyPr/>
        <a:lstStyle/>
        <a:p>
          <a:endParaRPr lang="ru-RU"/>
        </a:p>
      </dgm:t>
    </dgm:pt>
    <dgm:pt modelId="{D5DADCAD-2959-4CC0-AB94-F1EB5A80C98D}" type="sibTrans" cxnId="{D717D3C7-B57F-4532-800F-58C2AF3D6164}">
      <dgm:prSet/>
      <dgm:spPr/>
      <dgm:t>
        <a:bodyPr/>
        <a:lstStyle/>
        <a:p>
          <a:endParaRPr lang="ru-RU"/>
        </a:p>
      </dgm:t>
    </dgm:pt>
    <dgm:pt modelId="{28F8D665-413B-42A6-A583-07DA71129FF9}">
      <dgm:prSet phldrT="[Текст]"/>
      <dgm:spPr/>
      <dgm:t>
        <a:bodyPr/>
        <a:lstStyle/>
        <a:p>
          <a:r>
            <a:rPr lang="ru-RU" b="1" dirty="0" smtClean="0"/>
            <a:t>Федеральный закон от 16 декабря 2019 г. </a:t>
          </a:r>
          <a:r>
            <a:rPr lang="ru-RU" b="1" dirty="0" smtClean="0">
              <a:solidFill>
                <a:srgbClr val="164278"/>
              </a:solidFill>
              <a:hlinkClick xmlns:r="http://schemas.openxmlformats.org/officeDocument/2006/relationships" r:id="rId1"/>
            </a:rPr>
            <a:t>№ 439-ФЗ</a:t>
          </a:r>
          <a:r>
            <a:rPr lang="ru-RU" dirty="0" smtClean="0"/>
            <a:t> «О внесении изменений в Трудовой кодекс Российской Федерации в части формирования сведений о трудовой деятельности в электронном виде»</a:t>
          </a:r>
          <a:endParaRPr lang="ru-RU" dirty="0"/>
        </a:p>
      </dgm:t>
    </dgm:pt>
    <dgm:pt modelId="{66E15DBB-A161-4BD3-B9F6-06DDD4C019E8}" type="parTrans" cxnId="{C89F4BEF-DBD5-4B7A-B333-EE4A4D12FA27}">
      <dgm:prSet/>
      <dgm:spPr/>
      <dgm:t>
        <a:bodyPr/>
        <a:lstStyle/>
        <a:p>
          <a:endParaRPr lang="ru-RU"/>
        </a:p>
      </dgm:t>
    </dgm:pt>
    <dgm:pt modelId="{AE8860E2-6AF8-4E0A-8E6E-F982F51864F9}" type="sibTrans" cxnId="{C89F4BEF-DBD5-4B7A-B333-EE4A4D12FA27}">
      <dgm:prSet/>
      <dgm:spPr/>
      <dgm:t>
        <a:bodyPr/>
        <a:lstStyle/>
        <a:p>
          <a:endParaRPr lang="ru-RU"/>
        </a:p>
      </dgm:t>
    </dgm:pt>
    <dgm:pt modelId="{55DF3658-9A56-4C65-91A1-D90654B60D93}">
      <dgm:prSet phldrT="[Текст]"/>
      <dgm:spPr/>
      <dgm:t>
        <a:bodyPr/>
        <a:lstStyle/>
        <a:p>
          <a:r>
            <a:rPr lang="ru-RU" dirty="0" smtClean="0"/>
            <a:t>Региональное законодательство</a:t>
          </a:r>
          <a:endParaRPr lang="ru-RU" dirty="0"/>
        </a:p>
      </dgm:t>
    </dgm:pt>
    <dgm:pt modelId="{C82546C6-00FD-4E58-819A-6B3DD4E9406D}" type="parTrans" cxnId="{559480B4-AAE3-4D57-8A18-BF7B4A41FF0D}">
      <dgm:prSet/>
      <dgm:spPr/>
      <dgm:t>
        <a:bodyPr/>
        <a:lstStyle/>
        <a:p>
          <a:endParaRPr lang="ru-RU"/>
        </a:p>
      </dgm:t>
    </dgm:pt>
    <dgm:pt modelId="{8DBF8E77-F2F2-4E50-AD62-57C259D7C67C}" type="sibTrans" cxnId="{559480B4-AAE3-4D57-8A18-BF7B4A41FF0D}">
      <dgm:prSet/>
      <dgm:spPr/>
      <dgm:t>
        <a:bodyPr/>
        <a:lstStyle/>
        <a:p>
          <a:endParaRPr lang="ru-RU"/>
        </a:p>
      </dgm:t>
    </dgm:pt>
    <dgm:pt modelId="{AB0AD778-04D1-4F0E-969E-CE1933D14352}">
      <dgm:prSet phldrT="[Текст]"/>
      <dgm:spPr/>
      <dgm:t>
        <a:bodyPr/>
        <a:lstStyle/>
        <a:p>
          <a:r>
            <a:rPr lang="ru-RU" b="1" dirty="0" smtClean="0"/>
            <a:t>План мероприятий («дорожная карта») Белгородской области по вопросу формирования и ведения сведений о трудовой деятельности работающего населения региона в электронном виде, утв. Заместителем Губернатора Белгородской области О.А. Павловой от 16.01.2020 г. </a:t>
          </a:r>
          <a:endParaRPr lang="ru-RU" dirty="0"/>
        </a:p>
      </dgm:t>
    </dgm:pt>
    <dgm:pt modelId="{0ACEFC4A-903E-431E-AFB9-DEAEE45DD3BD}" type="parTrans" cxnId="{6C83A500-9BC1-4D55-A5C1-217CDE61688B}">
      <dgm:prSet/>
      <dgm:spPr/>
      <dgm:t>
        <a:bodyPr/>
        <a:lstStyle/>
        <a:p>
          <a:endParaRPr lang="ru-RU"/>
        </a:p>
      </dgm:t>
    </dgm:pt>
    <dgm:pt modelId="{FC5EC3A0-651B-4E03-821D-AFE08FC4917F}" type="sibTrans" cxnId="{6C83A500-9BC1-4D55-A5C1-217CDE61688B}">
      <dgm:prSet/>
      <dgm:spPr/>
      <dgm:t>
        <a:bodyPr/>
        <a:lstStyle/>
        <a:p>
          <a:endParaRPr lang="ru-RU"/>
        </a:p>
      </dgm:t>
    </dgm:pt>
    <dgm:pt modelId="{02ACDD23-F5FD-41F6-B0C7-8C74B0037C6B}">
      <dgm:prSet phldrT="[Текст]"/>
      <dgm:spPr/>
      <dgm:t>
        <a:bodyPr/>
        <a:lstStyle/>
        <a:p>
          <a:r>
            <a:rPr lang="ru-RU" b="1" dirty="0" smtClean="0"/>
            <a:t>Федеральным законом от 16 декабря 2019 г. </a:t>
          </a:r>
          <a:r>
            <a:rPr lang="ru-RU" b="1" dirty="0" smtClean="0">
              <a:solidFill>
                <a:srgbClr val="164278"/>
              </a:solidFill>
              <a:hlinkClick xmlns:r="http://schemas.openxmlformats.org/officeDocument/2006/relationships" r:id="rId1"/>
            </a:rPr>
            <a:t>№ 439-ФЗ</a:t>
          </a:r>
          <a:r>
            <a:rPr lang="ru-RU" dirty="0" smtClean="0"/>
            <a:t> «О внесении изменений в Трудовой кодекс Российской Федерации в части формирования сведений о трудовой деятельности в электронном виде»</a:t>
          </a:r>
          <a:endParaRPr lang="ru-RU" dirty="0"/>
        </a:p>
      </dgm:t>
    </dgm:pt>
    <dgm:pt modelId="{D29E31CF-9090-4B67-BA62-11584435C9DE}" type="parTrans" cxnId="{53D784B2-4844-4663-823E-5F56475D69A5}">
      <dgm:prSet/>
      <dgm:spPr/>
      <dgm:t>
        <a:bodyPr/>
        <a:lstStyle/>
        <a:p>
          <a:endParaRPr lang="ru-RU"/>
        </a:p>
      </dgm:t>
    </dgm:pt>
    <dgm:pt modelId="{386B4084-0380-4F14-A9EA-882F1241DBCA}" type="sibTrans" cxnId="{53D784B2-4844-4663-823E-5F56475D69A5}">
      <dgm:prSet/>
      <dgm:spPr/>
      <dgm:t>
        <a:bodyPr/>
        <a:lstStyle/>
        <a:p>
          <a:endParaRPr lang="ru-RU"/>
        </a:p>
      </dgm:t>
    </dgm:pt>
    <dgm:pt modelId="{4E1581C3-75A2-418E-BBD1-56B0C302A73C}" type="pres">
      <dgm:prSet presAssocID="{679F6EA0-9B8B-4FE9-9578-6CC6C1E9D842}" presName="linear" presStyleCnt="0">
        <dgm:presLayoutVars>
          <dgm:animLvl val="lvl"/>
          <dgm:resizeHandles val="exact"/>
        </dgm:presLayoutVars>
      </dgm:prSet>
      <dgm:spPr/>
    </dgm:pt>
    <dgm:pt modelId="{47643BD1-F40E-4FCB-ABFA-228321EF0317}" type="pres">
      <dgm:prSet presAssocID="{1B6313A3-2ECA-4225-A9A3-43E3EC911C3A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D041CD-363C-4B1D-B230-3155CAD233D6}" type="pres">
      <dgm:prSet presAssocID="{1B6313A3-2ECA-4225-A9A3-43E3EC911C3A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21E6AF-E935-4115-BC32-CB300BF50AE2}" type="pres">
      <dgm:prSet presAssocID="{55DF3658-9A56-4C65-91A1-D90654B60D93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06877A8F-C4C9-4DB5-B3E1-A2E050235BAF}" type="pres">
      <dgm:prSet presAssocID="{55DF3658-9A56-4C65-91A1-D90654B60D93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89F4BEF-DBD5-4B7A-B333-EE4A4D12FA27}" srcId="{1B6313A3-2ECA-4225-A9A3-43E3EC911C3A}" destId="{28F8D665-413B-42A6-A583-07DA71129FF9}" srcOrd="0" destOrd="0" parTransId="{66E15DBB-A161-4BD3-B9F6-06DDD4C019E8}" sibTransId="{AE8860E2-6AF8-4E0A-8E6E-F982F51864F9}"/>
    <dgm:cxn modelId="{559480B4-AAE3-4D57-8A18-BF7B4A41FF0D}" srcId="{679F6EA0-9B8B-4FE9-9578-6CC6C1E9D842}" destId="{55DF3658-9A56-4C65-91A1-D90654B60D93}" srcOrd="1" destOrd="0" parTransId="{C82546C6-00FD-4E58-819A-6B3DD4E9406D}" sibTransId="{8DBF8E77-F2F2-4E50-AD62-57C259D7C67C}"/>
    <dgm:cxn modelId="{F53BBF9A-9E2A-4B96-A342-D7AF9B52F43C}" type="presOf" srcId="{679F6EA0-9B8B-4FE9-9578-6CC6C1E9D842}" destId="{4E1581C3-75A2-418E-BBD1-56B0C302A73C}" srcOrd="0" destOrd="0" presId="urn:microsoft.com/office/officeart/2005/8/layout/vList2"/>
    <dgm:cxn modelId="{BAE671AA-F3F2-4C59-A15E-E524591D65D7}" type="presOf" srcId="{55DF3658-9A56-4C65-91A1-D90654B60D93}" destId="{2821E6AF-E935-4115-BC32-CB300BF50AE2}" srcOrd="0" destOrd="0" presId="urn:microsoft.com/office/officeart/2005/8/layout/vList2"/>
    <dgm:cxn modelId="{CB9D45E0-7F70-4475-868C-A15444AE45F5}" type="presOf" srcId="{02ACDD23-F5FD-41F6-B0C7-8C74B0037C6B}" destId="{76D041CD-363C-4B1D-B230-3155CAD233D6}" srcOrd="0" destOrd="1" presId="urn:microsoft.com/office/officeart/2005/8/layout/vList2"/>
    <dgm:cxn modelId="{152C85BE-E8FC-43F7-BFA2-33ED640C9933}" type="presOf" srcId="{AB0AD778-04D1-4F0E-969E-CE1933D14352}" destId="{06877A8F-C4C9-4DB5-B3E1-A2E050235BAF}" srcOrd="0" destOrd="0" presId="urn:microsoft.com/office/officeart/2005/8/layout/vList2"/>
    <dgm:cxn modelId="{53D784B2-4844-4663-823E-5F56475D69A5}" srcId="{1B6313A3-2ECA-4225-A9A3-43E3EC911C3A}" destId="{02ACDD23-F5FD-41F6-B0C7-8C74B0037C6B}" srcOrd="1" destOrd="0" parTransId="{D29E31CF-9090-4B67-BA62-11584435C9DE}" sibTransId="{386B4084-0380-4F14-A9EA-882F1241DBCA}"/>
    <dgm:cxn modelId="{6C83A500-9BC1-4D55-A5C1-217CDE61688B}" srcId="{55DF3658-9A56-4C65-91A1-D90654B60D93}" destId="{AB0AD778-04D1-4F0E-969E-CE1933D14352}" srcOrd="0" destOrd="0" parTransId="{0ACEFC4A-903E-431E-AFB9-DEAEE45DD3BD}" sibTransId="{FC5EC3A0-651B-4E03-821D-AFE08FC4917F}"/>
    <dgm:cxn modelId="{3E442B52-09C8-4D29-BCF0-48105B5B390D}" type="presOf" srcId="{1B6313A3-2ECA-4225-A9A3-43E3EC911C3A}" destId="{47643BD1-F40E-4FCB-ABFA-228321EF0317}" srcOrd="0" destOrd="0" presId="urn:microsoft.com/office/officeart/2005/8/layout/vList2"/>
    <dgm:cxn modelId="{D717D3C7-B57F-4532-800F-58C2AF3D6164}" srcId="{679F6EA0-9B8B-4FE9-9578-6CC6C1E9D842}" destId="{1B6313A3-2ECA-4225-A9A3-43E3EC911C3A}" srcOrd="0" destOrd="0" parTransId="{4ABD34A1-8951-4AA6-A6A2-B46E14FAF122}" sibTransId="{D5DADCAD-2959-4CC0-AB94-F1EB5A80C98D}"/>
    <dgm:cxn modelId="{4CFD3AA5-236D-4E5D-B20D-AA033E9C6B27}" type="presOf" srcId="{28F8D665-413B-42A6-A583-07DA71129FF9}" destId="{76D041CD-363C-4B1D-B230-3155CAD233D6}" srcOrd="0" destOrd="0" presId="urn:microsoft.com/office/officeart/2005/8/layout/vList2"/>
    <dgm:cxn modelId="{56574BF8-6937-4335-BD42-123869E8F915}" type="presParOf" srcId="{4E1581C3-75A2-418E-BBD1-56B0C302A73C}" destId="{47643BD1-F40E-4FCB-ABFA-228321EF0317}" srcOrd="0" destOrd="0" presId="urn:microsoft.com/office/officeart/2005/8/layout/vList2"/>
    <dgm:cxn modelId="{B7B66F13-5324-40E7-8405-5B39D6338F4E}" type="presParOf" srcId="{4E1581C3-75A2-418E-BBD1-56B0C302A73C}" destId="{76D041CD-363C-4B1D-B230-3155CAD233D6}" srcOrd="1" destOrd="0" presId="urn:microsoft.com/office/officeart/2005/8/layout/vList2"/>
    <dgm:cxn modelId="{512BE5AF-02C9-4E68-B272-31F9592AB4D6}" type="presParOf" srcId="{4E1581C3-75A2-418E-BBD1-56B0C302A73C}" destId="{2821E6AF-E935-4115-BC32-CB300BF50AE2}" srcOrd="2" destOrd="0" presId="urn:microsoft.com/office/officeart/2005/8/layout/vList2"/>
    <dgm:cxn modelId="{81BCE660-F2A1-4CD1-BA59-9E6FFC4CF53F}" type="presParOf" srcId="{4E1581C3-75A2-418E-BBD1-56B0C302A73C}" destId="{06877A8F-C4C9-4DB5-B3E1-A2E050235BAF}" srcOrd="3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57CE614-421D-4F81-AB15-A588468D3FF2}" type="datetimeFigureOut">
              <a:rPr lang="ru-RU"/>
              <a:pPr>
                <a:defRPr/>
              </a:pPr>
              <a:t>04.02.2020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wrap="square" lIns="91430" tIns="45715" rIns="91430" bIns="4571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411AE16-5CB5-424B-809F-7BC4E0EE2BE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10" tIns="45705" rIns="91410" bIns="45705" rtlCol="0"/>
          <a:lstStyle>
            <a:lvl1pPr algn="l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10" tIns="45705" rIns="91410" bIns="45705" rtlCol="0"/>
          <a:lstStyle>
            <a:lvl1pPr algn="r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3644C2A-DDC9-470C-B6AF-E41500CDC543}" type="datetimeFigureOut">
              <a:rPr lang="ru-RU"/>
              <a:pPr>
                <a:defRPr/>
              </a:pPr>
              <a:t>04.02.2020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0" tIns="45705" rIns="91410" bIns="45705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2625" y="4721225"/>
            <a:ext cx="5443538" cy="4471988"/>
          </a:xfrm>
          <a:prstGeom prst="rect">
            <a:avLst/>
          </a:prstGeom>
        </p:spPr>
        <p:txBody>
          <a:bodyPr vert="horz" lIns="91410" tIns="45705" rIns="91410" bIns="45705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10" tIns="45705" rIns="91410" bIns="45705" rtlCol="0" anchor="b"/>
          <a:lstStyle>
            <a:lvl1pPr algn="l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wrap="square" lIns="91410" tIns="45705" rIns="91410" bIns="4570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46B6AEF-8F4E-45C9-B8D5-89120833842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3073168-376E-4572-B7B4-EBAB6857A938}" type="slidenum">
              <a:rPr lang="ru-RU" altLang="ru-RU" smtClean="0"/>
              <a:pPr/>
              <a:t>1</a:t>
            </a:fld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8D1856-E035-4C2A-963B-0A84E1C35022}" type="datetime1">
              <a:rPr lang="ru-RU" smtClean="0"/>
              <a:pPr>
                <a:defRPr/>
              </a:pPr>
              <a:t>04.02.2020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38ED64-6AB9-4029-B379-78B7F972CC7C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DE53EC-272E-479D-A028-271BA6027CC0}" type="datetime1">
              <a:rPr lang="ru-RU" smtClean="0"/>
              <a:pPr>
                <a:defRPr/>
              </a:pPr>
              <a:t>04.02.2020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6E43EA-D067-49D6-B487-8051BDB4E347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8D9443-9A56-4A53-98AD-A85BFC530930}" type="datetime1">
              <a:rPr lang="ru-RU" smtClean="0"/>
              <a:pPr>
                <a:defRPr/>
              </a:pPr>
              <a:t>04.02.2020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CABB66-4D77-49F9-A0D5-CCD61568F048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B5A573-98F5-4952-8FF9-6B08A1A7FA29}" type="datetime1">
              <a:rPr lang="ru-RU" smtClean="0"/>
              <a:pPr>
                <a:defRPr/>
              </a:pPr>
              <a:t>04.02.2020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3D3DC8-FE50-46A1-BA73-EA61ACCBA237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6C16D5-4F8F-42F1-835E-4175ADF8A89D}" type="datetime1">
              <a:rPr lang="ru-RU" smtClean="0"/>
              <a:pPr>
                <a:defRPr/>
              </a:pPr>
              <a:t>04.02.2020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1D1A2C-73C9-4490-A9DF-AC8AA86B120A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7F425B-1BD5-4686-90FA-B8DA22B53CE1}" type="datetime1">
              <a:rPr lang="ru-RU" smtClean="0"/>
              <a:pPr>
                <a:defRPr/>
              </a:pPr>
              <a:t>04.02.2020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ADF2F4-7B05-48CC-924A-0788C035416A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3BBCB2-5BF7-4D24-BB9A-05CC8469DD20}" type="datetime1">
              <a:rPr lang="ru-RU" smtClean="0"/>
              <a:pPr>
                <a:defRPr/>
              </a:pPr>
              <a:t>04.02.2020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0D0D1B-B00C-48EE-BD83-179822DBE40A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E880C5-86A9-4C33-908F-84E53E994824}" type="datetime1">
              <a:rPr lang="ru-RU" smtClean="0"/>
              <a:pPr>
                <a:defRPr/>
              </a:pPr>
              <a:t>04.02.2020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F0A28D-3204-488A-8DF9-DD34372D946A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50A178-C7C2-4DFD-8FDC-EBA54A0FBB89}" type="datetime1">
              <a:rPr lang="ru-RU" smtClean="0"/>
              <a:pPr>
                <a:defRPr/>
              </a:pPr>
              <a:t>04.02.2020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10ACCA-AA35-424E-BCAC-F53155208C67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156891-1FD4-41DB-B23A-7CD82355CBFF}" type="datetime1">
              <a:rPr lang="ru-RU" smtClean="0"/>
              <a:pPr>
                <a:defRPr/>
              </a:pPr>
              <a:t>04.02.2020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C7345A-624F-4677-A7EA-AA98F88430FA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1F645E-71AC-4CA7-89C0-78A104BA2AF5}" type="datetime1">
              <a:rPr lang="ru-RU" smtClean="0"/>
              <a:pPr>
                <a:defRPr/>
              </a:pPr>
              <a:t>04.02.2020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F8B587-6263-4C77-B0D4-44D60C9B2F21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6B59FE5-829D-4B68-B9F8-F6816221A85F}" type="datetime1">
              <a:rPr lang="ru-RU" smtClean="0"/>
              <a:pPr>
                <a:defRPr/>
              </a:pPr>
              <a:t>04.02.2020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9D146E2-C13D-41D6-9E35-0D96694080DE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Relationship Id="rId14" Type="http://schemas.openxmlformats.org/officeDocument/2006/relationships/image" Target="../media/image2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288355"/>
            <a:ext cx="1244254" cy="569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4" name="Picture 16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187625" y="6309303"/>
            <a:ext cx="1008111" cy="55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5" name="Picture 17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195736" y="6309321"/>
            <a:ext cx="1424350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6" name="Picture 18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563888" y="6371106"/>
            <a:ext cx="1296144" cy="486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13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860032" y="6288354"/>
            <a:ext cx="1208758" cy="579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16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047657" y="6309302"/>
            <a:ext cx="1008111" cy="558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17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055768" y="6309320"/>
            <a:ext cx="1424350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18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44438"/>
          <a:stretch>
            <a:fillRect/>
          </a:stretch>
        </p:blipFill>
        <p:spPr bwMode="auto">
          <a:xfrm>
            <a:off x="8423920" y="6381328"/>
            <a:ext cx="720080" cy="486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9" name="Заголовок 1"/>
          <p:cNvSpPr>
            <a:spLocks noGrp="1"/>
          </p:cNvSpPr>
          <p:nvPr>
            <p:ph type="ctrTitle"/>
          </p:nvPr>
        </p:nvSpPr>
        <p:spPr>
          <a:xfrm>
            <a:off x="554038" y="1622425"/>
            <a:ext cx="8137525" cy="216376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2800" dirty="0" smtClean="0">
                <a:solidFill>
                  <a:schemeClr val="tx2"/>
                </a:solidFill>
              </a:rPr>
              <a:t/>
            </a:r>
            <a:br>
              <a:rPr lang="ru-RU" altLang="ru-RU" sz="2800" dirty="0" smtClean="0">
                <a:solidFill>
                  <a:schemeClr val="tx2"/>
                </a:solidFill>
              </a:rPr>
            </a:br>
            <a:r>
              <a:rPr lang="ru-RU" altLang="ru-RU" sz="2800" dirty="0" smtClean="0">
                <a:solidFill>
                  <a:schemeClr val="tx2"/>
                </a:solidFill>
              </a:rPr>
              <a:t/>
            </a:r>
            <a:br>
              <a:rPr lang="ru-RU" altLang="ru-RU" sz="2800" dirty="0" smtClean="0">
                <a:solidFill>
                  <a:schemeClr val="tx2"/>
                </a:solidFill>
              </a:rPr>
            </a:br>
            <a:r>
              <a:rPr lang="ru-RU" altLang="ru-RU" sz="2800" dirty="0" smtClean="0">
                <a:solidFill>
                  <a:schemeClr val="tx2"/>
                </a:solidFill>
              </a:rPr>
              <a:t/>
            </a:r>
            <a:br>
              <a:rPr lang="ru-RU" altLang="ru-RU" sz="2800" dirty="0" smtClean="0">
                <a:solidFill>
                  <a:schemeClr val="tx2"/>
                </a:solidFill>
              </a:rPr>
            </a:br>
            <a:r>
              <a:rPr lang="ru-RU" altLang="ru-RU" sz="2800" dirty="0" smtClean="0">
                <a:solidFill>
                  <a:schemeClr val="tx2"/>
                </a:solidFill>
              </a:rPr>
              <a:t/>
            </a:r>
            <a:br>
              <a:rPr lang="ru-RU" altLang="ru-RU" sz="2800" dirty="0" smtClean="0">
                <a:solidFill>
                  <a:schemeClr val="tx2"/>
                </a:solidFill>
              </a:rPr>
            </a:br>
            <a:r>
              <a:rPr lang="ru-RU" altLang="ru-RU" sz="2800" dirty="0" smtClean="0">
                <a:solidFill>
                  <a:schemeClr val="tx2"/>
                </a:solidFill>
              </a:rPr>
              <a:t/>
            </a:r>
            <a:br>
              <a:rPr lang="ru-RU" altLang="ru-RU" sz="2800" dirty="0" smtClean="0">
                <a:solidFill>
                  <a:schemeClr val="tx2"/>
                </a:solidFill>
              </a:rPr>
            </a:br>
            <a:r>
              <a:rPr lang="ru-RU" altLang="ru-RU" sz="2800" dirty="0" smtClean="0">
                <a:solidFill>
                  <a:schemeClr val="tx2"/>
                </a:solidFill>
              </a:rPr>
              <a:t/>
            </a:r>
            <a:br>
              <a:rPr lang="ru-RU" altLang="ru-RU" sz="2800" dirty="0" smtClean="0">
                <a:solidFill>
                  <a:schemeClr val="tx2"/>
                </a:solidFill>
              </a:rPr>
            </a:br>
            <a:r>
              <a:rPr lang="ru-RU" altLang="ru-RU" sz="2800" dirty="0" smtClean="0">
                <a:solidFill>
                  <a:schemeClr val="tx2"/>
                </a:solidFill>
              </a:rPr>
              <a:t/>
            </a:r>
            <a:br>
              <a:rPr lang="ru-RU" altLang="ru-RU" sz="2800" dirty="0" smtClean="0">
                <a:solidFill>
                  <a:schemeClr val="tx2"/>
                </a:solidFill>
              </a:rPr>
            </a:br>
            <a:r>
              <a:rPr lang="ru-RU" sz="2400" b="1" dirty="0" smtClean="0">
                <a:solidFill>
                  <a:srgbClr val="164278"/>
                </a:solidFill>
                <a:latin typeface="Arial Narrow" pitchFamily="34" charset="0"/>
              </a:rPr>
              <a:t>   </a:t>
            </a:r>
            <a:r>
              <a:rPr lang="ru-RU" sz="2800" b="1" dirty="0" smtClean="0">
                <a:solidFill>
                  <a:srgbClr val="164278"/>
                </a:solidFill>
                <a:latin typeface="Arial Narrow" pitchFamily="34" charset="0"/>
              </a:rPr>
              <a:t>О формировании и  ведении сведений о трудовой деятельности работника в электронном виде  </a:t>
            </a:r>
            <a:r>
              <a:rPr lang="ru-RU" altLang="ru-RU" sz="2800" b="1" dirty="0" smtClean="0">
                <a:solidFill>
                  <a:srgbClr val="164278"/>
                </a:solidFill>
                <a:latin typeface="Arial Narrow" pitchFamily="34" charset="0"/>
              </a:rPr>
              <a:t/>
            </a:r>
            <a:br>
              <a:rPr lang="ru-RU" altLang="ru-RU" sz="2800" b="1" dirty="0" smtClean="0">
                <a:solidFill>
                  <a:srgbClr val="164278"/>
                </a:solidFill>
                <a:latin typeface="Arial Narrow" pitchFamily="34" charset="0"/>
              </a:rPr>
            </a:br>
            <a:r>
              <a:rPr lang="ru-RU" altLang="ru-RU" sz="2800" dirty="0" smtClean="0">
                <a:solidFill>
                  <a:srgbClr val="164278"/>
                </a:solidFill>
                <a:latin typeface="Arial Narrow" pitchFamily="34" charset="0"/>
              </a:rPr>
              <a:t/>
            </a:r>
            <a:br>
              <a:rPr lang="ru-RU" altLang="ru-RU" sz="2800" dirty="0" smtClean="0">
                <a:solidFill>
                  <a:srgbClr val="164278"/>
                </a:solidFill>
                <a:latin typeface="Arial Narrow" pitchFamily="34" charset="0"/>
              </a:rPr>
            </a:br>
            <a:r>
              <a:rPr lang="ru-RU" altLang="ru-RU" sz="1600" dirty="0" smtClean="0">
                <a:solidFill>
                  <a:srgbClr val="164278"/>
                </a:solidFill>
                <a:latin typeface="Arial Narrow" pitchFamily="34" charset="0"/>
              </a:rPr>
              <a:t/>
            </a:r>
            <a:br>
              <a:rPr lang="ru-RU" altLang="ru-RU" sz="1600" dirty="0" smtClean="0">
                <a:solidFill>
                  <a:srgbClr val="164278"/>
                </a:solidFill>
                <a:latin typeface="Arial Narrow" pitchFamily="34" charset="0"/>
              </a:rPr>
            </a:br>
            <a:r>
              <a:rPr lang="ru-RU" altLang="ru-RU" sz="1600" dirty="0" smtClean="0">
                <a:solidFill>
                  <a:schemeClr val="tx2"/>
                </a:solidFill>
                <a:latin typeface="Arial Narrow" pitchFamily="34" charset="0"/>
              </a:rPr>
              <a:t/>
            </a:r>
            <a:br>
              <a:rPr lang="ru-RU" altLang="ru-RU" sz="1600" dirty="0" smtClean="0">
                <a:solidFill>
                  <a:schemeClr val="tx2"/>
                </a:solidFill>
                <a:latin typeface="Arial Narrow" pitchFamily="34" charset="0"/>
              </a:rPr>
            </a:br>
            <a:r>
              <a:rPr lang="ru-RU" altLang="ru-RU" sz="1600" dirty="0" smtClean="0">
                <a:solidFill>
                  <a:schemeClr val="tx2"/>
                </a:solidFill>
                <a:latin typeface="Arial Narrow" pitchFamily="34" charset="0"/>
              </a:rPr>
              <a:t/>
            </a:r>
            <a:br>
              <a:rPr lang="ru-RU" altLang="ru-RU" sz="1600" dirty="0" smtClean="0">
                <a:solidFill>
                  <a:schemeClr val="tx2"/>
                </a:solidFill>
                <a:latin typeface="Arial Narrow" pitchFamily="34" charset="0"/>
              </a:rPr>
            </a:br>
            <a:r>
              <a:rPr lang="ru-RU" altLang="ru-RU" b="1" dirty="0" smtClean="0"/>
              <a:t/>
            </a:r>
            <a:br>
              <a:rPr lang="ru-RU" altLang="ru-RU" b="1" dirty="0" smtClean="0"/>
            </a:br>
            <a:r>
              <a:rPr lang="ru-RU" altLang="ru-RU" b="1" dirty="0" smtClean="0"/>
              <a:t/>
            </a:r>
            <a:br>
              <a:rPr lang="ru-RU" altLang="ru-RU" b="1" dirty="0" smtClean="0"/>
            </a:br>
            <a:r>
              <a:rPr lang="ru-RU" altLang="ru-RU" b="1" dirty="0" smtClean="0"/>
              <a:t/>
            </a:r>
            <a:br>
              <a:rPr lang="ru-RU" altLang="ru-RU" b="1" dirty="0" smtClean="0"/>
            </a:br>
            <a:r>
              <a:rPr lang="ru-RU" altLang="ru-RU" b="1" dirty="0"/>
              <a:t/>
            </a:r>
            <a:br>
              <a:rPr lang="ru-RU" altLang="ru-RU" b="1" dirty="0"/>
            </a:br>
            <a:r>
              <a:rPr lang="ru-RU" altLang="ru-RU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2020 г</a:t>
            </a:r>
            <a:r>
              <a:rPr lang="ru-RU" altLang="ru-RU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42910" y="3857628"/>
            <a:ext cx="7072362" cy="1500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Начальник отдела трудовых правоотношений и охраны труда</a:t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управления по труду и занятости населения области</a:t>
            </a:r>
          </a:p>
          <a:p>
            <a:pPr algn="l"/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Ольга Николаевна Гребеник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357166"/>
          <a:ext cx="8229600" cy="5768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3D3DC8-FE50-46A1-BA73-EA61ACCBA237}" type="slidenum">
              <a:rPr lang="ru-RU" altLang="ru-RU" smtClean="0"/>
              <a:pPr>
                <a:defRPr/>
              </a:pPr>
              <a:t>2</a:t>
            </a:fld>
            <a:endParaRPr lang="ru-RU" alt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3513" y="114300"/>
            <a:ext cx="8956675" cy="670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4150" y="201613"/>
            <a:ext cx="8936038" cy="662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3513" y="304800"/>
            <a:ext cx="8980487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81609F-9ACD-4FC0-A1B5-350166EA01BD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2143125" y="1357313"/>
            <a:ext cx="4286250" cy="500062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2286000" y="1571625"/>
            <a:ext cx="4010025" cy="451008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428875" y="1500188"/>
            <a:ext cx="928688" cy="1214437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1857375" y="4214813"/>
            <a:ext cx="928688" cy="1214437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5286375" y="1500188"/>
            <a:ext cx="928688" cy="1214437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5857875" y="4214813"/>
            <a:ext cx="928688" cy="1214437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3929063" y="5429250"/>
            <a:ext cx="928687" cy="1214438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9467" name="Picture 6" descr="C:\Documents and Settings\Тимофеев\Рабочий стол\Электронные книжки\pop-up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313" y="1714500"/>
            <a:ext cx="785812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8" name="Picture 2" descr="C:\Documents and Settings\Тимофеев\Рабочий стол\Электронные книжки\contrac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3" y="1714500"/>
            <a:ext cx="677862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9" name="Picture 3" descr="C:\Documents and Settings\Тимофеев\Рабочий стол\Электронные книжки\budget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00750" y="4429125"/>
            <a:ext cx="673100" cy="673100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  <p:pic>
        <p:nvPicPr>
          <p:cNvPr id="19470" name="Picture 5" descr="C:\Documents and Settings\Тимофеев\Рабочий стол\Электронные книжки\salesman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143375" y="5715000"/>
            <a:ext cx="677863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71" name="Picture 4" descr="C:\Documents and Settings\Тимофеев\Рабочий стол\Электронные книжки\video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000250" y="4500563"/>
            <a:ext cx="677863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Равнобедренный треугольник 20"/>
          <p:cNvSpPr/>
          <p:nvPr/>
        </p:nvSpPr>
        <p:spPr>
          <a:xfrm>
            <a:off x="6143636" y="654032"/>
            <a:ext cx="790564" cy="700105"/>
          </a:xfrm>
          <a:prstGeom prst="triangl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3" name="Заголовок 1"/>
          <p:cNvSpPr txBox="1">
            <a:spLocks/>
          </p:cNvSpPr>
          <p:nvPr/>
        </p:nvSpPr>
        <p:spPr bwMode="auto">
          <a:xfrm>
            <a:off x="0" y="1714500"/>
            <a:ext cx="2500313" cy="1071563"/>
          </a:xfrm>
          <a:prstGeom prst="rect">
            <a:avLst/>
          </a:prstGeom>
        </p:spPr>
        <p:txBody>
          <a:bodyPr anchor="ctr">
            <a:normAutofit fontScale="92500"/>
          </a:bodyPr>
          <a:lstStyle/>
          <a:p>
            <a:pPr algn="ctr" eaLnBrk="0" hangingPunct="0">
              <a:defRPr/>
            </a:pPr>
            <a:r>
              <a:rPr lang="ru-RU" sz="1500" b="1" dirty="0">
                <a:solidFill>
                  <a:schemeClr val="tx2">
                    <a:lumMod val="75000"/>
                  </a:schemeClr>
                </a:solidFill>
              </a:rPr>
              <a:t>Удобный и быстрый доступ работников к информации о трудовой деятельности</a:t>
            </a:r>
            <a:endParaRPr lang="ru-RU" altLang="ru-RU" sz="1500" b="1" dirty="0">
              <a:solidFill>
                <a:schemeClr val="tx2">
                  <a:lumMod val="75000"/>
                </a:schemeClr>
              </a:solidFill>
              <a:latin typeface="Comic Sans MS" pitchFamily="66" charset="0"/>
              <a:ea typeface="+mj-ea"/>
            </a:endParaRPr>
          </a:p>
        </p:txBody>
      </p:sp>
      <p:sp>
        <p:nvSpPr>
          <p:cNvPr id="24" name="Заголовок 1"/>
          <p:cNvSpPr txBox="1">
            <a:spLocks/>
          </p:cNvSpPr>
          <p:nvPr/>
        </p:nvSpPr>
        <p:spPr bwMode="auto">
          <a:xfrm>
            <a:off x="6143625" y="1714500"/>
            <a:ext cx="2786063" cy="928688"/>
          </a:xfrm>
          <a:prstGeom prst="rect">
            <a:avLst/>
          </a:prstGeom>
        </p:spPr>
        <p:txBody>
          <a:bodyPr anchor="ctr"/>
          <a:lstStyle/>
          <a:p>
            <a:pPr eaLnBrk="0" hangingPunct="0">
              <a:defRPr/>
            </a:pPr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Минимизация ошибочных, неточных и недостоверных сведений о трудовой деятельности</a:t>
            </a:r>
            <a:endParaRPr lang="ru-RU" altLang="ru-RU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5" name="Заголовок 1"/>
          <p:cNvSpPr txBox="1">
            <a:spLocks/>
          </p:cNvSpPr>
          <p:nvPr/>
        </p:nvSpPr>
        <p:spPr bwMode="auto">
          <a:xfrm>
            <a:off x="6572250" y="4071938"/>
            <a:ext cx="2357438" cy="1071562"/>
          </a:xfrm>
          <a:prstGeom prst="rect">
            <a:avLst/>
          </a:prstGeom>
        </p:spPr>
        <p:txBody>
          <a:bodyPr anchor="ctr"/>
          <a:lstStyle/>
          <a:p>
            <a:pPr eaLnBrk="0" hangingPunct="0">
              <a:defRPr/>
            </a:pPr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Снижение издержек работодателей на приобретение, ведение и хранение бумажных трудовых книжек</a:t>
            </a:r>
            <a:endParaRPr lang="ru-RU" altLang="ru-RU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6" name="Заголовок 1"/>
          <p:cNvSpPr txBox="1">
            <a:spLocks/>
          </p:cNvSpPr>
          <p:nvPr/>
        </p:nvSpPr>
        <p:spPr bwMode="auto">
          <a:xfrm>
            <a:off x="4929188" y="5857875"/>
            <a:ext cx="2928937" cy="785813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eaLnBrk="0" hangingPunct="0">
              <a:defRPr/>
            </a:pPr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Дополнительные                  возможности дистанционного трудоустройства</a:t>
            </a:r>
            <a:endParaRPr lang="ru-RU" altLang="ru-RU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7" name="Заголовок 1"/>
          <p:cNvSpPr txBox="1">
            <a:spLocks/>
          </p:cNvSpPr>
          <p:nvPr/>
        </p:nvSpPr>
        <p:spPr bwMode="auto">
          <a:xfrm>
            <a:off x="0" y="4929188"/>
            <a:ext cx="2071688" cy="1571625"/>
          </a:xfrm>
          <a:prstGeom prst="rect">
            <a:avLst/>
          </a:prstGeom>
        </p:spPr>
        <p:txBody>
          <a:bodyPr anchor="ctr"/>
          <a:lstStyle/>
          <a:p>
            <a:pPr algn="ctr" eaLnBrk="0" hangingPunct="0">
              <a:defRPr/>
            </a:pPr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Дистанционное оформление пенсий по данным лицевого счета без дополнительного документального подтверждения</a:t>
            </a:r>
            <a:endParaRPr lang="ru-RU" altLang="ru-RU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8" name="Овал 27"/>
          <p:cNvSpPr/>
          <p:nvPr/>
        </p:nvSpPr>
        <p:spPr>
          <a:xfrm>
            <a:off x="3786188" y="3071813"/>
            <a:ext cx="928687" cy="1214437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9479" name="Picture 5" descr="C:\Documents and Settings\Тимофеев\Рабочий стол\marketer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857625" y="3286125"/>
            <a:ext cx="795338" cy="79533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  <p:cxnSp>
        <p:nvCxnSpPr>
          <p:cNvPr id="31" name="Прямая соединительная линия 30"/>
          <p:cNvCxnSpPr/>
          <p:nvPr/>
        </p:nvCxnSpPr>
        <p:spPr>
          <a:xfrm rot="16200000" flipH="1">
            <a:off x="3250406" y="2607469"/>
            <a:ext cx="714375" cy="642938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4714875" y="4000500"/>
            <a:ext cx="1214438" cy="571500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endCxn id="13" idx="0"/>
          </p:cNvCxnSpPr>
          <p:nvPr/>
        </p:nvCxnSpPr>
        <p:spPr>
          <a:xfrm rot="16200000" flipH="1">
            <a:off x="3803651" y="4840287"/>
            <a:ext cx="1143000" cy="34925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rot="5400000" flipH="1" flipV="1">
            <a:off x="4551363" y="2520950"/>
            <a:ext cx="892175" cy="708025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V="1">
            <a:off x="2714625" y="4000500"/>
            <a:ext cx="1143000" cy="500063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Заголовок 1"/>
          <p:cNvSpPr txBox="1">
            <a:spLocks/>
          </p:cNvSpPr>
          <p:nvPr/>
        </p:nvSpPr>
        <p:spPr bwMode="auto">
          <a:xfrm>
            <a:off x="3071813" y="2428875"/>
            <a:ext cx="2500312" cy="5715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eaLnBrk="0" hangingPunct="0">
              <a:defRPr/>
            </a:pPr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Работник</a:t>
            </a:r>
            <a:endParaRPr lang="ru-RU" altLang="ru-RU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572250" y="654033"/>
            <a:ext cx="2571750" cy="69693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2" name="Заголовок 1"/>
          <p:cNvSpPr txBox="1">
            <a:spLocks/>
          </p:cNvSpPr>
          <p:nvPr/>
        </p:nvSpPr>
        <p:spPr bwMode="auto">
          <a:xfrm>
            <a:off x="6357950" y="642918"/>
            <a:ext cx="2857500" cy="785831"/>
          </a:xfrm>
          <a:prstGeom prst="rect">
            <a:avLst/>
          </a:prstGeom>
        </p:spPr>
        <p:txBody>
          <a:bodyPr anchor="ctr"/>
          <a:lstStyle/>
          <a:p>
            <a:pPr algn="ctr" eaLnBrk="0" hangingPunct="0">
              <a:defRPr/>
            </a:pPr>
            <a:r>
              <a:rPr lang="ru-RU" altLang="ru-RU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Consolas" pitchFamily="49" charset="0"/>
                <a:ea typeface="+mj-ea"/>
              </a:rPr>
              <a:t>Преимущества ЭТД</a:t>
            </a:r>
          </a:p>
        </p:txBody>
      </p:sp>
      <p:sp>
        <p:nvSpPr>
          <p:cNvPr id="32" name="Заголовок 3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606E64-7501-4105-A0BA-CC8E840364FA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63"/>
            <a:ext cx="9144000" cy="18573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E8E8E8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Заголовок 1"/>
          <p:cNvSpPr txBox="1">
            <a:spLocks/>
          </p:cNvSpPr>
          <p:nvPr/>
        </p:nvSpPr>
        <p:spPr bwMode="auto">
          <a:xfrm>
            <a:off x="-142875" y="1071563"/>
            <a:ext cx="9286875" cy="35718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0" hangingPunct="0">
              <a:defRPr/>
            </a:pP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Работодатели в течение 2020 года осуществляют следующие мероприятия</a:t>
            </a:r>
            <a:endParaRPr lang="ru-RU" altLang="ru-RU" sz="1500" b="1" dirty="0">
              <a:solidFill>
                <a:schemeClr val="accent1">
                  <a:lumMod val="50000"/>
                </a:schemeClr>
              </a:solidFill>
              <a:latin typeface="Comic Sans MS" pitchFamily="66" charset="0"/>
              <a:ea typeface="+mj-ea"/>
            </a:endParaRPr>
          </a:p>
        </p:txBody>
      </p:sp>
      <p:pic>
        <p:nvPicPr>
          <p:cNvPr id="5125" name="Picture 6" descr="C:\Documents and Settings\Тимофеев\Рабочий стол\activism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63" y="1428750"/>
            <a:ext cx="7239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Заголовок 1"/>
          <p:cNvSpPr txBox="1">
            <a:spLocks/>
          </p:cNvSpPr>
          <p:nvPr/>
        </p:nvSpPr>
        <p:spPr bwMode="auto">
          <a:xfrm>
            <a:off x="4929188" y="2286000"/>
            <a:ext cx="2428875" cy="714375"/>
          </a:xfrm>
          <a:prstGeom prst="rect">
            <a:avLst/>
          </a:prstGeom>
        </p:spPr>
        <p:txBody>
          <a:bodyPr anchor="ctr"/>
          <a:lstStyle/>
          <a:p>
            <a:pPr algn="ctr" eaLnBrk="0" hangingPunct="0">
              <a:defRPr/>
            </a:pPr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Уведомление  </a:t>
            </a:r>
          </a:p>
          <a:p>
            <a:pPr algn="ctr" eaLnBrk="0" hangingPunct="0">
              <a:defRPr/>
            </a:pPr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каждого работника </a:t>
            </a:r>
          </a:p>
          <a:p>
            <a:pPr algn="ctr" eaLnBrk="0" hangingPunct="0">
              <a:defRPr/>
            </a:pPr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до 30 июня 2020 года</a:t>
            </a:r>
            <a:endParaRPr lang="ru-RU" altLang="ru-RU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 bwMode="auto">
          <a:xfrm>
            <a:off x="2571750" y="2214563"/>
            <a:ext cx="2500313" cy="71437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0" hangingPunct="0">
              <a:defRPr/>
            </a:pPr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Обеспечение </a:t>
            </a:r>
          </a:p>
          <a:p>
            <a:pPr algn="ctr" eaLnBrk="0" hangingPunct="0">
              <a:defRPr/>
            </a:pPr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технической готовности</a:t>
            </a:r>
            <a:endParaRPr lang="ru-RU" altLang="ru-RU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128" name="Picture 7" descr="C:\Documents and Settings\Тимофеев\Рабочий стол\graphic-designer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9000" y="1500188"/>
            <a:ext cx="8667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Заголовок 1"/>
          <p:cNvSpPr txBox="1">
            <a:spLocks/>
          </p:cNvSpPr>
          <p:nvPr/>
        </p:nvSpPr>
        <p:spPr bwMode="auto">
          <a:xfrm>
            <a:off x="0" y="2214563"/>
            <a:ext cx="2786063" cy="714375"/>
          </a:xfrm>
          <a:prstGeom prst="rect">
            <a:avLst/>
          </a:prstGeom>
        </p:spPr>
        <p:txBody>
          <a:bodyPr anchor="ctr"/>
          <a:lstStyle/>
          <a:p>
            <a:pPr algn="ctr" eaLnBrk="0" hangingPunct="0">
              <a:defRPr/>
            </a:pPr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Принятие или изменение локальных нормативных актов (при необходимости)</a:t>
            </a:r>
            <a:endParaRPr lang="ru-RU" altLang="ru-RU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130" name="Picture 8" descr="C:\Documents and Settings\Тимофеев\Рабочий стол\office-material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63" y="1428750"/>
            <a:ext cx="773112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Заголовок 1"/>
          <p:cNvSpPr txBox="1">
            <a:spLocks/>
          </p:cNvSpPr>
          <p:nvPr/>
        </p:nvSpPr>
        <p:spPr bwMode="auto">
          <a:xfrm>
            <a:off x="7000875" y="2214563"/>
            <a:ext cx="2143125" cy="785812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0" hangingPunct="0">
              <a:defRPr/>
            </a:pPr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Иная </a:t>
            </a:r>
          </a:p>
          <a:p>
            <a:pPr algn="ctr" eaLnBrk="0" hangingPunct="0">
              <a:defRPr/>
            </a:pPr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подготовительная работа</a:t>
            </a:r>
            <a:endParaRPr lang="ru-RU" altLang="ru-RU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132" name="Picture 9" descr="C:\Documents and Settings\Тимофеев\Рабочий стол\chatting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43813" y="1428750"/>
            <a:ext cx="814387" cy="81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рямоугольник 15"/>
          <p:cNvSpPr/>
          <p:nvPr/>
        </p:nvSpPr>
        <p:spPr>
          <a:xfrm>
            <a:off x="0" y="3214688"/>
            <a:ext cx="9144000" cy="207168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2">
                <a:lumMod val="25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7" name="Заголовок 1"/>
          <p:cNvSpPr txBox="1">
            <a:spLocks/>
          </p:cNvSpPr>
          <p:nvPr/>
        </p:nvSpPr>
        <p:spPr bwMode="auto">
          <a:xfrm>
            <a:off x="-142875" y="3214688"/>
            <a:ext cx="9286875" cy="35718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0" hangingPunct="0">
              <a:defRPr/>
            </a:pP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В 2020-2021 годах проводится информационно-разъяснительная работа</a:t>
            </a:r>
            <a:endParaRPr lang="ru-RU" altLang="ru-RU" sz="1500" b="1" dirty="0">
              <a:solidFill>
                <a:schemeClr val="accent1">
                  <a:lumMod val="50000"/>
                </a:schemeClr>
              </a:solidFill>
              <a:latin typeface="Comic Sans MS" pitchFamily="66" charset="0"/>
              <a:ea typeface="+mj-ea"/>
            </a:endParaRPr>
          </a:p>
        </p:txBody>
      </p:sp>
      <p:pic>
        <p:nvPicPr>
          <p:cNvPr id="5135" name="Picture 8" descr="C:\Documents and Settings\Тимофеев\Рабочий стол\Электронные книжки\569025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5750" y="3643313"/>
            <a:ext cx="595313" cy="59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6" name="Picture 13" descr="C:\Documents and Settings\Тимофеев\Рабочий стол\Электронные книжки\568858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357313" y="4286250"/>
            <a:ext cx="738187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7" name="Picture 11" descr="C:\Documents and Settings\Тимофеев\Рабочий стол\Электронные книжки\568963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571750" y="3571875"/>
            <a:ext cx="6667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8" name="Picture 14" descr="C:\Documents and Settings\Тимофеев\Рабочий стол\Электронные книжки\568861.pn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714750" y="4286250"/>
            <a:ext cx="738188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9" name="Picture 16" descr="C:\Documents and Settings\Тимофеев\Рабочий стол\Электронные книжки\568894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8143875" y="4071938"/>
            <a:ext cx="738188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Заголовок 1"/>
          <p:cNvSpPr txBox="1">
            <a:spLocks/>
          </p:cNvSpPr>
          <p:nvPr/>
        </p:nvSpPr>
        <p:spPr bwMode="auto">
          <a:xfrm>
            <a:off x="214313" y="4214813"/>
            <a:ext cx="714375" cy="357187"/>
          </a:xfrm>
          <a:prstGeom prst="rect">
            <a:avLst/>
          </a:prstGeom>
        </p:spPr>
        <p:txBody>
          <a:bodyPr anchor="ctr"/>
          <a:lstStyle/>
          <a:p>
            <a:pPr algn="ctr" eaLnBrk="0" hangingPunct="0">
              <a:defRPr/>
            </a:pPr>
            <a:r>
              <a:rPr lang="ru-RU" altLang="ru-RU" sz="1600" b="1" dirty="0">
                <a:solidFill>
                  <a:srgbClr val="992794"/>
                </a:solidFill>
                <a:latin typeface="Consolas" pitchFamily="49" charset="0"/>
                <a:ea typeface="+mj-ea"/>
              </a:rPr>
              <a:t>    </a:t>
            </a:r>
            <a:r>
              <a:rPr lang="ru-RU" altLang="ru-RU" b="1" dirty="0">
                <a:solidFill>
                  <a:schemeClr val="bg2">
                    <a:lumMod val="25000"/>
                  </a:schemeClr>
                </a:solidFill>
                <a:latin typeface="Consolas" pitchFamily="49" charset="0"/>
                <a:ea typeface="+mj-ea"/>
              </a:rPr>
              <a:t>УТЗН</a:t>
            </a:r>
          </a:p>
        </p:txBody>
      </p:sp>
      <p:sp>
        <p:nvSpPr>
          <p:cNvPr id="27" name="Заголовок 1"/>
          <p:cNvSpPr txBox="1">
            <a:spLocks/>
          </p:cNvSpPr>
          <p:nvPr/>
        </p:nvSpPr>
        <p:spPr bwMode="auto">
          <a:xfrm>
            <a:off x="1357313" y="3857625"/>
            <a:ext cx="714375" cy="357188"/>
          </a:xfrm>
          <a:prstGeom prst="rect">
            <a:avLst/>
          </a:prstGeom>
        </p:spPr>
        <p:txBody>
          <a:bodyPr anchor="ctr"/>
          <a:lstStyle/>
          <a:p>
            <a:pPr algn="ctr" eaLnBrk="0" hangingPunct="0">
              <a:defRPr/>
            </a:pPr>
            <a:r>
              <a:rPr lang="ru-RU" altLang="ru-RU" sz="1600" b="1" dirty="0">
                <a:solidFill>
                  <a:srgbClr val="992794"/>
                </a:solidFill>
                <a:latin typeface="Consolas" pitchFamily="49" charset="0"/>
                <a:ea typeface="+mj-ea"/>
              </a:rPr>
              <a:t>    </a:t>
            </a:r>
            <a:r>
              <a:rPr lang="ru-RU" altLang="ru-RU" b="1" dirty="0">
                <a:solidFill>
                  <a:schemeClr val="bg2">
                    <a:lumMod val="25000"/>
                  </a:schemeClr>
                </a:solidFill>
                <a:latin typeface="Consolas" pitchFamily="49" charset="0"/>
                <a:ea typeface="+mj-ea"/>
              </a:rPr>
              <a:t>ГИТ</a:t>
            </a:r>
          </a:p>
        </p:txBody>
      </p:sp>
      <p:sp>
        <p:nvSpPr>
          <p:cNvPr id="29" name="Заголовок 1"/>
          <p:cNvSpPr txBox="1">
            <a:spLocks/>
          </p:cNvSpPr>
          <p:nvPr/>
        </p:nvSpPr>
        <p:spPr bwMode="auto">
          <a:xfrm>
            <a:off x="2500313" y="4143375"/>
            <a:ext cx="714375" cy="357188"/>
          </a:xfrm>
          <a:prstGeom prst="rect">
            <a:avLst/>
          </a:prstGeom>
        </p:spPr>
        <p:txBody>
          <a:bodyPr anchor="ctr"/>
          <a:lstStyle/>
          <a:p>
            <a:pPr algn="ctr" eaLnBrk="0" hangingPunct="0">
              <a:defRPr/>
            </a:pPr>
            <a:r>
              <a:rPr lang="ru-RU" altLang="ru-RU" sz="1600" b="1" dirty="0">
                <a:solidFill>
                  <a:srgbClr val="992794"/>
                </a:solidFill>
                <a:latin typeface="Consolas" pitchFamily="49" charset="0"/>
                <a:ea typeface="+mj-ea"/>
              </a:rPr>
              <a:t>    </a:t>
            </a:r>
            <a:r>
              <a:rPr lang="ru-RU" altLang="ru-RU" b="1" dirty="0">
                <a:solidFill>
                  <a:schemeClr val="bg2">
                    <a:lumMod val="25000"/>
                  </a:schemeClr>
                </a:solidFill>
                <a:latin typeface="Consolas" pitchFamily="49" charset="0"/>
                <a:ea typeface="+mj-ea"/>
              </a:rPr>
              <a:t>ПФР</a:t>
            </a:r>
          </a:p>
        </p:txBody>
      </p:sp>
      <p:sp>
        <p:nvSpPr>
          <p:cNvPr id="30" name="Заголовок 1"/>
          <p:cNvSpPr txBox="1">
            <a:spLocks/>
          </p:cNvSpPr>
          <p:nvPr/>
        </p:nvSpPr>
        <p:spPr bwMode="auto">
          <a:xfrm>
            <a:off x="3357563" y="3643313"/>
            <a:ext cx="1428750" cy="571500"/>
          </a:xfrm>
          <a:prstGeom prst="rect">
            <a:avLst/>
          </a:prstGeom>
        </p:spPr>
        <p:txBody>
          <a:bodyPr anchor="ctr"/>
          <a:lstStyle/>
          <a:p>
            <a:pPr algn="ctr" eaLnBrk="0" hangingPunct="0">
              <a:defRPr/>
            </a:pPr>
            <a:r>
              <a:rPr lang="ru-RU" altLang="ru-RU" sz="1600" b="1" dirty="0">
                <a:solidFill>
                  <a:srgbClr val="992794"/>
                </a:solidFill>
                <a:latin typeface="Consolas" pitchFamily="49" charset="0"/>
                <a:ea typeface="+mj-ea"/>
              </a:rPr>
              <a:t>   </a:t>
            </a:r>
            <a:r>
              <a:rPr lang="ru-RU" altLang="ru-RU" b="1" dirty="0">
                <a:solidFill>
                  <a:schemeClr val="bg2">
                    <a:lumMod val="25000"/>
                  </a:schemeClr>
                </a:solidFill>
                <a:latin typeface="Consolas" pitchFamily="49" charset="0"/>
                <a:ea typeface="+mj-ea"/>
              </a:rPr>
              <a:t>Обл. Профсоюз</a:t>
            </a:r>
          </a:p>
        </p:txBody>
      </p:sp>
      <p:sp>
        <p:nvSpPr>
          <p:cNvPr id="31" name="Заголовок 1"/>
          <p:cNvSpPr txBox="1">
            <a:spLocks/>
          </p:cNvSpPr>
          <p:nvPr/>
        </p:nvSpPr>
        <p:spPr bwMode="auto">
          <a:xfrm>
            <a:off x="7000875" y="3500438"/>
            <a:ext cx="714375" cy="357187"/>
          </a:xfrm>
          <a:prstGeom prst="rect">
            <a:avLst/>
          </a:prstGeom>
        </p:spPr>
        <p:txBody>
          <a:bodyPr anchor="ctr"/>
          <a:lstStyle/>
          <a:p>
            <a:pPr algn="ctr" eaLnBrk="0" hangingPunct="0">
              <a:defRPr/>
            </a:pPr>
            <a:r>
              <a:rPr lang="ru-RU" altLang="ru-RU" sz="1600" b="1" dirty="0">
                <a:solidFill>
                  <a:srgbClr val="992794"/>
                </a:solidFill>
                <a:latin typeface="Consolas" pitchFamily="49" charset="0"/>
                <a:ea typeface="+mj-ea"/>
              </a:rPr>
              <a:t>    </a:t>
            </a:r>
            <a:r>
              <a:rPr lang="ru-RU" altLang="ru-RU" b="1" dirty="0">
                <a:solidFill>
                  <a:schemeClr val="bg2">
                    <a:lumMod val="25000"/>
                  </a:schemeClr>
                </a:solidFill>
                <a:latin typeface="Consolas" pitchFamily="49" charset="0"/>
                <a:ea typeface="+mj-ea"/>
              </a:rPr>
              <a:t>МФЦ</a:t>
            </a:r>
          </a:p>
        </p:txBody>
      </p:sp>
      <p:sp>
        <p:nvSpPr>
          <p:cNvPr id="32" name="Заголовок 1"/>
          <p:cNvSpPr txBox="1">
            <a:spLocks/>
          </p:cNvSpPr>
          <p:nvPr/>
        </p:nvSpPr>
        <p:spPr bwMode="auto">
          <a:xfrm>
            <a:off x="8215313" y="4786313"/>
            <a:ext cx="714375" cy="357187"/>
          </a:xfrm>
          <a:prstGeom prst="rect">
            <a:avLst/>
          </a:prstGeom>
        </p:spPr>
        <p:txBody>
          <a:bodyPr anchor="ctr"/>
          <a:lstStyle/>
          <a:p>
            <a:pPr algn="ctr" eaLnBrk="0" hangingPunct="0">
              <a:defRPr/>
            </a:pPr>
            <a:r>
              <a:rPr lang="ru-RU" altLang="ru-RU" sz="1600" b="1" dirty="0">
                <a:solidFill>
                  <a:srgbClr val="992794"/>
                </a:solidFill>
                <a:latin typeface="Consolas" pitchFamily="49" charset="0"/>
                <a:ea typeface="+mj-ea"/>
              </a:rPr>
              <a:t>    </a:t>
            </a:r>
            <a:r>
              <a:rPr lang="ru-RU" altLang="ru-RU" b="1" dirty="0">
                <a:solidFill>
                  <a:schemeClr val="bg2">
                    <a:lumMod val="25000"/>
                  </a:schemeClr>
                </a:solidFill>
                <a:latin typeface="Consolas" pitchFamily="49" charset="0"/>
                <a:ea typeface="+mj-ea"/>
              </a:rPr>
              <a:t>ЦЗН</a:t>
            </a:r>
          </a:p>
        </p:txBody>
      </p:sp>
      <p:pic>
        <p:nvPicPr>
          <p:cNvPr id="5146" name="Picture 26" descr="C:\Documents and Settings\Тимофеев\Рабочий стол\town.pn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429250" y="3929063"/>
            <a:ext cx="6667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Заголовок 1"/>
          <p:cNvSpPr txBox="1">
            <a:spLocks/>
          </p:cNvSpPr>
          <p:nvPr/>
        </p:nvSpPr>
        <p:spPr bwMode="auto">
          <a:xfrm>
            <a:off x="4857750" y="4500563"/>
            <a:ext cx="1857375" cy="571500"/>
          </a:xfrm>
          <a:prstGeom prst="rect">
            <a:avLst/>
          </a:prstGeom>
        </p:spPr>
        <p:txBody>
          <a:bodyPr anchor="ctr"/>
          <a:lstStyle/>
          <a:p>
            <a:pPr algn="ctr" eaLnBrk="0" hangingPunct="0">
              <a:defRPr/>
            </a:pPr>
            <a:r>
              <a:rPr lang="ru-RU" altLang="ru-RU" sz="1600" b="1" dirty="0">
                <a:solidFill>
                  <a:srgbClr val="992794"/>
                </a:solidFill>
                <a:latin typeface="Consolas" pitchFamily="49" charset="0"/>
                <a:ea typeface="+mj-ea"/>
              </a:rPr>
              <a:t>   </a:t>
            </a:r>
            <a:r>
              <a:rPr lang="ru-RU" altLang="ru-RU" b="1" dirty="0">
                <a:solidFill>
                  <a:schemeClr val="bg2">
                    <a:lumMod val="25000"/>
                  </a:schemeClr>
                </a:solidFill>
                <a:latin typeface="Consolas" pitchFamily="49" charset="0"/>
                <a:ea typeface="+mj-ea"/>
              </a:rPr>
              <a:t>Администрации МО</a:t>
            </a:r>
          </a:p>
        </p:txBody>
      </p:sp>
      <p:pic>
        <p:nvPicPr>
          <p:cNvPr id="5148" name="Picture 27" descr="C:\Documents and Settings\Тимофеев\Рабочий стол\university.png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7000875" y="4000500"/>
            <a:ext cx="809625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Прямоугольник 34"/>
          <p:cNvSpPr/>
          <p:nvPr/>
        </p:nvSpPr>
        <p:spPr>
          <a:xfrm>
            <a:off x="0" y="5643563"/>
            <a:ext cx="9144000" cy="12144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2">
                <a:lumMod val="2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2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pic>
        <p:nvPicPr>
          <p:cNvPr id="5150" name="Picture 11" descr="C:\Documents and Settings\Тимофеев\Рабочий стол\Электронные книжки\568963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000875" y="5715000"/>
            <a:ext cx="6667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Заголовок 1"/>
          <p:cNvSpPr txBox="1">
            <a:spLocks/>
          </p:cNvSpPr>
          <p:nvPr/>
        </p:nvSpPr>
        <p:spPr bwMode="auto">
          <a:xfrm>
            <a:off x="7000875" y="6286500"/>
            <a:ext cx="714375" cy="357188"/>
          </a:xfrm>
          <a:prstGeom prst="rect">
            <a:avLst/>
          </a:prstGeom>
        </p:spPr>
        <p:txBody>
          <a:bodyPr anchor="ctr"/>
          <a:lstStyle/>
          <a:p>
            <a:pPr algn="ctr" eaLnBrk="0" hangingPunct="0">
              <a:defRPr/>
            </a:pPr>
            <a:r>
              <a:rPr lang="ru-RU" altLang="ru-RU" sz="1600" b="1" dirty="0">
                <a:solidFill>
                  <a:srgbClr val="992794"/>
                </a:solidFill>
                <a:latin typeface="Consolas" pitchFamily="49" charset="0"/>
                <a:ea typeface="+mj-ea"/>
              </a:rPr>
              <a:t>    </a:t>
            </a:r>
            <a:r>
              <a:rPr lang="ru-RU" altLang="ru-RU" b="1" dirty="0">
                <a:solidFill>
                  <a:schemeClr val="bg2">
                    <a:lumMod val="25000"/>
                  </a:schemeClr>
                </a:solidFill>
                <a:latin typeface="Consolas" pitchFamily="49" charset="0"/>
                <a:ea typeface="+mj-ea"/>
              </a:rPr>
              <a:t>ПФР</a:t>
            </a:r>
          </a:p>
        </p:txBody>
      </p:sp>
      <p:pic>
        <p:nvPicPr>
          <p:cNvPr id="5152" name="Picture 4" descr="C:\Documents and Settings\Тимофеев\Рабочий стол\265667.pn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000500" y="5715000"/>
            <a:ext cx="814388" cy="81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Заголовок 1"/>
          <p:cNvSpPr txBox="1">
            <a:spLocks/>
          </p:cNvSpPr>
          <p:nvPr/>
        </p:nvSpPr>
        <p:spPr bwMode="auto">
          <a:xfrm>
            <a:off x="3714750" y="6286500"/>
            <a:ext cx="1643063" cy="357188"/>
          </a:xfrm>
          <a:prstGeom prst="rect">
            <a:avLst/>
          </a:prstGeom>
        </p:spPr>
        <p:txBody>
          <a:bodyPr anchor="ctr"/>
          <a:lstStyle/>
          <a:p>
            <a:pPr algn="ctr" eaLnBrk="0" hangingPunct="0">
              <a:defRPr/>
            </a:pPr>
            <a:r>
              <a:rPr lang="ru-RU" altLang="ru-RU" sz="1600" b="1" dirty="0">
                <a:solidFill>
                  <a:srgbClr val="992794"/>
                </a:solidFill>
                <a:latin typeface="Consolas" pitchFamily="49" charset="0"/>
                <a:ea typeface="+mj-ea"/>
              </a:rPr>
              <a:t>    </a:t>
            </a:r>
            <a:r>
              <a:rPr lang="ru-RU" altLang="ru-RU" sz="1600" b="1" dirty="0">
                <a:solidFill>
                  <a:schemeClr val="bg2">
                    <a:lumMod val="25000"/>
                  </a:schemeClr>
                </a:solidFill>
                <a:latin typeface="Consolas" pitchFamily="49" charset="0"/>
                <a:ea typeface="+mj-ea"/>
              </a:rPr>
              <a:t>РАБОТОДАТЕЛЬ</a:t>
            </a:r>
            <a:endParaRPr lang="ru-RU" altLang="ru-RU" b="1" dirty="0">
              <a:solidFill>
                <a:schemeClr val="bg2">
                  <a:lumMod val="25000"/>
                </a:schemeClr>
              </a:solidFill>
              <a:latin typeface="Consolas" pitchFamily="49" charset="0"/>
              <a:ea typeface="+mj-ea"/>
            </a:endParaRPr>
          </a:p>
        </p:txBody>
      </p:sp>
      <p:sp>
        <p:nvSpPr>
          <p:cNvPr id="41" name="Заголовок 1"/>
          <p:cNvSpPr txBox="1">
            <a:spLocks/>
          </p:cNvSpPr>
          <p:nvPr/>
        </p:nvSpPr>
        <p:spPr bwMode="auto">
          <a:xfrm>
            <a:off x="500063" y="5929313"/>
            <a:ext cx="1714500" cy="571500"/>
          </a:xfrm>
          <a:prstGeom prst="rect">
            <a:avLst/>
          </a:prstGeom>
        </p:spPr>
        <p:txBody>
          <a:bodyPr anchor="ctr"/>
          <a:lstStyle/>
          <a:p>
            <a:pPr algn="ctr" eaLnBrk="0" hangingPunct="0">
              <a:defRPr/>
            </a:pPr>
            <a:r>
              <a:rPr lang="ru-RU" altLang="ru-RU" sz="1600" b="1" dirty="0">
                <a:solidFill>
                  <a:srgbClr val="992794"/>
                </a:solidFill>
                <a:latin typeface="Consolas" pitchFamily="49" charset="0"/>
                <a:ea typeface="+mj-ea"/>
              </a:rPr>
              <a:t>    </a:t>
            </a:r>
            <a:r>
              <a:rPr lang="ru-RU" altLang="ru-RU" sz="1600" b="1" dirty="0">
                <a:solidFill>
                  <a:schemeClr val="bg2">
                    <a:lumMod val="25000"/>
                  </a:schemeClr>
                </a:solidFill>
                <a:latin typeface="Consolas" pitchFamily="49" charset="0"/>
                <a:ea typeface="+mj-ea"/>
              </a:rPr>
              <a:t>Письменное</a:t>
            </a:r>
          </a:p>
          <a:p>
            <a:pPr algn="ctr" eaLnBrk="0" hangingPunct="0">
              <a:defRPr/>
            </a:pPr>
            <a:r>
              <a:rPr lang="ru-RU" altLang="ru-RU" sz="1600" b="1" dirty="0">
                <a:solidFill>
                  <a:schemeClr val="bg2">
                    <a:lumMod val="25000"/>
                  </a:schemeClr>
                </a:solidFill>
                <a:latin typeface="Consolas" pitchFamily="49" charset="0"/>
                <a:ea typeface="+mj-ea"/>
              </a:rPr>
              <a:t> заявление работника</a:t>
            </a:r>
          </a:p>
        </p:txBody>
      </p:sp>
      <p:pic>
        <p:nvPicPr>
          <p:cNvPr id="5155" name="Picture 2" descr="C:\Documents and Settings\Тимофеев\Рабочий стол\1316730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928813" y="5786438"/>
            <a:ext cx="6731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" name="Заголовок 1"/>
          <p:cNvSpPr txBox="1">
            <a:spLocks/>
          </p:cNvSpPr>
          <p:nvPr/>
        </p:nvSpPr>
        <p:spPr bwMode="auto">
          <a:xfrm>
            <a:off x="5286375" y="5500688"/>
            <a:ext cx="1714500" cy="571500"/>
          </a:xfrm>
          <a:prstGeom prst="rect">
            <a:avLst/>
          </a:prstGeom>
        </p:spPr>
        <p:txBody>
          <a:bodyPr anchor="ctr"/>
          <a:lstStyle/>
          <a:p>
            <a:pPr algn="ctr" eaLnBrk="0" hangingPunct="0">
              <a:defRPr/>
            </a:pPr>
            <a:r>
              <a:rPr lang="ru-RU" altLang="ru-RU" sz="1600" b="1" dirty="0">
                <a:solidFill>
                  <a:srgbClr val="992794"/>
                </a:solidFill>
                <a:latin typeface="Consolas" pitchFamily="49" charset="0"/>
                <a:ea typeface="+mj-ea"/>
              </a:rPr>
              <a:t>    </a:t>
            </a:r>
            <a:r>
              <a:rPr lang="ru-RU" altLang="ru-RU" sz="1600" b="1" dirty="0">
                <a:solidFill>
                  <a:schemeClr val="bg2">
                    <a:lumMod val="25000"/>
                  </a:schemeClr>
                </a:solidFill>
                <a:latin typeface="Consolas" pitchFamily="49" charset="0"/>
                <a:ea typeface="+mj-ea"/>
              </a:rPr>
              <a:t>Электронный обмен</a:t>
            </a:r>
          </a:p>
        </p:txBody>
      </p:sp>
      <p:sp>
        <p:nvSpPr>
          <p:cNvPr id="42" name="Стрелка вправо 41"/>
          <p:cNvSpPr/>
          <p:nvPr/>
        </p:nvSpPr>
        <p:spPr>
          <a:xfrm>
            <a:off x="2928938" y="6143625"/>
            <a:ext cx="714375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3" name="Тройная стрелка влево/вправо/вверх 42"/>
          <p:cNvSpPr/>
          <p:nvPr/>
        </p:nvSpPr>
        <p:spPr>
          <a:xfrm>
            <a:off x="5500688" y="6143625"/>
            <a:ext cx="1285875" cy="571500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162" name="Прямоугольник 12"/>
          <p:cNvSpPr>
            <a:spLocks noChangeArrowheads="1"/>
          </p:cNvSpPr>
          <p:nvPr/>
        </p:nvSpPr>
        <p:spPr bwMode="auto">
          <a:xfrm>
            <a:off x="0" y="714375"/>
            <a:ext cx="9144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Формирование и ведение сведений о трудовой деятельности работников в электронном виде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el_knijka_sayt_Montajnaya_oblast_1_kopiya_3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44" y="142852"/>
            <a:ext cx="8715436" cy="6609790"/>
          </a:xfrm>
          <a:noFill/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3D3DC8-FE50-46A1-BA73-EA61ACCBA237}" type="slidenum">
              <a:rPr lang="ru-RU" altLang="ru-RU" smtClean="0"/>
              <a:pPr>
                <a:defRPr/>
              </a:pPr>
              <a:t>8</a:t>
            </a:fld>
            <a:endParaRPr lang="ru-RU" alt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4579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Arial" charset="0"/>
              <a:buNone/>
            </a:pPr>
            <a:r>
              <a:rPr lang="ru-RU" sz="3600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БЛАГОДАРЮ</a:t>
            </a:r>
          </a:p>
          <a:p>
            <a:pPr algn="ctr">
              <a:buFont typeface="Arial" charset="0"/>
              <a:buNone/>
            </a:pPr>
            <a:r>
              <a:rPr lang="ru-RU" sz="3600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ЗА  ВНИМАНИЕ!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14525</TotalTime>
  <Words>153</Words>
  <Application>Microsoft Office PowerPoint</Application>
  <PresentationFormat>Экран (4:3)</PresentationFormat>
  <Paragraphs>48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Arial Narrow</vt:lpstr>
      <vt:lpstr>Тема Office</vt:lpstr>
      <vt:lpstr>          О формировании и  ведении сведений о трудовой деятельности работника в электронном виде            2020 г.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RahmatulinVD</dc:creator>
  <cp:lastModifiedBy>comp</cp:lastModifiedBy>
  <cp:revision>1485</cp:revision>
  <cp:lastPrinted>2019-12-05T14:17:12Z</cp:lastPrinted>
  <dcterms:created xsi:type="dcterms:W3CDTF">2012-09-14T15:26:24Z</dcterms:created>
  <dcterms:modified xsi:type="dcterms:W3CDTF">2020-02-04T14:45:56Z</dcterms:modified>
</cp:coreProperties>
</file>