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2" r:id="rId2"/>
    <p:sldId id="268" r:id="rId3"/>
    <p:sldId id="263" r:id="rId4"/>
    <p:sldId id="264" r:id="rId5"/>
    <p:sldId id="258" r:id="rId6"/>
    <p:sldId id="260" r:id="rId7"/>
    <p:sldId id="261" r:id="rId8"/>
    <p:sldId id="265" r:id="rId9"/>
  </p:sldIdLst>
  <p:sldSz cx="12192000" cy="6858000"/>
  <p:notesSz cx="10018713" cy="6888163"/>
  <p:defaultTextStyle>
    <a:defPPr>
      <a:defRPr lang="ru-RU"/>
    </a:defPPr>
    <a:lvl1pPr marL="0" algn="l" defTabSz="914332">
      <a:defRPr sz="19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>
      <a:defRPr sz="19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>
      <a:defRPr sz="19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>
      <a:defRPr sz="19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>
      <a:defRPr sz="19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>
      <a:defRPr sz="19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>
      <a:defRPr sz="19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>
      <a:defRPr sz="19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>
      <a:defRPr sz="19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7C80"/>
    <a:srgbClr val="4472C4"/>
    <a:srgbClr val="DAE3F3"/>
    <a:srgbClr val="E2F0D9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9" autoAdjust="0"/>
    <p:restoredTop sz="93765" autoAdjust="0"/>
  </p:normalViewPr>
  <p:slideViewPr>
    <p:cSldViewPr>
      <p:cViewPr>
        <p:scale>
          <a:sx n="117" d="100"/>
          <a:sy n="117" d="100"/>
        </p:scale>
        <p:origin x="-31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341813" cy="346075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314" y="3"/>
            <a:ext cx="4341812" cy="346075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r">
              <a:defRPr sz="1200"/>
            </a:lvl1pPr>
          </a:lstStyle>
          <a:p>
            <a:fld id="{27871FF1-9BB1-47C0-AFC5-8D877895669C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2263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4" tIns="45707" rIns="91414" bIns="4570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714" y="3314701"/>
            <a:ext cx="8015287" cy="2713038"/>
          </a:xfrm>
          <a:prstGeom prst="rect">
            <a:avLst/>
          </a:prstGeom>
        </p:spPr>
        <p:txBody>
          <a:bodyPr vert="horz" lIns="91414" tIns="45707" rIns="91414" bIns="4570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2090"/>
            <a:ext cx="4341813" cy="346075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314" y="6542090"/>
            <a:ext cx="4341812" cy="346075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r">
              <a:defRPr sz="1200"/>
            </a:lvl1pPr>
          </a:lstStyle>
          <a:p>
            <a:fld id="{3385C650-C612-498E-8CDA-7746DF98B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379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5559" indent="0" algn="ctr">
              <a:buNone/>
              <a:defRPr sz="2000"/>
            </a:lvl2pPr>
            <a:lvl3pPr marL="911295" indent="0" algn="ctr">
              <a:buNone/>
              <a:defRPr sz="1900"/>
            </a:lvl3pPr>
            <a:lvl4pPr marL="1366942" indent="0" algn="ctr">
              <a:buNone/>
              <a:defRPr sz="1600"/>
            </a:lvl4pPr>
            <a:lvl5pPr marL="1822589" indent="0" algn="ctr">
              <a:buNone/>
              <a:defRPr sz="1600"/>
            </a:lvl5pPr>
            <a:lvl6pPr marL="2278326" indent="0" algn="ctr">
              <a:buNone/>
              <a:defRPr sz="1600"/>
            </a:lvl6pPr>
            <a:lvl7pPr marL="2733882" indent="0" algn="ctr">
              <a:buNone/>
              <a:defRPr sz="1600"/>
            </a:lvl7pPr>
            <a:lvl8pPr marL="3189440" indent="0" algn="ctr">
              <a:buNone/>
              <a:defRPr sz="1600"/>
            </a:lvl8pPr>
            <a:lvl9pPr marL="3645022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2" y="365148"/>
            <a:ext cx="2628900" cy="5811839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3" y="365148"/>
            <a:ext cx="7734300" cy="5811839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Blank with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 bwMode="auto">
          <a:xfrm>
            <a:off x="730432" y="504141"/>
            <a:ext cx="2556669" cy="2555875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lvl="0">
              <a:defRPr/>
            </a:pPr>
            <a:endParaRPr lang="en-US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2"/>
          </p:nvPr>
        </p:nvSpPr>
        <p:spPr bwMode="auto">
          <a:xfrm>
            <a:off x="3431704" y="504141"/>
            <a:ext cx="2556669" cy="2555875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lvl="0">
              <a:defRPr/>
            </a:pPr>
            <a:endParaRPr lang="en-US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3"/>
          </p:nvPr>
        </p:nvSpPr>
        <p:spPr bwMode="auto">
          <a:xfrm>
            <a:off x="6132976" y="504141"/>
            <a:ext cx="2556669" cy="2555875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lvl="0">
              <a:defRPr/>
            </a:pPr>
            <a:endParaRPr lang="en-US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4"/>
          </p:nvPr>
        </p:nvSpPr>
        <p:spPr bwMode="auto">
          <a:xfrm>
            <a:off x="8834252" y="504141"/>
            <a:ext cx="2556669" cy="2555875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lvl="0">
              <a:defRPr/>
            </a:pPr>
            <a:endParaRPr lang="en-US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5"/>
          </p:nvPr>
        </p:nvSpPr>
        <p:spPr bwMode="auto">
          <a:xfrm>
            <a:off x="730432" y="3248981"/>
            <a:ext cx="2556669" cy="2555875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lvl="0">
              <a:defRPr/>
            </a:pPr>
            <a:endParaRPr lang="en-US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6"/>
          </p:nvPr>
        </p:nvSpPr>
        <p:spPr bwMode="auto">
          <a:xfrm>
            <a:off x="3431704" y="3248981"/>
            <a:ext cx="2556669" cy="2555875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lvl="0">
              <a:defRPr/>
            </a:pPr>
            <a:endParaRPr lang="en-US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7"/>
          </p:nvPr>
        </p:nvSpPr>
        <p:spPr bwMode="auto">
          <a:xfrm>
            <a:off x="6132976" y="3248981"/>
            <a:ext cx="2556669" cy="2555875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lvl="0">
              <a:defRPr/>
            </a:pPr>
            <a:endParaRPr lang="en-US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8"/>
          </p:nvPr>
        </p:nvSpPr>
        <p:spPr bwMode="auto">
          <a:xfrm>
            <a:off x="8834252" y="3248981"/>
            <a:ext cx="2556669" cy="2555875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lvl="0"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49" y="170979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55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12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69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25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783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38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8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45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9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9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559" indent="0">
              <a:buNone/>
              <a:defRPr sz="2000" b="1"/>
            </a:lvl2pPr>
            <a:lvl3pPr marL="911295" indent="0">
              <a:buNone/>
              <a:defRPr sz="1900" b="1"/>
            </a:lvl3pPr>
            <a:lvl4pPr marL="1366942" indent="0">
              <a:buNone/>
              <a:defRPr sz="1600" b="1"/>
            </a:lvl4pPr>
            <a:lvl5pPr marL="1822589" indent="0">
              <a:buNone/>
              <a:defRPr sz="1600" b="1"/>
            </a:lvl5pPr>
            <a:lvl6pPr marL="2278326" indent="0">
              <a:buNone/>
              <a:defRPr sz="1600" b="1"/>
            </a:lvl6pPr>
            <a:lvl7pPr marL="2733882" indent="0">
              <a:buNone/>
              <a:defRPr sz="1600" b="1"/>
            </a:lvl7pPr>
            <a:lvl8pPr marL="3189440" indent="0">
              <a:buNone/>
              <a:defRPr sz="1600" b="1"/>
            </a:lvl8pPr>
            <a:lvl9pPr marL="3645022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9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559" indent="0">
              <a:buNone/>
              <a:defRPr sz="2000" b="1"/>
            </a:lvl2pPr>
            <a:lvl3pPr marL="911295" indent="0">
              <a:buNone/>
              <a:defRPr sz="1900" b="1"/>
            </a:lvl3pPr>
            <a:lvl4pPr marL="1366942" indent="0">
              <a:buNone/>
              <a:defRPr sz="1600" b="1"/>
            </a:lvl4pPr>
            <a:lvl5pPr marL="1822589" indent="0">
              <a:buNone/>
              <a:defRPr sz="1600" b="1"/>
            </a:lvl5pPr>
            <a:lvl6pPr marL="2278326" indent="0">
              <a:buNone/>
              <a:defRPr sz="1600" b="1"/>
            </a:lvl6pPr>
            <a:lvl7pPr marL="2733882" indent="0">
              <a:buNone/>
              <a:defRPr sz="1600" b="1"/>
            </a:lvl7pPr>
            <a:lvl8pPr marL="3189440" indent="0">
              <a:buNone/>
              <a:defRPr sz="1600" b="1"/>
            </a:lvl8pPr>
            <a:lvl9pPr marL="3645022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3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5559" indent="0">
              <a:buNone/>
              <a:defRPr sz="1500"/>
            </a:lvl2pPr>
            <a:lvl3pPr marL="911295" indent="0">
              <a:buNone/>
              <a:defRPr sz="1200"/>
            </a:lvl3pPr>
            <a:lvl4pPr marL="1366942" indent="0">
              <a:buNone/>
              <a:defRPr sz="1100"/>
            </a:lvl4pPr>
            <a:lvl5pPr marL="1822589" indent="0">
              <a:buNone/>
              <a:defRPr sz="1100"/>
            </a:lvl5pPr>
            <a:lvl6pPr marL="2278326" indent="0">
              <a:buNone/>
              <a:defRPr sz="1100"/>
            </a:lvl6pPr>
            <a:lvl7pPr marL="2733882" indent="0">
              <a:buNone/>
              <a:defRPr sz="1100"/>
            </a:lvl7pPr>
            <a:lvl8pPr marL="3189440" indent="0">
              <a:buNone/>
              <a:defRPr sz="1100"/>
            </a:lvl8pPr>
            <a:lvl9pPr marL="3645022" indent="0">
              <a:buNone/>
              <a:defRPr sz="11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5559" indent="0">
              <a:buNone/>
              <a:defRPr sz="2800"/>
            </a:lvl2pPr>
            <a:lvl3pPr marL="911295" indent="0">
              <a:buNone/>
              <a:defRPr sz="2400"/>
            </a:lvl3pPr>
            <a:lvl4pPr marL="1366942" indent="0">
              <a:buNone/>
              <a:defRPr sz="2000"/>
            </a:lvl4pPr>
            <a:lvl5pPr marL="1822589" indent="0">
              <a:buNone/>
              <a:defRPr sz="2000"/>
            </a:lvl5pPr>
            <a:lvl6pPr marL="2278326" indent="0">
              <a:buNone/>
              <a:defRPr sz="2000"/>
            </a:lvl6pPr>
            <a:lvl7pPr marL="2733882" indent="0">
              <a:buNone/>
              <a:defRPr sz="2000"/>
            </a:lvl7pPr>
            <a:lvl8pPr marL="3189440" indent="0">
              <a:buNone/>
              <a:defRPr sz="2000"/>
            </a:lvl8pPr>
            <a:lvl9pPr marL="3645022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5559" indent="0">
              <a:buNone/>
              <a:defRPr sz="1500"/>
            </a:lvl2pPr>
            <a:lvl3pPr marL="911295" indent="0">
              <a:buNone/>
              <a:defRPr sz="1200"/>
            </a:lvl3pPr>
            <a:lvl4pPr marL="1366942" indent="0">
              <a:buNone/>
              <a:defRPr sz="1100"/>
            </a:lvl4pPr>
            <a:lvl5pPr marL="1822589" indent="0">
              <a:buNone/>
              <a:defRPr sz="1100"/>
            </a:lvl5pPr>
            <a:lvl6pPr marL="2278326" indent="0">
              <a:buNone/>
              <a:defRPr sz="1100"/>
            </a:lvl6pPr>
            <a:lvl7pPr marL="2733882" indent="0">
              <a:buNone/>
              <a:defRPr sz="1100"/>
            </a:lvl7pPr>
            <a:lvl8pPr marL="3189440" indent="0">
              <a:buNone/>
              <a:defRPr sz="1100"/>
            </a:lvl8pPr>
            <a:lvl9pPr marL="3645022" indent="0">
              <a:buNone/>
              <a:defRPr sz="11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166" tIns="45718" rIns="91166" bIns="45718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166" tIns="45718" rIns="91166" bIns="45718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166" tIns="45718" rIns="9116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1295">
              <a:defRPr/>
            </a:pPr>
            <a:fld id="{8643E4EE-B2E3-4279-8CF6-0F5F0C358F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166" tIns="45718" rIns="9116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1295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166" tIns="45718" rIns="9116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1295">
              <a:defRPr/>
            </a:pPr>
            <a:fld id="{A70EA752-055A-4C77-B0F2-D7271E6824F0}" type="slidenum">
              <a:rPr lang="ru-RU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1295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7869" indent="-227869" algn="l" defTabSz="911295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3606" indent="-227869" algn="l" defTabSz="911295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39162" indent="-227869" algn="l" defTabSz="911295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594720" indent="-227869" algn="l" defTabSz="911295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2050279" indent="-227869" algn="l" defTabSz="911295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506015" indent="-227869" algn="l" defTabSz="911295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2961663" indent="-227869" algn="l" defTabSz="911295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417309" indent="-227869" algn="l" defTabSz="911295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3873046" indent="-227869" algn="l" defTabSz="911295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1295"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55559" algn="l" defTabSz="911295">
        <a:defRPr sz="1900">
          <a:solidFill>
            <a:schemeClr val="tx1"/>
          </a:solidFill>
          <a:latin typeface="+mn-lt"/>
          <a:ea typeface="+mn-ea"/>
          <a:cs typeface="+mn-cs"/>
        </a:defRPr>
      </a:lvl2pPr>
      <a:lvl3pPr marL="911295" algn="l" defTabSz="911295"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1366942" algn="l" defTabSz="911295"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1822589" algn="l" defTabSz="911295"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278326" algn="l" defTabSz="911295"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2733882" algn="l" defTabSz="911295"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189440" algn="l" defTabSz="911295"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3645022" algn="l" defTabSz="911295">
        <a:defRPr sz="19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4957211" name="Прямоугольник 22"/>
          <p:cNvSpPr/>
          <p:nvPr/>
        </p:nvSpPr>
        <p:spPr bwMode="auto">
          <a:xfrm>
            <a:off x="0" y="7105"/>
            <a:ext cx="12191998" cy="993015"/>
          </a:xfrm>
          <a:prstGeom prst="rect">
            <a:avLst/>
          </a:prstGeom>
          <a:solidFill>
            <a:srgbClr val="007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400855105" name="Picture 2" descr="C:\Users\user\Desktop\departament-ekonomicheskogo-razvitiya.png"/>
          <p:cNvPicPr>
            <a:picLocks noChangeAspect="1" noChangeArrowheads="1"/>
          </p:cNvPicPr>
          <p:nvPr/>
        </p:nvPicPr>
        <p:blipFill>
          <a:blip r:embed="rId2"/>
          <a:srcRect l="5630" t="11279" r="75212" b="11081"/>
          <a:stretch/>
        </p:blipFill>
        <p:spPr bwMode="auto">
          <a:xfrm>
            <a:off x="11513259" y="195340"/>
            <a:ext cx="484412" cy="5774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804010412" name="Прямая соединительная линия 23"/>
          <p:cNvCxnSpPr>
            <a:cxnSpLocks/>
          </p:cNvCxnSpPr>
          <p:nvPr/>
        </p:nvCxnSpPr>
        <p:spPr bwMode="auto">
          <a:xfrm>
            <a:off x="-19936" y="938772"/>
            <a:ext cx="12196149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715640802" name="Прямая соединительная линия 24"/>
          <p:cNvCxnSpPr>
            <a:cxnSpLocks/>
          </p:cNvCxnSpPr>
          <p:nvPr/>
        </p:nvCxnSpPr>
        <p:spPr bwMode="auto">
          <a:xfrm>
            <a:off x="10545854" y="-8991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52803548" name="Прямая соединительная линия 25"/>
          <p:cNvCxnSpPr>
            <a:cxnSpLocks/>
          </p:cNvCxnSpPr>
          <p:nvPr/>
        </p:nvCxnSpPr>
        <p:spPr bwMode="auto">
          <a:xfrm>
            <a:off x="10155424" y="-10113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pic>
        <p:nvPicPr>
          <p:cNvPr id="2039573941" name="Picture 9" descr="Picture4"/>
          <p:cNvPicPr>
            <a:picLocks noChangeAspect="1" noChangeArrowheads="1"/>
          </p:cNvPicPr>
          <p:nvPr/>
        </p:nvPicPr>
        <p:blipFill>
          <a:blip r:embed="rId3">
            <a:lum bright="40000" contrast="40000"/>
          </a:blip>
          <a:srcRect l="3664" t="7811" r="28168"/>
          <a:stretch/>
        </p:blipFill>
        <p:spPr bwMode="gray">
          <a:xfrm>
            <a:off x="11545177" y="222624"/>
            <a:ext cx="375534" cy="4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2015714185" name="Прямоугольник 1"/>
          <p:cNvSpPr/>
          <p:nvPr/>
        </p:nvSpPr>
        <p:spPr bwMode="auto">
          <a:xfrm>
            <a:off x="103601" y="145486"/>
            <a:ext cx="1046616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100" b="1" dirty="0">
                <a:solidFill>
                  <a:schemeClr val="bg1"/>
                </a:solidFill>
                <a:latin typeface="Arial "/>
                <a:cs typeface="Times New Roman"/>
              </a:rPr>
              <a:t>Общие требования к потенциальным участникам свободной экономической зоны (СЭЗ)</a:t>
            </a:r>
          </a:p>
          <a:p>
            <a:pPr>
              <a:defRPr/>
            </a:pPr>
            <a:endParaRPr sz="2100" dirty="0">
              <a:latin typeface="Times New Roman"/>
              <a:cs typeface="Times New Roman"/>
            </a:endParaRPr>
          </a:p>
        </p:txBody>
      </p:sp>
      <p:sp>
        <p:nvSpPr>
          <p:cNvPr id="156330003" name="Номер слайда 1"/>
          <p:cNvSpPr txBox="1"/>
          <p:nvPr/>
        </p:nvSpPr>
        <p:spPr bwMode="auto">
          <a:xfrm>
            <a:off x="11696180" y="6496787"/>
            <a:ext cx="481906" cy="402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1868115" y="6479075"/>
            <a:ext cx="30809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2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628CB184-839B-6FC7-F3BA-9DB9CCEA4B2A}"/>
              </a:ext>
            </a:extLst>
          </p:cNvPr>
          <p:cNvSpPr/>
          <p:nvPr/>
        </p:nvSpPr>
        <p:spPr bwMode="auto">
          <a:xfrm>
            <a:off x="258400" y="1074849"/>
            <a:ext cx="11662311" cy="5262198"/>
          </a:xfrm>
          <a:prstGeom prst="roundRect">
            <a:avLst>
              <a:gd name="adj" fmla="val 780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Регистрация юридического лица (филиала) или ИП на территории Белгородской области;</a:t>
            </a:r>
          </a:p>
          <a:p>
            <a:endParaRPr lang="ru-RU" sz="18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Объём капитальных вложений не менее 3 млн руб. в первые три года деятельности на территории СЭЗ;</a:t>
            </a:r>
          </a:p>
          <a:p>
            <a:endParaRPr lang="ru-RU" sz="18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Сохранение среднеквартальных показателей средней численности работников на уровне не менее </a:t>
            </a:r>
          </a:p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80 % от значения соответствующих показателей за </a:t>
            </a:r>
            <a:r>
              <a:rPr lang="en-US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I </a:t>
            </a:r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квартал 2023 года;</a:t>
            </a:r>
          </a:p>
          <a:p>
            <a:endParaRPr lang="ru-RU" sz="18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Реализация инвестиционного проекта направлена на:</a:t>
            </a:r>
          </a:p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создание и последующую эксплуатацию новых объектов основных средств;</a:t>
            </a:r>
          </a:p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модернизацию существующих объектов основных средств;</a:t>
            </a:r>
          </a:p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восстановление (сохранение) эксплуатационных свойств объектов основных средств</a:t>
            </a:r>
          </a:p>
          <a:p>
            <a:pPr marL="342900" indent="-342900">
              <a:buFontTx/>
              <a:buChar char="-"/>
            </a:pPr>
            <a:endParaRPr lang="ru-RU" sz="18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Виды экономической деятельности, при осуществление которых не применяются режим СЭЗ:</a:t>
            </a:r>
          </a:p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добывающее производство;</a:t>
            </a:r>
          </a:p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производство подакцизных товаров;</a:t>
            </a:r>
          </a:p>
          <a:p>
            <a:r>
              <a:rPr lang="ru-RU" sz="18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финансовые и консалтинговые услуги</a:t>
            </a:r>
          </a:p>
        </p:txBody>
      </p:sp>
    </p:spTree>
    <p:extLst>
      <p:ext uri="{BB962C8B-B14F-4D97-AF65-F5344CB8AC3E}">
        <p14:creationId xmlns:p14="http://schemas.microsoft.com/office/powerpoint/2010/main" val="406201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4957211" name="Прямоугольник 22"/>
          <p:cNvSpPr/>
          <p:nvPr/>
        </p:nvSpPr>
        <p:spPr bwMode="auto">
          <a:xfrm>
            <a:off x="0" y="7105"/>
            <a:ext cx="12191998" cy="993015"/>
          </a:xfrm>
          <a:prstGeom prst="rect">
            <a:avLst/>
          </a:prstGeom>
          <a:solidFill>
            <a:srgbClr val="007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400855105" name="Picture 2" descr="C:\Users\user\Desktop\departament-ekonomicheskogo-razvitiya.png"/>
          <p:cNvPicPr>
            <a:picLocks noChangeAspect="1" noChangeArrowheads="1"/>
          </p:cNvPicPr>
          <p:nvPr/>
        </p:nvPicPr>
        <p:blipFill>
          <a:blip r:embed="rId2"/>
          <a:srcRect l="5630" t="11279" r="75212" b="11081"/>
          <a:stretch/>
        </p:blipFill>
        <p:spPr bwMode="auto">
          <a:xfrm>
            <a:off x="11513259" y="195340"/>
            <a:ext cx="484412" cy="5774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804010412" name="Прямая соединительная линия 23"/>
          <p:cNvCxnSpPr>
            <a:cxnSpLocks/>
          </p:cNvCxnSpPr>
          <p:nvPr/>
        </p:nvCxnSpPr>
        <p:spPr bwMode="auto">
          <a:xfrm>
            <a:off x="-19936" y="938772"/>
            <a:ext cx="12196149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715640802" name="Прямая соединительная линия 24"/>
          <p:cNvCxnSpPr>
            <a:cxnSpLocks/>
          </p:cNvCxnSpPr>
          <p:nvPr/>
        </p:nvCxnSpPr>
        <p:spPr bwMode="auto">
          <a:xfrm>
            <a:off x="10545854" y="-8991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52803548" name="Прямая соединительная линия 25"/>
          <p:cNvCxnSpPr>
            <a:cxnSpLocks/>
          </p:cNvCxnSpPr>
          <p:nvPr/>
        </p:nvCxnSpPr>
        <p:spPr bwMode="auto">
          <a:xfrm>
            <a:off x="10155424" y="-10113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pic>
        <p:nvPicPr>
          <p:cNvPr id="2039573941" name="Picture 9" descr="Picture4"/>
          <p:cNvPicPr>
            <a:picLocks noChangeAspect="1" noChangeArrowheads="1"/>
          </p:cNvPicPr>
          <p:nvPr/>
        </p:nvPicPr>
        <p:blipFill>
          <a:blip r:embed="rId3">
            <a:lum bright="40000" contrast="40000"/>
          </a:blip>
          <a:srcRect l="3664" t="7811" r="28168"/>
          <a:stretch/>
        </p:blipFill>
        <p:spPr bwMode="gray">
          <a:xfrm>
            <a:off x="11545177" y="222624"/>
            <a:ext cx="375534" cy="4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2015714185" name="Прямоугольник 1"/>
          <p:cNvSpPr/>
          <p:nvPr/>
        </p:nvSpPr>
        <p:spPr bwMode="auto">
          <a:xfrm>
            <a:off x="150569" y="58451"/>
            <a:ext cx="112857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100" b="1" dirty="0">
                <a:solidFill>
                  <a:schemeClr val="bg1"/>
                </a:solidFill>
                <a:latin typeface="Arial "/>
                <a:cs typeface="Times New Roman"/>
              </a:rPr>
              <a:t>Виды экономической деятельности, при осуществлении которых не применяется особый режим осуществления предпринимательской деятельности в СЭЗ</a:t>
            </a:r>
          </a:p>
          <a:p>
            <a:pPr>
              <a:defRPr/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6330003" name="Номер слайда 1"/>
          <p:cNvSpPr txBox="1"/>
          <p:nvPr/>
        </p:nvSpPr>
        <p:spPr bwMode="auto">
          <a:xfrm>
            <a:off x="11696180" y="6496787"/>
            <a:ext cx="481906" cy="402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dirty="0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1883902" y="6473279"/>
            <a:ext cx="30809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3</a:t>
            </a:r>
          </a:p>
        </p:txBody>
      </p:sp>
      <p:cxnSp>
        <p:nvCxnSpPr>
          <p:cNvPr id="2" name="Прямая соединительная линия 23">
            <a:extLst>
              <a:ext uri="{FF2B5EF4-FFF2-40B4-BE49-F238E27FC236}">
                <a16:creationId xmlns:a16="http://schemas.microsoft.com/office/drawing/2014/main" xmlns="" id="{F231FA01-D9AF-997B-500B-D7841B0AC1B6}"/>
              </a:ext>
            </a:extLst>
          </p:cNvPr>
          <p:cNvCxnSpPr>
            <a:cxnSpLocks/>
          </p:cNvCxnSpPr>
          <p:nvPr/>
        </p:nvCxnSpPr>
        <p:spPr bwMode="auto">
          <a:xfrm>
            <a:off x="-19936" y="938772"/>
            <a:ext cx="12196149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56DE8874-EF28-9C6F-0641-7522FB89FC86}"/>
              </a:ext>
            </a:extLst>
          </p:cNvPr>
          <p:cNvSpPr/>
          <p:nvPr/>
        </p:nvSpPr>
        <p:spPr bwMode="auto">
          <a:xfrm>
            <a:off x="176170" y="1086832"/>
            <a:ext cx="11770141" cy="5611195"/>
          </a:xfrm>
          <a:prstGeom prst="roundRect">
            <a:avLst>
              <a:gd name="adj" fmla="val 780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486232F-0603-EB03-ED60-78A39F6281F9}"/>
              </a:ext>
            </a:extLst>
          </p:cNvPr>
          <p:cNvSpPr txBox="1"/>
          <p:nvPr/>
        </p:nvSpPr>
        <p:spPr bwMode="auto">
          <a:xfrm>
            <a:off x="293246" y="1404270"/>
            <a:ext cx="5419336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подкласс «Лесозаготовки»;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«Добыча нефти и природного газа»;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подкласс «Предоставление услуг в области добычи нефти и природного газа»;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«Производство напитков», за исключением видов экономической деятельности, включенных в группу «Производство безалкогольных напитков; производство упакованных питьевых вод, включая минеральные воды»;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«Производство табачных изделий»;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группу «Производство нефтепродуктов»; 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«Торговля оптовая и розничная автотранспортными средствами и мотоциклами и их ремонт» за исключением видов экономической деятельности, включенных в подкласс «Техническое обслуживание и ремонт автотранспортных средств» и подгруппу «Техническое обслуживание и ремонт мотоциклов и </a:t>
            </a:r>
            <a:r>
              <a:rPr lang="ru-RU" sz="1300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мототранспортных</a:t>
            </a: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средств»;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«Торговля оптовая, кроме оптовой торговли автотранспортными средствами и мотоциклами»;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«Торговля розничная, кроме торговли автотранспортными средствами и мотоциклами»;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«Деятельность сухопутного и трубопроводного транспорта»;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«Деятельность водного транспорта»;</a:t>
            </a:r>
          </a:p>
          <a:p>
            <a:pPr marL="171450" indent="-171450">
              <a:buFontTx/>
              <a:buChar char="-"/>
            </a:pPr>
            <a:endParaRPr lang="ru-RU" sz="13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3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861DC00-0E45-F389-7632-DF314CEA838F}"/>
              </a:ext>
            </a:extLst>
          </p:cNvPr>
          <p:cNvSpPr txBox="1"/>
          <p:nvPr/>
        </p:nvSpPr>
        <p:spPr bwMode="auto">
          <a:xfrm>
            <a:off x="5966836" y="1445605"/>
            <a:ext cx="593191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«Деятельность воздушного и космического транспорта»;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 «Деятельность по предоставлению финансовых услуг, кроме услуг по страхованию и пенсионному обеспечению»;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«Страхование, перестрахование, деятельность негосударственных пенсионных фондов, кроме обязательного социального обеспечения»;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«Деятельность вспомогательная в сфере финансовых услуг и страхования»;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«Операции с недвижимым имуществом»;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«Аренда и лизинг»;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«Деятельность органов государственного управления по обеспечению военной безопасности, обязательному социальному обеспечению»;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«Деятельность по организации и проведению азартных игр и заключению пари, по организации и проведению лотерей»;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«Деятельность общественных и прочих некоммерческих организаций»;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«Деятельность домашних хозяйств с наемными работниками»;</a:t>
            </a: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включенные в класс  «Деятельность недифференцированная частных домашних хозяйств по производству товаров и предоставлению услуг для собственного потребления»</a:t>
            </a:r>
          </a:p>
        </p:txBody>
      </p:sp>
    </p:spTree>
    <p:extLst>
      <p:ext uri="{BB962C8B-B14F-4D97-AF65-F5344CB8AC3E}">
        <p14:creationId xmlns:p14="http://schemas.microsoft.com/office/powerpoint/2010/main" val="357675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4957211" name="Прямоугольник 22"/>
          <p:cNvSpPr/>
          <p:nvPr/>
        </p:nvSpPr>
        <p:spPr bwMode="auto">
          <a:xfrm>
            <a:off x="0" y="7105"/>
            <a:ext cx="12191998" cy="993015"/>
          </a:xfrm>
          <a:prstGeom prst="rect">
            <a:avLst/>
          </a:prstGeom>
          <a:solidFill>
            <a:srgbClr val="007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400855105" name="Picture 2" descr="C:\Users\user\Desktop\departament-ekonomicheskogo-razvitiya.png"/>
          <p:cNvPicPr>
            <a:picLocks noChangeAspect="1" noChangeArrowheads="1"/>
          </p:cNvPicPr>
          <p:nvPr/>
        </p:nvPicPr>
        <p:blipFill>
          <a:blip r:embed="rId2"/>
          <a:srcRect l="5630" t="11279" r="75212" b="11081"/>
          <a:stretch/>
        </p:blipFill>
        <p:spPr bwMode="auto">
          <a:xfrm>
            <a:off x="11513259" y="195340"/>
            <a:ext cx="484412" cy="5774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804010412" name="Прямая соединительная линия 23"/>
          <p:cNvCxnSpPr>
            <a:cxnSpLocks/>
          </p:cNvCxnSpPr>
          <p:nvPr/>
        </p:nvCxnSpPr>
        <p:spPr bwMode="auto">
          <a:xfrm>
            <a:off x="-19936" y="938772"/>
            <a:ext cx="12196149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715640802" name="Прямая соединительная линия 24"/>
          <p:cNvCxnSpPr>
            <a:cxnSpLocks/>
          </p:cNvCxnSpPr>
          <p:nvPr/>
        </p:nvCxnSpPr>
        <p:spPr bwMode="auto">
          <a:xfrm>
            <a:off x="10545854" y="-8991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52803548" name="Прямая соединительная линия 25"/>
          <p:cNvCxnSpPr>
            <a:cxnSpLocks/>
          </p:cNvCxnSpPr>
          <p:nvPr/>
        </p:nvCxnSpPr>
        <p:spPr bwMode="auto">
          <a:xfrm>
            <a:off x="10155424" y="-10113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pic>
        <p:nvPicPr>
          <p:cNvPr id="2039573941" name="Picture 9" descr="Picture4"/>
          <p:cNvPicPr>
            <a:picLocks noChangeAspect="1" noChangeArrowheads="1"/>
          </p:cNvPicPr>
          <p:nvPr/>
        </p:nvPicPr>
        <p:blipFill>
          <a:blip r:embed="rId3">
            <a:lum bright="40000" contrast="40000"/>
          </a:blip>
          <a:srcRect l="3664" t="7811" r="28168"/>
          <a:stretch/>
        </p:blipFill>
        <p:spPr bwMode="gray">
          <a:xfrm>
            <a:off x="11545177" y="222624"/>
            <a:ext cx="375534" cy="4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2015714185" name="Прямоугольник 1"/>
          <p:cNvSpPr/>
          <p:nvPr/>
        </p:nvSpPr>
        <p:spPr bwMode="auto">
          <a:xfrm>
            <a:off x="103601" y="145486"/>
            <a:ext cx="104661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  <a:latin typeface="Arial "/>
                <a:cs typeface="Times New Roman"/>
              </a:rPr>
              <a:t>Льготы и преференции для участников СЭЗ </a:t>
            </a:r>
          </a:p>
          <a:p>
            <a:pPr>
              <a:defRPr/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6330003" name="Номер слайда 1"/>
          <p:cNvSpPr txBox="1"/>
          <p:nvPr/>
        </p:nvSpPr>
        <p:spPr bwMode="auto">
          <a:xfrm>
            <a:off x="11696180" y="6496787"/>
            <a:ext cx="481906" cy="402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3228C256-9C2A-7721-200B-A537298BD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250060"/>
              </p:ext>
            </p:extLst>
          </p:nvPr>
        </p:nvGraphicFramePr>
        <p:xfrm>
          <a:off x="103601" y="1104373"/>
          <a:ext cx="11985466" cy="5270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3634">
                  <a:extLst>
                    <a:ext uri="{9D8B030D-6E8A-4147-A177-3AD203B41FA5}">
                      <a16:colId xmlns:a16="http://schemas.microsoft.com/office/drawing/2014/main" xmlns="" val="236688703"/>
                    </a:ext>
                  </a:extLst>
                </a:gridCol>
                <a:gridCol w="2714796">
                  <a:extLst>
                    <a:ext uri="{9D8B030D-6E8A-4147-A177-3AD203B41FA5}">
                      <a16:colId xmlns:a16="http://schemas.microsoft.com/office/drawing/2014/main" xmlns="" val="1719721728"/>
                    </a:ext>
                  </a:extLst>
                </a:gridCol>
                <a:gridCol w="6577036">
                  <a:extLst>
                    <a:ext uri="{9D8B030D-6E8A-4147-A177-3AD203B41FA5}">
                      <a16:colId xmlns:a16="http://schemas.microsoft.com/office/drawing/2014/main" xmlns="" val="3686080364"/>
                    </a:ext>
                  </a:extLst>
                </a:gridCol>
              </a:tblGrid>
              <a:tr h="569583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Налог</a:t>
                      </a: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Ставка на территории СЭЗ</a:t>
                      </a: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Особенности применения льгот на территории СЭЗ</a:t>
                      </a: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8696903"/>
                  </a:ext>
                </a:extLst>
              </a:tr>
              <a:tr h="1763156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500" b="1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Налог на прибыль</a:t>
                      </a:r>
                      <a:endParaRPr lang="ru-RU" sz="1500" b="1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0 %</a:t>
                      </a: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45720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В федеральный бюджет – 0 % в течение 10 лет с момента </a:t>
                      </a:r>
                    </a:p>
                    <a:p>
                      <a:pPr marL="0" lvl="0" indent="45720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получения прибыли;</a:t>
                      </a:r>
                    </a:p>
                    <a:p>
                      <a:pPr marL="0" lvl="0" indent="45720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</a:endParaRPr>
                    </a:p>
                    <a:p>
                      <a:pPr marL="0" lvl="0" indent="45720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В региональный бюджет – 0 % на период действия договора;</a:t>
                      </a:r>
                    </a:p>
                    <a:p>
                      <a:pPr marL="0" lvl="0" indent="45720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</a:endParaRPr>
                    </a:p>
                    <a:p>
                      <a:pPr marL="0" lvl="0" indent="45720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Ускоренная амортизация в отношении основных средств</a:t>
                      </a:r>
                    </a:p>
                    <a:p>
                      <a:pPr marL="0" lvl="0" indent="45720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с коэффициентом 2</a:t>
                      </a: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5264941"/>
                  </a:ext>
                </a:extLst>
              </a:tr>
              <a:tr h="1708749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500" b="1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Страховые взносы</a:t>
                      </a:r>
                      <a:endParaRPr lang="ru-RU" sz="1500" b="1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7,6 %</a:t>
                      </a: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457200" algn="l">
                        <a:buFontTx/>
                        <a:buNone/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В течение 5 лет, при условии выполнения среднеквартальных </a:t>
                      </a:r>
                    </a:p>
                    <a:p>
                      <a:pPr marL="0" lvl="0" indent="457200" algn="l">
                        <a:buFontTx/>
                        <a:buNone/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показателей:</a:t>
                      </a:r>
                    </a:p>
                    <a:p>
                      <a:pPr marL="0" lvl="0" indent="457200" algn="l">
                        <a:buFontTx/>
                        <a:buNone/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- по  средней численности работников;</a:t>
                      </a:r>
                    </a:p>
                    <a:p>
                      <a:pPr marL="0" lvl="0" indent="457200" algn="l">
                        <a:buFontTx/>
                        <a:buNone/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- по средней заработной плате</a:t>
                      </a:r>
                    </a:p>
                    <a:p>
                      <a:pPr marL="285750" lvl="0" indent="-285750" algn="l">
                        <a:buFontTx/>
                        <a:buChar char="-"/>
                      </a:pP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</a:endParaRPr>
                    </a:p>
                    <a:p>
                      <a:pPr marL="0" lvl="0" indent="457200" algn="l">
                        <a:buFontTx/>
                        <a:buNone/>
                      </a:pPr>
                      <a:r>
                        <a:rPr lang="ru-RU" sz="1500" kern="100" baseline="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Начиная с 6 года льготы предоставляются в пределах объёма </a:t>
                      </a:r>
                    </a:p>
                    <a:p>
                      <a:pPr marL="0" lvl="0" indent="457200" algn="l">
                        <a:buFontTx/>
                        <a:buNone/>
                      </a:pPr>
                      <a:r>
                        <a:rPr lang="ru-RU" sz="1500" kern="100" baseline="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осуществленных капитальных вложений</a:t>
                      </a: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8551938"/>
                  </a:ext>
                </a:extLst>
              </a:tr>
              <a:tr h="659403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500" b="1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Налог на имущество</a:t>
                      </a:r>
                      <a:endParaRPr lang="ru-RU" sz="1500" b="1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0 %</a:t>
                      </a: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В течение 10 лет с момента заключения договора </a:t>
                      </a: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2508577"/>
                  </a:ext>
                </a:extLst>
              </a:tr>
              <a:tr h="569583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500" b="1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Земельный налог </a:t>
                      </a:r>
                      <a:endParaRPr lang="ru-RU" sz="1500" b="1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0 %</a:t>
                      </a: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3 года с месяца возникновения права собственности </a:t>
                      </a:r>
                    </a:p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5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на земельный участок</a:t>
                      </a:r>
                      <a:endParaRPr lang="ru-RU" sz="15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4623009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 bwMode="auto">
          <a:xfrm>
            <a:off x="11843622" y="6473279"/>
            <a:ext cx="30809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35254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4957211" name="Прямоугольник 22"/>
          <p:cNvSpPr/>
          <p:nvPr/>
        </p:nvSpPr>
        <p:spPr bwMode="auto">
          <a:xfrm>
            <a:off x="0" y="7105"/>
            <a:ext cx="12191998" cy="993015"/>
          </a:xfrm>
          <a:prstGeom prst="rect">
            <a:avLst/>
          </a:prstGeom>
          <a:solidFill>
            <a:srgbClr val="007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400855105" name="Picture 2" descr="C:\Users\user\Desktop\departament-ekonomicheskogo-razvitiya.png"/>
          <p:cNvPicPr>
            <a:picLocks noChangeAspect="1" noChangeArrowheads="1"/>
          </p:cNvPicPr>
          <p:nvPr/>
        </p:nvPicPr>
        <p:blipFill>
          <a:blip r:embed="rId2"/>
          <a:srcRect l="5630" t="11279" r="75212" b="11081"/>
          <a:stretch/>
        </p:blipFill>
        <p:spPr bwMode="auto">
          <a:xfrm>
            <a:off x="11513259" y="195340"/>
            <a:ext cx="484412" cy="5774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804010412" name="Прямая соединительная линия 23"/>
          <p:cNvCxnSpPr>
            <a:cxnSpLocks/>
          </p:cNvCxnSpPr>
          <p:nvPr/>
        </p:nvCxnSpPr>
        <p:spPr bwMode="auto">
          <a:xfrm>
            <a:off x="-19936" y="938772"/>
            <a:ext cx="12196149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715640802" name="Прямая соединительная линия 24"/>
          <p:cNvCxnSpPr>
            <a:cxnSpLocks/>
          </p:cNvCxnSpPr>
          <p:nvPr/>
        </p:nvCxnSpPr>
        <p:spPr bwMode="auto">
          <a:xfrm>
            <a:off x="10545854" y="-8991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52803548" name="Прямая соединительная линия 25"/>
          <p:cNvCxnSpPr>
            <a:cxnSpLocks/>
          </p:cNvCxnSpPr>
          <p:nvPr/>
        </p:nvCxnSpPr>
        <p:spPr bwMode="auto">
          <a:xfrm>
            <a:off x="10155424" y="-10113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pic>
        <p:nvPicPr>
          <p:cNvPr id="2039573941" name="Picture 9" descr="Picture4"/>
          <p:cNvPicPr>
            <a:picLocks noChangeAspect="1" noChangeArrowheads="1"/>
          </p:cNvPicPr>
          <p:nvPr/>
        </p:nvPicPr>
        <p:blipFill>
          <a:blip r:embed="rId3">
            <a:lum bright="40000" contrast="40000"/>
          </a:blip>
          <a:srcRect l="3664" t="7811" r="28168"/>
          <a:stretch/>
        </p:blipFill>
        <p:spPr bwMode="gray">
          <a:xfrm>
            <a:off x="11545177" y="222624"/>
            <a:ext cx="375534" cy="4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xmlns="" id="{7CFC3AD8-A0AA-B540-B5B7-8ED340226663}"/>
              </a:ext>
            </a:extLst>
          </p:cNvPr>
          <p:cNvSpPr/>
          <p:nvPr/>
        </p:nvSpPr>
        <p:spPr bwMode="auto">
          <a:xfrm>
            <a:off x="103600" y="145486"/>
            <a:ext cx="10744927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300" b="1" dirty="0">
                <a:solidFill>
                  <a:schemeClr val="bg1"/>
                </a:solidFill>
                <a:latin typeface="Arial "/>
                <a:cs typeface="Times New Roman"/>
              </a:rPr>
              <a:t>Установление территории СЭЗ</a:t>
            </a:r>
          </a:p>
          <a:p>
            <a:pPr>
              <a:defRPr/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6330003" name="Номер слайда 1"/>
          <p:cNvSpPr txBox="1"/>
          <p:nvPr/>
        </p:nvSpPr>
        <p:spPr bwMode="auto">
          <a:xfrm>
            <a:off x="11648871" y="6418022"/>
            <a:ext cx="481906" cy="402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dirty="0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1828695" y="6453336"/>
            <a:ext cx="30809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5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5E3DE2BB-E8CA-CB30-9182-210420016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568863"/>
              </p:ext>
            </p:extLst>
          </p:nvPr>
        </p:nvGraphicFramePr>
        <p:xfrm>
          <a:off x="104914" y="1115962"/>
          <a:ext cx="11982169" cy="5213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2814">
                  <a:extLst>
                    <a:ext uri="{9D8B030D-6E8A-4147-A177-3AD203B41FA5}">
                      <a16:colId xmlns:a16="http://schemas.microsoft.com/office/drawing/2014/main" xmlns="" val="71242654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xmlns="" val="2300820252"/>
                    </a:ext>
                  </a:extLst>
                </a:gridCol>
                <a:gridCol w="2832745">
                  <a:extLst>
                    <a:ext uri="{9D8B030D-6E8A-4147-A177-3AD203B41FA5}">
                      <a16:colId xmlns:a16="http://schemas.microsoft.com/office/drawing/2014/main" xmlns="" val="181316691"/>
                    </a:ext>
                  </a:extLst>
                </a:gridCol>
                <a:gridCol w="2438258">
                  <a:extLst>
                    <a:ext uri="{9D8B030D-6E8A-4147-A177-3AD203B41FA5}">
                      <a16:colId xmlns:a16="http://schemas.microsoft.com/office/drawing/2014/main" xmlns="" val="658082863"/>
                    </a:ext>
                  </a:extLst>
                </a:gridCol>
              </a:tblGrid>
              <a:tr h="512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Потенциальный участник СЭЗ 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Требования к земельному участку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для установления СЭЗ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Требования к потенциальному участнику СЭЗ</a:t>
                      </a: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Срок действия договора 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375492"/>
                  </a:ext>
                </a:extLst>
              </a:tr>
              <a:tr h="2120353">
                <a:tc>
                  <a:txBody>
                    <a:bodyPr/>
                    <a:lstStyle/>
                    <a:p>
                      <a:pPr indent="25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Действующий бизнес расположенный </a:t>
                      </a:r>
                    </a:p>
                    <a:p>
                      <a:pPr indent="25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в приграничных муниципальных </a:t>
                      </a:r>
                    </a:p>
                    <a:p>
                      <a:pPr indent="25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00" baseline="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образованиях</a:t>
                      </a: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: </a:t>
                      </a:r>
                    </a:p>
                    <a:p>
                      <a:pPr indent="25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Белгородский район;</a:t>
                      </a:r>
                    </a:p>
                    <a:p>
                      <a:pPr marL="0" marR="0" lvl="0" indent="252000" algn="l" defTabSz="91129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Борисовский район;</a:t>
                      </a:r>
                    </a:p>
                    <a:p>
                      <a:pPr marL="0" marR="0" lvl="0" indent="252000" algn="l" defTabSz="91129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Валуйский муниципальный округ;</a:t>
                      </a:r>
                    </a:p>
                    <a:p>
                      <a:pPr marL="0" marR="0" lvl="0" indent="252000" algn="l" defTabSz="91129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Волоконовский район </a:t>
                      </a:r>
                      <a:endParaRPr lang="ru-RU" sz="1200" b="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252000" algn="l" defTabSz="91129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Грайворонский муниципальный округ;</a:t>
                      </a:r>
                    </a:p>
                    <a:p>
                      <a:pPr marL="0" indent="25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Краснояружский район;</a:t>
                      </a:r>
                    </a:p>
                    <a:p>
                      <a:pPr marL="0" indent="25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</a:rPr>
                        <a:t>Шебекинский муниципальный округ</a:t>
                      </a: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2000" algn="just" defTabSz="91129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Земельный участок расположен</a:t>
                      </a:r>
                    </a:p>
                    <a:p>
                      <a:pPr marL="0" marR="0" lvl="0" indent="252000" algn="l" defTabSz="91129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на территории приграничного </a:t>
                      </a:r>
                    </a:p>
                    <a:p>
                      <a:pPr marL="0" marR="0" lvl="0" indent="252000" algn="l" defTabSz="91129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муниципального образования</a:t>
                      </a: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150" kern="100" dirty="0">
                          <a:effectLst/>
                          <a:latin typeface="Arial "/>
                        </a:rPr>
                        <a:t>Осуществление предпринимательской деятельности до 01.01.2024 г. и продолжение осуществления указанной</a:t>
                      </a:r>
                      <a:r>
                        <a:rPr lang="ru-RU" sz="1150" kern="100" baseline="0" dirty="0">
                          <a:effectLst/>
                          <a:latin typeface="Arial "/>
                        </a:rPr>
                        <a:t> </a:t>
                      </a:r>
                      <a:r>
                        <a:rPr lang="ru-RU" sz="1150" kern="100" dirty="0">
                          <a:effectLst/>
                          <a:latin typeface="Arial "/>
                        </a:rPr>
                        <a:t>деятельности на момент подачи заявления</a:t>
                      </a: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   </a:t>
                      </a: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0" algn="l" defTabSz="91129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00" dirty="0"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Равен периоду проведения СВО, увеличенному                    на 3 последовательных года после окончания СВО</a:t>
                      </a:r>
                    </a:p>
                    <a:p>
                      <a:pPr marL="252000" indent="0" algn="l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   </a:t>
                      </a:r>
                      <a:endParaRPr lang="ru-RU" sz="1200" kern="100" dirty="0"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0464590"/>
                  </a:ext>
                </a:extLst>
              </a:tr>
              <a:tr h="1140566">
                <a:tc>
                  <a:txBody>
                    <a:bodyPr/>
                    <a:lstStyle/>
                    <a:p>
                      <a:pPr marL="252000" indent="0" algn="just">
                        <a:spcAft>
                          <a:spcPts val="0"/>
                        </a:spcAft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Действующий бизнес:</a:t>
                      </a:r>
                    </a:p>
                    <a:p>
                      <a:pPr marL="25200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расположенный на территории Белгородской области;</a:t>
                      </a:r>
                    </a:p>
                    <a:p>
                      <a:pPr marL="252000" indent="0" algn="l">
                        <a:spcAft>
                          <a:spcPts val="0"/>
                        </a:spcAft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причинён ущерб имуществу в период СВО</a:t>
                      </a: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2000" algn="just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Земельный участок расположен</a:t>
                      </a:r>
                    </a:p>
                    <a:p>
                      <a:pPr marL="0" indent="2520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на территории Белгородской</a:t>
                      </a:r>
                    </a:p>
                    <a:p>
                      <a:pPr marL="0" indent="2520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области по месту причинения ущерба </a:t>
                      </a:r>
                      <a:endParaRPr lang="ru-RU" sz="1200" kern="100" dirty="0"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520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Документально подтверждённый </a:t>
                      </a:r>
                    </a:p>
                    <a:p>
                      <a:pPr marL="0" indent="2520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факт ущерба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   </a:t>
                      </a:r>
                      <a:endParaRPr lang="ru-RU" sz="1200" kern="100" dirty="0"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000" indent="0" algn="l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Равен периоду  проведения СВО, увеличенному                       на 3 последовательных года после окончания СВО</a:t>
                      </a: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5036632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marL="252000" indent="0" algn="just">
                        <a:spcAft>
                          <a:spcPts val="0"/>
                        </a:spcAft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Действующий бизнес:</a:t>
                      </a:r>
                    </a:p>
                    <a:p>
                      <a:pPr marL="252000" indent="0" algn="l">
                        <a:spcAft>
                          <a:spcPts val="0"/>
                        </a:spcAft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расположенный в приграничных муниципальных образованиях;</a:t>
                      </a:r>
                    </a:p>
                    <a:p>
                      <a:pPr marL="252000" indent="0" algn="l">
                        <a:spcAft>
                          <a:spcPts val="0"/>
                        </a:spcAft>
                      </a:pPr>
                      <a:r>
                        <a:rPr lang="ru-RU" sz="12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причинён ущерб имуществу в период СВО</a:t>
                      </a: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2000" indent="0" algn="l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Земельный участок расположен:</a:t>
                      </a:r>
                    </a:p>
                    <a:p>
                      <a:pPr marL="252000" indent="0" algn="l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- на территории приграничного </a:t>
                      </a:r>
                    </a:p>
                    <a:p>
                      <a:pPr marL="252000" indent="0" algn="l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муниципального образования;</a:t>
                      </a:r>
                    </a:p>
                    <a:p>
                      <a:pPr marL="252000" indent="0" algn="l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- на территории Белгородской области                 в случае, если потенциальный участник СЭЗ планирует перенос производства (релокация)</a:t>
                      </a: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52000" algn="l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Документально подтверждённый </a:t>
                      </a:r>
                    </a:p>
                    <a:p>
                      <a:pPr indent="252000" algn="l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факт ущерба</a:t>
                      </a:r>
                    </a:p>
                    <a:p>
                      <a:pPr marL="0" indent="2520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   </a:t>
                      </a:r>
                      <a:endParaRPr lang="ru-RU" sz="1200" kern="100" dirty="0"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52000" algn="l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Arial "/>
                        </a:rPr>
                        <a:t> </a:t>
                      </a:r>
                      <a:endParaRPr lang="ru-RU" sz="1200" kern="100" dirty="0"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520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kern="100" dirty="0"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 10 лет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ru-RU" sz="1200" kern="100" dirty="0"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67" marR="454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5325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7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4957211" name="Прямоугольник 22"/>
          <p:cNvSpPr/>
          <p:nvPr/>
        </p:nvSpPr>
        <p:spPr bwMode="auto">
          <a:xfrm>
            <a:off x="0" y="7105"/>
            <a:ext cx="12191998" cy="993015"/>
          </a:xfrm>
          <a:prstGeom prst="rect">
            <a:avLst/>
          </a:prstGeom>
          <a:solidFill>
            <a:srgbClr val="007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400855105" name="Picture 2" descr="C:\Users\user\Desktop\departament-ekonomicheskogo-razvitiya.png"/>
          <p:cNvPicPr>
            <a:picLocks noChangeAspect="1" noChangeArrowheads="1"/>
          </p:cNvPicPr>
          <p:nvPr/>
        </p:nvPicPr>
        <p:blipFill>
          <a:blip r:embed="rId2"/>
          <a:srcRect l="5630" t="11279" r="75212" b="11081"/>
          <a:stretch/>
        </p:blipFill>
        <p:spPr bwMode="auto">
          <a:xfrm>
            <a:off x="11513259" y="195340"/>
            <a:ext cx="484412" cy="5774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804010412" name="Прямая соединительная линия 23"/>
          <p:cNvCxnSpPr>
            <a:cxnSpLocks/>
          </p:cNvCxnSpPr>
          <p:nvPr/>
        </p:nvCxnSpPr>
        <p:spPr bwMode="auto">
          <a:xfrm>
            <a:off x="-19936" y="938772"/>
            <a:ext cx="12196149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715640802" name="Прямая соединительная линия 24"/>
          <p:cNvCxnSpPr>
            <a:cxnSpLocks/>
          </p:cNvCxnSpPr>
          <p:nvPr/>
        </p:nvCxnSpPr>
        <p:spPr bwMode="auto">
          <a:xfrm>
            <a:off x="10545854" y="-8991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52803548" name="Прямая соединительная линия 25"/>
          <p:cNvCxnSpPr>
            <a:cxnSpLocks/>
          </p:cNvCxnSpPr>
          <p:nvPr/>
        </p:nvCxnSpPr>
        <p:spPr bwMode="auto">
          <a:xfrm>
            <a:off x="10155424" y="-10113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pic>
        <p:nvPicPr>
          <p:cNvPr id="2039573941" name="Picture 9" descr="Picture4"/>
          <p:cNvPicPr>
            <a:picLocks noChangeAspect="1" noChangeArrowheads="1"/>
          </p:cNvPicPr>
          <p:nvPr/>
        </p:nvPicPr>
        <p:blipFill>
          <a:blip r:embed="rId3">
            <a:lum bright="40000" contrast="40000"/>
          </a:blip>
          <a:srcRect l="3664" t="7811" r="28168"/>
          <a:stretch/>
        </p:blipFill>
        <p:spPr bwMode="gray">
          <a:xfrm>
            <a:off x="11545177" y="222624"/>
            <a:ext cx="375534" cy="4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2015714185" name="Прямоугольник 1"/>
          <p:cNvSpPr/>
          <p:nvPr/>
        </p:nvSpPr>
        <p:spPr bwMode="auto">
          <a:xfrm>
            <a:off x="110863" y="392289"/>
            <a:ext cx="10466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  <a:latin typeface="Arial "/>
                <a:cs typeface="Times New Roman"/>
              </a:rPr>
              <a:t>1-й шаг. Включение земельного участка в территорию СЭЗ</a:t>
            </a:r>
            <a:endParaRPr lang="ru-RU" sz="2400" dirty="0">
              <a:latin typeface="Times New Roman"/>
              <a:cs typeface="Times New Roman"/>
            </a:endParaRPr>
          </a:p>
        </p:txBody>
      </p:sp>
      <p:sp>
        <p:nvSpPr>
          <p:cNvPr id="2015714197" name="Прямоугольник 2015714196">
            <a:extLst>
              <a:ext uri="{FF2B5EF4-FFF2-40B4-BE49-F238E27FC236}">
                <a16:creationId xmlns:a16="http://schemas.microsoft.com/office/drawing/2014/main" xmlns="" id="{1EEA1A8D-0104-8C96-C639-388603517537}"/>
              </a:ext>
            </a:extLst>
          </p:cNvPr>
          <p:cNvSpPr/>
          <p:nvPr/>
        </p:nvSpPr>
        <p:spPr bwMode="auto">
          <a:xfrm flipH="1">
            <a:off x="2352940" y="1124744"/>
            <a:ext cx="7745867" cy="4352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5714198" name="Прямоугольник: скругленные углы 2015714197">
            <a:extLst>
              <a:ext uri="{FF2B5EF4-FFF2-40B4-BE49-F238E27FC236}">
                <a16:creationId xmlns:a16="http://schemas.microsoft.com/office/drawing/2014/main" xmlns="" id="{9EFF984F-9C4A-6952-C38B-6A87A5D5C810}"/>
              </a:ext>
            </a:extLst>
          </p:cNvPr>
          <p:cNvSpPr/>
          <p:nvPr/>
        </p:nvSpPr>
        <p:spPr bwMode="auto">
          <a:xfrm>
            <a:off x="2517197" y="1283090"/>
            <a:ext cx="2168002" cy="3713291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540000">
              <a:buFontTx/>
              <a:buChar char="-"/>
            </a:pP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Проверка заявления </a:t>
            </a:r>
          </a:p>
          <a:p>
            <a:pPr defTabSz="540000"/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и комплекта;</a:t>
            </a:r>
          </a:p>
          <a:p>
            <a:pPr defTabSz="540000">
              <a:buFontTx/>
              <a:buChar char="-"/>
            </a:pP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Оценка инвестиционной</a:t>
            </a:r>
          </a:p>
          <a:p>
            <a:pPr defTabSz="540000"/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декларации;</a:t>
            </a:r>
          </a:p>
          <a:p>
            <a:pPr defTabSz="540000">
              <a:buFontTx/>
              <a:buChar char="-"/>
            </a:pP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Прогнозный анализ</a:t>
            </a:r>
          </a:p>
          <a:p>
            <a:pPr defTabSz="540000"/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социально-экономических</a:t>
            </a:r>
            <a:r>
              <a:rPr lang="en-US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последствий;</a:t>
            </a:r>
          </a:p>
          <a:p>
            <a:pPr defTabSz="540000">
              <a:buFontTx/>
              <a:buChar char="-"/>
            </a:pP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Заключение </a:t>
            </a:r>
          </a:p>
          <a:p>
            <a:pPr defTabSz="540000"/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 соответствии / несоответствии</a:t>
            </a:r>
          </a:p>
          <a:p>
            <a:pPr marL="171450" indent="-171450">
              <a:buFontTx/>
              <a:buChar char="-"/>
            </a:pPr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</p:txBody>
      </p:sp>
      <p:sp>
        <p:nvSpPr>
          <p:cNvPr id="2015714200" name="Прямоугольник: скругленные углы 2015714199">
            <a:extLst>
              <a:ext uri="{FF2B5EF4-FFF2-40B4-BE49-F238E27FC236}">
                <a16:creationId xmlns:a16="http://schemas.microsoft.com/office/drawing/2014/main" xmlns="" id="{C6CD158F-B1A7-3FF4-6323-BDF2CBE00E4E}"/>
              </a:ext>
            </a:extLst>
          </p:cNvPr>
          <p:cNvSpPr/>
          <p:nvPr/>
        </p:nvSpPr>
        <p:spPr bwMode="auto">
          <a:xfrm>
            <a:off x="168089" y="1283090"/>
            <a:ext cx="2059246" cy="1908955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Приём заявлений </a:t>
            </a:r>
            <a:b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</a:b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 течение 10 дней </a:t>
            </a:r>
            <a:b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</a:b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с момента утверждения областного НПА, </a:t>
            </a:r>
            <a:b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</a:b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далее ежемесячно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с 01 по 10 число </a:t>
            </a:r>
            <a:b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</a:b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каждого месяца</a:t>
            </a:r>
          </a:p>
        </p:txBody>
      </p:sp>
      <p:sp>
        <p:nvSpPr>
          <p:cNvPr id="2015714201" name="Прямоугольник: скругленные углы 2015714200">
            <a:extLst>
              <a:ext uri="{FF2B5EF4-FFF2-40B4-BE49-F238E27FC236}">
                <a16:creationId xmlns:a16="http://schemas.microsoft.com/office/drawing/2014/main" xmlns="" id="{83D3384C-B011-7B2E-ED39-0CC5C32A5760}"/>
              </a:ext>
            </a:extLst>
          </p:cNvPr>
          <p:cNvSpPr/>
          <p:nvPr/>
        </p:nvSpPr>
        <p:spPr bwMode="auto">
          <a:xfrm>
            <a:off x="168089" y="3585014"/>
            <a:ext cx="2067814" cy="139602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Подача в </a:t>
            </a:r>
            <a:r>
              <a:rPr lang="ru-RU" sz="1100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 заявления о включении земельного участка в СЭЗ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15714202" name="Прямоугольник: скругленные углы 2015714201">
            <a:extLst>
              <a:ext uri="{FF2B5EF4-FFF2-40B4-BE49-F238E27FC236}">
                <a16:creationId xmlns:a16="http://schemas.microsoft.com/office/drawing/2014/main" xmlns="" id="{758BDEAC-F42D-C3CE-D380-24B0F5193E50}"/>
              </a:ext>
            </a:extLst>
          </p:cNvPr>
          <p:cNvSpPr/>
          <p:nvPr/>
        </p:nvSpPr>
        <p:spPr bwMode="auto">
          <a:xfrm>
            <a:off x="4974879" y="1268760"/>
            <a:ext cx="2009257" cy="1881306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Решение об одобрении реализации инвестиционного проекта</a:t>
            </a:r>
          </a:p>
        </p:txBody>
      </p:sp>
      <p:sp>
        <p:nvSpPr>
          <p:cNvPr id="2015714203" name="Прямоугольник: скругленные углы 2015714202">
            <a:extLst>
              <a:ext uri="{FF2B5EF4-FFF2-40B4-BE49-F238E27FC236}">
                <a16:creationId xmlns:a16="http://schemas.microsoft.com/office/drawing/2014/main" xmlns="" id="{904D4FD0-AAAD-17BC-4216-EE227E0B6664}"/>
              </a:ext>
            </a:extLst>
          </p:cNvPr>
          <p:cNvSpPr/>
          <p:nvPr/>
        </p:nvSpPr>
        <p:spPr bwMode="auto">
          <a:xfrm>
            <a:off x="4981415" y="3438536"/>
            <a:ext cx="2009257" cy="1549801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en-US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Подготовка проекта предложения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об установлении / увеличении территории СЭЗ</a:t>
            </a:r>
          </a:p>
          <a:p>
            <a:pPr algn="r"/>
            <a:r>
              <a:rPr lang="ru-RU" sz="10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.</a:t>
            </a:r>
            <a:endParaRPr lang="ru-RU" sz="10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</p:txBody>
      </p:sp>
      <p:sp>
        <p:nvSpPr>
          <p:cNvPr id="2015714204" name="Прямоугольник: скругленные углы 2015714203">
            <a:extLst>
              <a:ext uri="{FF2B5EF4-FFF2-40B4-BE49-F238E27FC236}">
                <a16:creationId xmlns:a16="http://schemas.microsoft.com/office/drawing/2014/main" xmlns="" id="{8892FE5D-840A-0630-7449-43CFAF160AD1}"/>
              </a:ext>
            </a:extLst>
          </p:cNvPr>
          <p:cNvSpPr/>
          <p:nvPr/>
        </p:nvSpPr>
        <p:spPr bwMode="auto">
          <a:xfrm>
            <a:off x="7271647" y="3446580"/>
            <a:ext cx="2672517" cy="15498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Направление предложения </a:t>
            </a:r>
            <a:endParaRPr lang="en-US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об установлении / увеличении территории СЭЗ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 Минэкономразвития РФ</a:t>
            </a:r>
          </a:p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15714205" name="Прямоугольник: скругленные углы 2015714204">
            <a:extLst>
              <a:ext uri="{FF2B5EF4-FFF2-40B4-BE49-F238E27FC236}">
                <a16:creationId xmlns:a16="http://schemas.microsoft.com/office/drawing/2014/main" xmlns="" id="{8E793200-93C4-169C-CB05-FDF6E8CB2655}"/>
              </a:ext>
            </a:extLst>
          </p:cNvPr>
          <p:cNvSpPr/>
          <p:nvPr/>
        </p:nvSpPr>
        <p:spPr bwMode="auto">
          <a:xfrm>
            <a:off x="7271647" y="1276802"/>
            <a:ext cx="2672517" cy="1881307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en-US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Подготовка проекта постановления Правительства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РФ о принятии / внесении изменений в постановление Правительства РФ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об определении СЭЗ</a:t>
            </a:r>
          </a:p>
        </p:txBody>
      </p:sp>
      <p:sp>
        <p:nvSpPr>
          <p:cNvPr id="2015714207" name="Прямоугольник: скругленные углы 2015714206">
            <a:extLst>
              <a:ext uri="{FF2B5EF4-FFF2-40B4-BE49-F238E27FC236}">
                <a16:creationId xmlns:a16="http://schemas.microsoft.com/office/drawing/2014/main" xmlns="" id="{497FEE48-FC47-F218-7C5E-EC14DB507CDE}"/>
              </a:ext>
            </a:extLst>
          </p:cNvPr>
          <p:cNvSpPr/>
          <p:nvPr/>
        </p:nvSpPr>
        <p:spPr bwMode="auto">
          <a:xfrm>
            <a:off x="168089" y="5549941"/>
            <a:ext cx="6771641" cy="1191427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Основания для отказа:</a:t>
            </a:r>
          </a:p>
          <a:p>
            <a:pPr algn="ctr"/>
            <a:endParaRPr lang="ru-RU" sz="5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Несоответствие заявления требованиям установленных законодательством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   и (или) предоставление не полного комплекта документов;</a:t>
            </a:r>
          </a:p>
          <a:p>
            <a:pPr marL="171450" indent="-171450">
              <a:buFontTx/>
              <a:buChar char="-"/>
            </a:pP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Признание инвестиционного проекта неэффективным; </a:t>
            </a:r>
          </a:p>
          <a:p>
            <a:pPr marL="171450" indent="-171450">
              <a:buFontTx/>
              <a:buChar char="-"/>
            </a:pPr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Решение инвестиционного совета об отказе в одобрении реализации инвестиционного проекта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</p:txBody>
      </p:sp>
      <p:graphicFrame>
        <p:nvGraphicFramePr>
          <p:cNvPr id="52803520" name="Таблица 52803519">
            <a:extLst>
              <a:ext uri="{FF2B5EF4-FFF2-40B4-BE49-F238E27FC236}">
                <a16:creationId xmlns:a16="http://schemas.microsoft.com/office/drawing/2014/main" xmlns="" id="{B73AB73D-B6A1-A868-3073-F4F0557DB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147724"/>
              </p:ext>
            </p:extLst>
          </p:nvPr>
        </p:nvGraphicFramePr>
        <p:xfrm>
          <a:off x="6998518" y="5589681"/>
          <a:ext cx="5063639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3639">
                  <a:extLst>
                    <a:ext uri="{9D8B030D-6E8A-4147-A177-3AD203B41FA5}">
                      <a16:colId xmlns:a16="http://schemas.microsoft.com/office/drawing/2014/main" xmlns="" val="600472650"/>
                    </a:ext>
                  </a:extLst>
                </a:gridCol>
              </a:tblGrid>
              <a:tr h="135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cs typeface="Times New Roman" panose="02020603050405020304" pitchFamily="18" charset="0"/>
                        </a:rPr>
                        <a:t>СОКРАЩЕНИЯ: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Arial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5934537"/>
                  </a:ext>
                </a:extLst>
              </a:tr>
              <a:tr h="615293">
                <a:tc>
                  <a:txBody>
                    <a:bodyPr/>
                    <a:lstStyle/>
                    <a:p>
                      <a:pPr indent="13652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cs typeface="Times New Roman" panose="02020603050405020304" pitchFamily="18" charset="0"/>
                        </a:rPr>
                        <a:t>ЗАЯВИТЕЛЬ – </a:t>
                      </a:r>
                      <a:r>
                        <a:rPr lang="ru-RU" sz="11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cs typeface="Times New Roman" panose="02020603050405020304" pitchFamily="18" charset="0"/>
                        </a:rPr>
                        <a:t>ПРЕТЕНДЕНТ (ИП ИЛИ ЮЛ) ЗАИНТЕРЕСОВАННОЕ </a:t>
                      </a:r>
                    </a:p>
                    <a:p>
                      <a:pPr indent="136525" algn="just">
                        <a:spcAft>
                          <a:spcPts val="0"/>
                        </a:spcAft>
                      </a:pPr>
                      <a:r>
                        <a:rPr lang="ru-RU" sz="11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cs typeface="Times New Roman" panose="02020603050405020304" pitchFamily="18" charset="0"/>
                        </a:rPr>
                        <a:t>В РЕАЛИЗАЦИИ ИНВЕСТ. ПРОЕКТА НА ТЕРРИТОРИИ СЭЗ;</a:t>
                      </a:r>
                    </a:p>
                    <a:p>
                      <a:pPr indent="13652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00" dirty="0" err="1">
                          <a:solidFill>
                            <a:schemeClr val="tx1"/>
                          </a:solidFill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МЭРиП</a:t>
                      </a:r>
                      <a:r>
                        <a:rPr lang="ru-RU" sz="110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БО – </a:t>
                      </a:r>
                      <a:r>
                        <a:rPr lang="ru-RU" sz="11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МИНИСТЕРСТВО ЭКОНОМИЧЕСКОГО РАЗВИТИЯ </a:t>
                      </a:r>
                    </a:p>
                    <a:p>
                      <a:pPr indent="136525" algn="just">
                        <a:spcAft>
                          <a:spcPts val="0"/>
                        </a:spcAft>
                      </a:pPr>
                      <a:r>
                        <a:rPr lang="ru-RU" sz="1100" b="0" kern="100" dirty="0">
                          <a:solidFill>
                            <a:schemeClr val="tx1"/>
                          </a:solidFill>
                          <a:effectLst/>
                          <a:latin typeface="Arial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ПРОМЫШЛЕННОСТИ БЕЛГОРОДСКОЙ ОБЛАСТИ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776931"/>
                  </a:ext>
                </a:extLst>
              </a:tr>
            </a:tbl>
          </a:graphicData>
        </a:graphic>
      </p:graphicFrame>
      <p:cxnSp>
        <p:nvCxnSpPr>
          <p:cNvPr id="52803521" name="Прямая со стрелкой 52803520">
            <a:extLst>
              <a:ext uri="{FF2B5EF4-FFF2-40B4-BE49-F238E27FC236}">
                <a16:creationId xmlns:a16="http://schemas.microsoft.com/office/drawing/2014/main" xmlns="" id="{92616490-B52D-B146-BE15-912F712F7ABE}"/>
              </a:ext>
            </a:extLst>
          </p:cNvPr>
          <p:cNvCxnSpPr>
            <a:cxnSpLocks/>
            <a:stCxn id="2015714202" idx="2"/>
            <a:endCxn id="2015714203" idx="0"/>
          </p:cNvCxnSpPr>
          <p:nvPr/>
        </p:nvCxnSpPr>
        <p:spPr bwMode="auto">
          <a:xfrm>
            <a:off x="5979508" y="3150066"/>
            <a:ext cx="6536" cy="28847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03522" name="Прямая со стрелкой 52803521">
            <a:extLst>
              <a:ext uri="{FF2B5EF4-FFF2-40B4-BE49-F238E27FC236}">
                <a16:creationId xmlns:a16="http://schemas.microsoft.com/office/drawing/2014/main" xmlns="" id="{9FBB4AA4-2A85-48BF-A3BD-F0C01A75D568}"/>
              </a:ext>
            </a:extLst>
          </p:cNvPr>
          <p:cNvCxnSpPr>
            <a:cxnSpLocks/>
            <a:stCxn id="2015714203" idx="3"/>
            <a:endCxn id="2015714204" idx="1"/>
          </p:cNvCxnSpPr>
          <p:nvPr/>
        </p:nvCxnSpPr>
        <p:spPr bwMode="auto">
          <a:xfrm>
            <a:off x="6990672" y="4213437"/>
            <a:ext cx="280975" cy="804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03523" name="Прямая со стрелкой 52803522">
            <a:extLst>
              <a:ext uri="{FF2B5EF4-FFF2-40B4-BE49-F238E27FC236}">
                <a16:creationId xmlns:a16="http://schemas.microsoft.com/office/drawing/2014/main" xmlns="" id="{7643AF16-DF05-1610-7214-4B75057BEB8F}"/>
              </a:ext>
            </a:extLst>
          </p:cNvPr>
          <p:cNvCxnSpPr>
            <a:cxnSpLocks/>
            <a:stCxn id="2015714204" idx="0"/>
            <a:endCxn id="2015714205" idx="2"/>
          </p:cNvCxnSpPr>
          <p:nvPr/>
        </p:nvCxnSpPr>
        <p:spPr bwMode="auto">
          <a:xfrm flipV="1">
            <a:off x="8607906" y="3158109"/>
            <a:ext cx="0" cy="288471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03525" name="Прямая со стрелкой 52803524">
            <a:extLst>
              <a:ext uri="{FF2B5EF4-FFF2-40B4-BE49-F238E27FC236}">
                <a16:creationId xmlns:a16="http://schemas.microsoft.com/office/drawing/2014/main" xmlns="" id="{7D1A00B9-D266-5EF9-EFB6-4EBEFBB0B018}"/>
              </a:ext>
            </a:extLst>
          </p:cNvPr>
          <p:cNvCxnSpPr>
            <a:cxnSpLocks/>
            <a:stCxn id="52803529" idx="2"/>
          </p:cNvCxnSpPr>
          <p:nvPr/>
        </p:nvCxnSpPr>
        <p:spPr bwMode="auto">
          <a:xfrm>
            <a:off x="11141035" y="3158108"/>
            <a:ext cx="13452" cy="2884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03526" name="Прямая со стрелкой 52803525">
            <a:extLst>
              <a:ext uri="{FF2B5EF4-FFF2-40B4-BE49-F238E27FC236}">
                <a16:creationId xmlns:a16="http://schemas.microsoft.com/office/drawing/2014/main" xmlns="" id="{16086E1A-88EA-D83C-CD70-ABDA5294FBD3}"/>
              </a:ext>
            </a:extLst>
          </p:cNvPr>
          <p:cNvCxnSpPr>
            <a:cxnSpLocks/>
            <a:stCxn id="2015714200" idx="2"/>
            <a:endCxn id="2015714201" idx="0"/>
          </p:cNvCxnSpPr>
          <p:nvPr/>
        </p:nvCxnSpPr>
        <p:spPr bwMode="auto">
          <a:xfrm>
            <a:off x="1197712" y="3192045"/>
            <a:ext cx="4284" cy="39296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03527" name="Прямая со стрелкой 52803526">
            <a:extLst>
              <a:ext uri="{FF2B5EF4-FFF2-40B4-BE49-F238E27FC236}">
                <a16:creationId xmlns:a16="http://schemas.microsoft.com/office/drawing/2014/main" xmlns="" id="{F6F0DE3B-7730-B874-2077-3A2A49610B40}"/>
              </a:ext>
            </a:extLst>
          </p:cNvPr>
          <p:cNvCxnSpPr>
            <a:cxnSpLocks/>
          </p:cNvCxnSpPr>
          <p:nvPr/>
        </p:nvCxnSpPr>
        <p:spPr bwMode="auto">
          <a:xfrm>
            <a:off x="2235903" y="4238668"/>
            <a:ext cx="281293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03528" name="Прямая со стрелкой 52803527">
            <a:extLst>
              <a:ext uri="{FF2B5EF4-FFF2-40B4-BE49-F238E27FC236}">
                <a16:creationId xmlns:a16="http://schemas.microsoft.com/office/drawing/2014/main" xmlns="" id="{A78CA48D-84E4-9D17-4965-4F803A23735F}"/>
              </a:ext>
            </a:extLst>
          </p:cNvPr>
          <p:cNvCxnSpPr>
            <a:cxnSpLocks/>
          </p:cNvCxnSpPr>
          <p:nvPr/>
        </p:nvCxnSpPr>
        <p:spPr bwMode="auto">
          <a:xfrm>
            <a:off x="4685199" y="2358334"/>
            <a:ext cx="286718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803529" name="Прямоугольник: скругленные углы 52803528">
            <a:extLst>
              <a:ext uri="{FF2B5EF4-FFF2-40B4-BE49-F238E27FC236}">
                <a16:creationId xmlns:a16="http://schemas.microsoft.com/office/drawing/2014/main" xmlns="" id="{C0E5C229-0BA7-5E23-00D1-90866E018DC9}"/>
              </a:ext>
            </a:extLst>
          </p:cNvPr>
          <p:cNvSpPr/>
          <p:nvPr/>
        </p:nvSpPr>
        <p:spPr bwMode="auto">
          <a:xfrm>
            <a:off x="10219912" y="1268760"/>
            <a:ext cx="1842246" cy="1889348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en-US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Принятие / внесение изменений в постановление Правительства РФ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об определении СЭЗ</a:t>
            </a:r>
          </a:p>
          <a:p>
            <a:pPr marL="171450" indent="-171450" algn="ctr">
              <a:buFontTx/>
              <a:buChar char="-"/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52803530" name="Прямая со стрелкой 52803529">
            <a:extLst>
              <a:ext uri="{FF2B5EF4-FFF2-40B4-BE49-F238E27FC236}">
                <a16:creationId xmlns:a16="http://schemas.microsoft.com/office/drawing/2014/main" xmlns="" id="{9B0435A0-8FBA-D845-772C-176516C6A0A2}"/>
              </a:ext>
            </a:extLst>
          </p:cNvPr>
          <p:cNvCxnSpPr>
            <a:cxnSpLocks/>
            <a:stCxn id="2015714205" idx="3"/>
            <a:endCxn id="52803529" idx="1"/>
          </p:cNvCxnSpPr>
          <p:nvPr/>
        </p:nvCxnSpPr>
        <p:spPr bwMode="auto">
          <a:xfrm flipV="1">
            <a:off x="9944164" y="2213434"/>
            <a:ext cx="275748" cy="402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803532" name="Скругленный прямоугольник 16">
            <a:extLst>
              <a:ext uri="{FF2B5EF4-FFF2-40B4-BE49-F238E27FC236}">
                <a16:creationId xmlns:a16="http://schemas.microsoft.com/office/drawing/2014/main" xmlns="" id="{5581B006-0145-6456-D3B7-B7B3D997D20A}"/>
              </a:ext>
            </a:extLst>
          </p:cNvPr>
          <p:cNvSpPr/>
          <p:nvPr/>
        </p:nvSpPr>
        <p:spPr bwMode="auto">
          <a:xfrm>
            <a:off x="3946972" y="4716231"/>
            <a:ext cx="738227" cy="280149"/>
          </a:xfrm>
          <a:prstGeom prst="roundRect">
            <a:avLst/>
          </a:prstGeom>
          <a:solidFill>
            <a:srgbClr val="F1F6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10 р. д.</a:t>
            </a:r>
          </a:p>
        </p:txBody>
      </p:sp>
      <p:sp>
        <p:nvSpPr>
          <p:cNvPr id="52803533" name="Скругленный прямоугольник 41">
            <a:extLst>
              <a:ext uri="{FF2B5EF4-FFF2-40B4-BE49-F238E27FC236}">
                <a16:creationId xmlns:a16="http://schemas.microsoft.com/office/drawing/2014/main" xmlns="" id="{D736F643-CA34-F62F-4FCF-F94E7CCC880F}"/>
              </a:ext>
            </a:extLst>
          </p:cNvPr>
          <p:cNvSpPr/>
          <p:nvPr/>
        </p:nvSpPr>
        <p:spPr bwMode="auto">
          <a:xfrm>
            <a:off x="2614040" y="1480846"/>
            <a:ext cx="2002018" cy="3420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</a:t>
            </a:r>
          </a:p>
        </p:txBody>
      </p:sp>
      <p:sp>
        <p:nvSpPr>
          <p:cNvPr id="52803534" name="Скругленный прямоугольник 42">
            <a:extLst>
              <a:ext uri="{FF2B5EF4-FFF2-40B4-BE49-F238E27FC236}">
                <a16:creationId xmlns:a16="http://schemas.microsoft.com/office/drawing/2014/main" xmlns="" id="{09F626E5-302B-3F99-E723-B83971B3C55E}"/>
              </a:ext>
            </a:extLst>
          </p:cNvPr>
          <p:cNvSpPr/>
          <p:nvPr/>
        </p:nvSpPr>
        <p:spPr bwMode="auto">
          <a:xfrm>
            <a:off x="263978" y="1472770"/>
            <a:ext cx="1888421" cy="3420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</a:t>
            </a:r>
          </a:p>
        </p:txBody>
      </p:sp>
      <p:sp>
        <p:nvSpPr>
          <p:cNvPr id="52803535" name="Скругленный прямоугольник 45">
            <a:extLst>
              <a:ext uri="{FF2B5EF4-FFF2-40B4-BE49-F238E27FC236}">
                <a16:creationId xmlns:a16="http://schemas.microsoft.com/office/drawing/2014/main" xmlns="" id="{E440014A-B077-CF24-A13E-61F8D3B25EF6}"/>
              </a:ext>
            </a:extLst>
          </p:cNvPr>
          <p:cNvSpPr/>
          <p:nvPr/>
        </p:nvSpPr>
        <p:spPr bwMode="auto">
          <a:xfrm>
            <a:off x="294007" y="3707613"/>
            <a:ext cx="1807911" cy="3420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Заявитель</a:t>
            </a:r>
          </a:p>
        </p:txBody>
      </p:sp>
      <p:sp>
        <p:nvSpPr>
          <p:cNvPr id="52803536" name="Скругленный прямоугольник 36">
            <a:extLst>
              <a:ext uri="{FF2B5EF4-FFF2-40B4-BE49-F238E27FC236}">
                <a16:creationId xmlns:a16="http://schemas.microsoft.com/office/drawing/2014/main" xmlns="" id="{2EB953DF-14F8-FFFD-8E11-D6DF0CC22DA2}"/>
              </a:ext>
            </a:extLst>
          </p:cNvPr>
          <p:cNvSpPr/>
          <p:nvPr/>
        </p:nvSpPr>
        <p:spPr bwMode="auto">
          <a:xfrm>
            <a:off x="6263304" y="2846109"/>
            <a:ext cx="728879" cy="303504"/>
          </a:xfrm>
          <a:prstGeom prst="roundRect">
            <a:avLst/>
          </a:prstGeom>
          <a:solidFill>
            <a:srgbClr val="F1F6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12</a:t>
            </a:r>
            <a:r>
              <a:rPr lang="ru-RU" sz="1200" b="1" dirty="0">
                <a:solidFill>
                  <a:schemeClr val="tx1"/>
                </a:solidFill>
              </a:rPr>
              <a:t> р. д.</a:t>
            </a:r>
          </a:p>
        </p:txBody>
      </p:sp>
      <p:sp>
        <p:nvSpPr>
          <p:cNvPr id="52803537" name="Скругленный прямоугольник 36">
            <a:extLst>
              <a:ext uri="{FF2B5EF4-FFF2-40B4-BE49-F238E27FC236}">
                <a16:creationId xmlns:a16="http://schemas.microsoft.com/office/drawing/2014/main" xmlns="" id="{5ADEC235-1A77-2211-8949-FD6723F5170A}"/>
              </a:ext>
            </a:extLst>
          </p:cNvPr>
          <p:cNvSpPr/>
          <p:nvPr/>
        </p:nvSpPr>
        <p:spPr bwMode="auto">
          <a:xfrm>
            <a:off x="9207805" y="2890801"/>
            <a:ext cx="736359" cy="267308"/>
          </a:xfrm>
          <a:prstGeom prst="roundRect">
            <a:avLst/>
          </a:prstGeom>
          <a:solidFill>
            <a:srgbClr val="F1F6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20</a:t>
            </a:r>
            <a:r>
              <a:rPr lang="ru-RU" sz="1200" b="1" dirty="0">
                <a:solidFill>
                  <a:schemeClr val="tx1"/>
                </a:solidFill>
              </a:rPr>
              <a:t> р. д.</a:t>
            </a:r>
          </a:p>
        </p:txBody>
      </p:sp>
      <p:sp>
        <p:nvSpPr>
          <p:cNvPr id="52803538" name="Скругленный прямоугольник 36">
            <a:extLst>
              <a:ext uri="{FF2B5EF4-FFF2-40B4-BE49-F238E27FC236}">
                <a16:creationId xmlns:a16="http://schemas.microsoft.com/office/drawing/2014/main" xmlns="" id="{016C4973-2C98-CF2B-551D-A39EA0FA2E00}"/>
              </a:ext>
            </a:extLst>
          </p:cNvPr>
          <p:cNvSpPr/>
          <p:nvPr/>
        </p:nvSpPr>
        <p:spPr bwMode="auto">
          <a:xfrm>
            <a:off x="6261793" y="4710185"/>
            <a:ext cx="731661" cy="280149"/>
          </a:xfrm>
          <a:prstGeom prst="roundRect">
            <a:avLst/>
          </a:prstGeom>
          <a:solidFill>
            <a:srgbClr val="F1F6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3 р. д.</a:t>
            </a:r>
          </a:p>
        </p:txBody>
      </p:sp>
      <p:sp>
        <p:nvSpPr>
          <p:cNvPr id="52803539" name="Скругленный прямоугольник 36">
            <a:extLst>
              <a:ext uri="{FF2B5EF4-FFF2-40B4-BE49-F238E27FC236}">
                <a16:creationId xmlns:a16="http://schemas.microsoft.com/office/drawing/2014/main" xmlns="" id="{C9624943-EEB0-20BA-E049-54666466D314}"/>
              </a:ext>
            </a:extLst>
          </p:cNvPr>
          <p:cNvSpPr/>
          <p:nvPr/>
        </p:nvSpPr>
        <p:spPr bwMode="auto">
          <a:xfrm>
            <a:off x="9212503" y="4722091"/>
            <a:ext cx="731661" cy="280149"/>
          </a:xfrm>
          <a:prstGeom prst="roundRect">
            <a:avLst/>
          </a:prstGeom>
          <a:solidFill>
            <a:srgbClr val="F1F6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3 р. д.</a:t>
            </a:r>
          </a:p>
        </p:txBody>
      </p:sp>
      <p:sp>
        <p:nvSpPr>
          <p:cNvPr id="52803540" name="Скругленный прямоугольник 42">
            <a:extLst>
              <a:ext uri="{FF2B5EF4-FFF2-40B4-BE49-F238E27FC236}">
                <a16:creationId xmlns:a16="http://schemas.microsoft.com/office/drawing/2014/main" xmlns="" id="{3B44968B-1996-24EA-51E7-9F6302945D1C}"/>
              </a:ext>
            </a:extLst>
          </p:cNvPr>
          <p:cNvSpPr/>
          <p:nvPr/>
        </p:nvSpPr>
        <p:spPr bwMode="auto">
          <a:xfrm>
            <a:off x="5034976" y="1472770"/>
            <a:ext cx="1873128" cy="342075"/>
          </a:xfrm>
          <a:prstGeom prst="roundRect">
            <a:avLst/>
          </a:prstGeom>
          <a:solidFill>
            <a:srgbClr val="E2F0D9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Инвестиционный совет</a:t>
            </a:r>
          </a:p>
        </p:txBody>
      </p:sp>
      <p:sp>
        <p:nvSpPr>
          <p:cNvPr id="52803541" name="Скругленный прямоугольник 42">
            <a:extLst>
              <a:ext uri="{FF2B5EF4-FFF2-40B4-BE49-F238E27FC236}">
                <a16:creationId xmlns:a16="http://schemas.microsoft.com/office/drawing/2014/main" xmlns="" id="{676B1CE9-952C-FCBA-5115-5D9AE8DA4C8A}"/>
              </a:ext>
            </a:extLst>
          </p:cNvPr>
          <p:cNvSpPr/>
          <p:nvPr/>
        </p:nvSpPr>
        <p:spPr bwMode="auto">
          <a:xfrm>
            <a:off x="5066602" y="3565781"/>
            <a:ext cx="1841502" cy="3420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</a:t>
            </a:r>
            <a:endParaRPr lang="en-US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</p:txBody>
      </p:sp>
      <p:sp>
        <p:nvSpPr>
          <p:cNvPr id="52803542" name="Скругленный прямоугольник 42">
            <a:extLst>
              <a:ext uri="{FF2B5EF4-FFF2-40B4-BE49-F238E27FC236}">
                <a16:creationId xmlns:a16="http://schemas.microsoft.com/office/drawing/2014/main" xmlns="" id="{FD775870-D90B-1655-FBCC-76469BEA5C75}"/>
              </a:ext>
            </a:extLst>
          </p:cNvPr>
          <p:cNvSpPr/>
          <p:nvPr/>
        </p:nvSpPr>
        <p:spPr bwMode="auto">
          <a:xfrm>
            <a:off x="7614655" y="1480846"/>
            <a:ext cx="2002017" cy="342075"/>
          </a:xfrm>
          <a:prstGeom prst="roundRect">
            <a:avLst/>
          </a:prstGeom>
          <a:solidFill>
            <a:srgbClr val="E2F0D9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Минэкономразвития РФ</a:t>
            </a:r>
            <a:endParaRPr lang="en-US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</p:txBody>
      </p:sp>
      <p:sp>
        <p:nvSpPr>
          <p:cNvPr id="52803543" name="Скругленный прямоугольник 42">
            <a:extLst>
              <a:ext uri="{FF2B5EF4-FFF2-40B4-BE49-F238E27FC236}">
                <a16:creationId xmlns:a16="http://schemas.microsoft.com/office/drawing/2014/main" xmlns="" id="{18FC0C4D-7A35-B8DE-7CDD-57BB7ADA90DC}"/>
              </a:ext>
            </a:extLst>
          </p:cNvPr>
          <p:cNvSpPr/>
          <p:nvPr/>
        </p:nvSpPr>
        <p:spPr bwMode="auto">
          <a:xfrm>
            <a:off x="10380979" y="1480845"/>
            <a:ext cx="1621344" cy="342075"/>
          </a:xfrm>
          <a:prstGeom prst="roundRect">
            <a:avLst/>
          </a:prstGeom>
          <a:solidFill>
            <a:srgbClr val="E2F0D9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Правительство РФ</a:t>
            </a:r>
            <a:endParaRPr lang="en-US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</p:txBody>
      </p:sp>
      <p:sp>
        <p:nvSpPr>
          <p:cNvPr id="52803544" name="Скругленный прямоугольник 42">
            <a:extLst>
              <a:ext uri="{FF2B5EF4-FFF2-40B4-BE49-F238E27FC236}">
                <a16:creationId xmlns:a16="http://schemas.microsoft.com/office/drawing/2014/main" xmlns="" id="{E3916F81-27AB-5126-7A0D-F97611ABB063}"/>
              </a:ext>
            </a:extLst>
          </p:cNvPr>
          <p:cNvSpPr/>
          <p:nvPr/>
        </p:nvSpPr>
        <p:spPr bwMode="auto">
          <a:xfrm>
            <a:off x="10270049" y="3431238"/>
            <a:ext cx="1769616" cy="1549800"/>
          </a:xfrm>
          <a:prstGeom prst="roundRect">
            <a:avLst/>
          </a:prstGeom>
          <a:solidFill>
            <a:srgbClr val="E2F0D9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Включение земельного участка в СЭЗ</a:t>
            </a:r>
          </a:p>
        </p:txBody>
      </p:sp>
      <p:sp>
        <p:nvSpPr>
          <p:cNvPr id="52803545" name="Скругленный прямоугольник 42">
            <a:extLst>
              <a:ext uri="{FF2B5EF4-FFF2-40B4-BE49-F238E27FC236}">
                <a16:creationId xmlns:a16="http://schemas.microsoft.com/office/drawing/2014/main" xmlns="" id="{47B13495-897C-3E7E-14CA-D0A91A932B8C}"/>
              </a:ext>
            </a:extLst>
          </p:cNvPr>
          <p:cNvSpPr/>
          <p:nvPr/>
        </p:nvSpPr>
        <p:spPr bwMode="auto">
          <a:xfrm>
            <a:off x="7597531" y="3589383"/>
            <a:ext cx="2002015" cy="342075"/>
          </a:xfrm>
          <a:prstGeom prst="roundRect">
            <a:avLst/>
          </a:prstGeom>
          <a:solidFill>
            <a:srgbClr val="E2F0D9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Правительство БО</a:t>
            </a:r>
            <a:endParaRPr lang="en-US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</p:txBody>
      </p:sp>
      <p:sp>
        <p:nvSpPr>
          <p:cNvPr id="52803546" name="Прямоугольник 52803545">
            <a:extLst>
              <a:ext uri="{FF2B5EF4-FFF2-40B4-BE49-F238E27FC236}">
                <a16:creationId xmlns:a16="http://schemas.microsoft.com/office/drawing/2014/main" xmlns="" id="{E8DACD9C-AA7E-4A2E-324B-DD56AA561B54}"/>
              </a:ext>
            </a:extLst>
          </p:cNvPr>
          <p:cNvSpPr/>
          <p:nvPr/>
        </p:nvSpPr>
        <p:spPr bwMode="auto">
          <a:xfrm>
            <a:off x="9328757" y="5200387"/>
            <a:ext cx="753281" cy="261725"/>
          </a:xfrm>
          <a:prstGeom prst="rect">
            <a:avLst/>
          </a:prstGeom>
          <a:solidFill>
            <a:srgbClr val="B4C7E7"/>
          </a:solidFill>
          <a:ln w="25400">
            <a:solidFill>
              <a:srgbClr val="5881C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48 р. д.</a:t>
            </a:r>
          </a:p>
        </p:txBody>
      </p:sp>
      <p:sp>
        <p:nvSpPr>
          <p:cNvPr id="52803547" name="Номер слайда 1">
            <a:extLst>
              <a:ext uri="{FF2B5EF4-FFF2-40B4-BE49-F238E27FC236}">
                <a16:creationId xmlns:a16="http://schemas.microsoft.com/office/drawing/2014/main" xmlns="" id="{26F94839-D7A2-A765-04BD-A65B682B82A7}"/>
              </a:ext>
            </a:extLst>
          </p:cNvPr>
          <p:cNvSpPr txBox="1"/>
          <p:nvPr/>
        </p:nvSpPr>
        <p:spPr bwMode="auto">
          <a:xfrm>
            <a:off x="11648871" y="6418022"/>
            <a:ext cx="481906" cy="402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dirty="0"/>
          </a:p>
        </p:txBody>
      </p:sp>
      <p:sp>
        <p:nvSpPr>
          <p:cNvPr id="52803549" name="TextBox 52803548">
            <a:extLst>
              <a:ext uri="{FF2B5EF4-FFF2-40B4-BE49-F238E27FC236}">
                <a16:creationId xmlns:a16="http://schemas.microsoft.com/office/drawing/2014/main" xmlns="" id="{D61E6CB5-5783-5B8F-A5CC-6545BDA59523}"/>
              </a:ext>
            </a:extLst>
          </p:cNvPr>
          <p:cNvSpPr txBox="1"/>
          <p:nvPr/>
        </p:nvSpPr>
        <p:spPr bwMode="auto">
          <a:xfrm>
            <a:off x="11777670" y="6394514"/>
            <a:ext cx="30809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6</a:t>
            </a: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xmlns="" id="{77E29AB2-386A-2BD5-EA7F-46D4A45361DC}"/>
              </a:ext>
            </a:extLst>
          </p:cNvPr>
          <p:cNvSpPr/>
          <p:nvPr/>
        </p:nvSpPr>
        <p:spPr bwMode="auto">
          <a:xfrm>
            <a:off x="130799" y="11273"/>
            <a:ext cx="10466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  <a:latin typeface="Arial "/>
                <a:cs typeface="Times New Roman"/>
              </a:rPr>
              <a:t>Получение статуса участника СЭЗ</a:t>
            </a:r>
            <a:endParaRPr sz="2400" dirty="0">
              <a:latin typeface="Arial 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15714204" name="Прямоугольник 2015714203">
            <a:extLst>
              <a:ext uri="{FF2B5EF4-FFF2-40B4-BE49-F238E27FC236}">
                <a16:creationId xmlns:a16="http://schemas.microsoft.com/office/drawing/2014/main" xmlns="" id="{CCA9AB6A-6B91-BE1C-9336-A254C5A0B975}"/>
              </a:ext>
            </a:extLst>
          </p:cNvPr>
          <p:cNvSpPr/>
          <p:nvPr/>
        </p:nvSpPr>
        <p:spPr bwMode="auto">
          <a:xfrm flipH="1">
            <a:off x="1388976" y="1412776"/>
            <a:ext cx="9395401" cy="35527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4957211" name="Прямоугольник 22"/>
          <p:cNvSpPr/>
          <p:nvPr/>
        </p:nvSpPr>
        <p:spPr bwMode="auto">
          <a:xfrm>
            <a:off x="0" y="7105"/>
            <a:ext cx="12191998" cy="993015"/>
          </a:xfrm>
          <a:prstGeom prst="rect">
            <a:avLst/>
          </a:prstGeom>
          <a:solidFill>
            <a:srgbClr val="007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400855105" name="Picture 2" descr="C:\Users\user\Desktop\departament-ekonomicheskogo-razvitiya.png"/>
          <p:cNvPicPr>
            <a:picLocks noChangeAspect="1" noChangeArrowheads="1"/>
          </p:cNvPicPr>
          <p:nvPr/>
        </p:nvPicPr>
        <p:blipFill>
          <a:blip r:embed="rId2"/>
          <a:srcRect l="5630" t="11279" r="75212" b="11081"/>
          <a:stretch/>
        </p:blipFill>
        <p:spPr bwMode="auto">
          <a:xfrm>
            <a:off x="11513259" y="195340"/>
            <a:ext cx="484412" cy="5774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804010412" name="Прямая соединительная линия 23"/>
          <p:cNvCxnSpPr>
            <a:cxnSpLocks/>
          </p:cNvCxnSpPr>
          <p:nvPr/>
        </p:nvCxnSpPr>
        <p:spPr bwMode="auto">
          <a:xfrm>
            <a:off x="-19936" y="938772"/>
            <a:ext cx="12196149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715640802" name="Прямая соединительная линия 24"/>
          <p:cNvCxnSpPr>
            <a:cxnSpLocks/>
          </p:cNvCxnSpPr>
          <p:nvPr/>
        </p:nvCxnSpPr>
        <p:spPr bwMode="auto">
          <a:xfrm>
            <a:off x="10545854" y="-8991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52803548" name="Прямая соединительная линия 25"/>
          <p:cNvCxnSpPr>
            <a:cxnSpLocks/>
          </p:cNvCxnSpPr>
          <p:nvPr/>
        </p:nvCxnSpPr>
        <p:spPr bwMode="auto">
          <a:xfrm>
            <a:off x="10155424" y="-10113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pic>
        <p:nvPicPr>
          <p:cNvPr id="2039573941" name="Picture 9" descr="Picture4"/>
          <p:cNvPicPr>
            <a:picLocks noChangeAspect="1" noChangeArrowheads="1"/>
          </p:cNvPicPr>
          <p:nvPr/>
        </p:nvPicPr>
        <p:blipFill>
          <a:blip r:embed="rId3">
            <a:lum bright="40000" contrast="40000"/>
          </a:blip>
          <a:srcRect l="3664" t="7811" r="28168"/>
          <a:stretch/>
        </p:blipFill>
        <p:spPr bwMode="gray">
          <a:xfrm>
            <a:off x="11545177" y="222624"/>
            <a:ext cx="375534" cy="4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2015714185" name="Прямоугольник 1"/>
          <p:cNvSpPr/>
          <p:nvPr/>
        </p:nvSpPr>
        <p:spPr bwMode="auto">
          <a:xfrm>
            <a:off x="102535" y="403706"/>
            <a:ext cx="10466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  <a:latin typeface="Arial "/>
                <a:cs typeface="Times New Roman"/>
              </a:rPr>
              <a:t>2-й шаг. Заключение договора об условиях деятельности в СЭЗ</a:t>
            </a:r>
            <a:endParaRPr sz="2400" dirty="0">
              <a:latin typeface="Arial "/>
              <a:cs typeface="Times New Roman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BF9FC12C-0197-C577-B280-399BA36E4EDF}"/>
              </a:ext>
            </a:extLst>
          </p:cNvPr>
          <p:cNvSpPr/>
          <p:nvPr/>
        </p:nvSpPr>
        <p:spPr bwMode="auto">
          <a:xfrm>
            <a:off x="102535" y="2204863"/>
            <a:ext cx="1188944" cy="1536405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05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05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05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Подача заявления</a:t>
            </a:r>
            <a:r>
              <a:rPr lang="en-US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</a:t>
            </a:r>
            <a:endParaRPr lang="ru-RU" sz="105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 заключении договора 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 </a:t>
            </a:r>
            <a:r>
              <a:rPr lang="ru-RU" sz="1050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 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A7B70D3C-B581-0C9F-19B1-1649F4F3AE9D}"/>
              </a:ext>
            </a:extLst>
          </p:cNvPr>
          <p:cNvSpPr/>
          <p:nvPr/>
        </p:nvSpPr>
        <p:spPr bwMode="auto">
          <a:xfrm>
            <a:off x="1540936" y="1658562"/>
            <a:ext cx="2928846" cy="261870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</a:t>
            </a:r>
          </a:p>
          <a:p>
            <a:endParaRPr lang="ru-RU" sz="105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05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Рассмотрение заявления и комплекта документов </a:t>
            </a:r>
            <a:r>
              <a:rPr lang="ru-RU" sz="1050" b="1" dirty="0">
                <a:solidFill>
                  <a:srgbClr val="C00000"/>
                </a:solidFill>
                <a:latin typeface="Arial "/>
                <a:cs typeface="Times New Roman" panose="02020603050405020304" pitchFamily="18" charset="0"/>
              </a:rPr>
              <a:t>*</a:t>
            </a:r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;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Оценка инвестиционной декларации 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на предмет эффективности;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Заключение о соответствии заявления требованиям законодательства и об эффективности инвестиционной декларации ;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Подготовка проекта распоряжения Правительства БО с приложением договора и направление 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 Правительство БО</a:t>
            </a:r>
            <a:endParaRPr lang="ru-RU" sz="105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2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2745EED8-F643-D6A4-92FF-DAB455363CE3}"/>
              </a:ext>
            </a:extLst>
          </p:cNvPr>
          <p:cNvSpPr/>
          <p:nvPr/>
        </p:nvSpPr>
        <p:spPr bwMode="auto">
          <a:xfrm>
            <a:off x="4688503" y="1654343"/>
            <a:ext cx="1479484" cy="2622923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Принятие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распоряжения 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 заключении договора;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Подписание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договора;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Направление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договора 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 </a:t>
            </a:r>
            <a:r>
              <a:rPr lang="ru-RU" sz="1050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1127D5BA-3393-55BC-89AC-47B97A1D60EA}"/>
              </a:ext>
            </a:extLst>
          </p:cNvPr>
          <p:cNvSpPr/>
          <p:nvPr/>
        </p:nvSpPr>
        <p:spPr bwMode="auto">
          <a:xfrm>
            <a:off x="6401586" y="3117983"/>
            <a:ext cx="1915072" cy="1201152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Подписание договора;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Направление договора 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 </a:t>
            </a:r>
            <a:r>
              <a:rPr lang="ru-RU" sz="1050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</a:t>
            </a:r>
          </a:p>
          <a:p>
            <a:pPr algn="ctr"/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87386163-2DD9-84DE-0146-FA61AF6AC365}"/>
              </a:ext>
            </a:extLst>
          </p:cNvPr>
          <p:cNvSpPr/>
          <p:nvPr/>
        </p:nvSpPr>
        <p:spPr bwMode="auto">
          <a:xfrm>
            <a:off x="6390918" y="1646320"/>
            <a:ext cx="1895306" cy="122179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Направление договора заявителю</a:t>
            </a: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xmlns="" id="{3A833847-7EAC-6B4F-C9E7-1A543EA67A1F}"/>
              </a:ext>
            </a:extLst>
          </p:cNvPr>
          <p:cNvSpPr/>
          <p:nvPr/>
        </p:nvSpPr>
        <p:spPr bwMode="auto">
          <a:xfrm>
            <a:off x="8550257" y="1654343"/>
            <a:ext cx="2088017" cy="2711092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Внесение заявителя 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 реестр участников СЭЗ;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Направление заявителю 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свидетельства о включении в реестр участников СЭЗ;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Направление в ФТС 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и ФНС выписки из реестра участников СЭЗ и копии договора </a:t>
            </a:r>
          </a:p>
          <a:p>
            <a:pPr marL="171450" indent="-171450">
              <a:buFontTx/>
              <a:buChar char="-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2015714179" name="Прямая со стрелкой 2015714178">
            <a:extLst>
              <a:ext uri="{FF2B5EF4-FFF2-40B4-BE49-F238E27FC236}">
                <a16:creationId xmlns:a16="http://schemas.microsoft.com/office/drawing/2014/main" xmlns="" id="{0254C347-86E1-3781-C479-D6F26C33ECC7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 bwMode="auto">
          <a:xfrm flipV="1">
            <a:off x="1291479" y="2967914"/>
            <a:ext cx="249457" cy="515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5714186" name="Прямая со стрелкой 2015714185">
            <a:extLst>
              <a:ext uri="{FF2B5EF4-FFF2-40B4-BE49-F238E27FC236}">
                <a16:creationId xmlns:a16="http://schemas.microsoft.com/office/drawing/2014/main" xmlns="" id="{3921B3AF-F354-F177-D032-096F2A612E8D}"/>
              </a:ext>
            </a:extLst>
          </p:cNvPr>
          <p:cNvCxnSpPr>
            <a:cxnSpLocks/>
          </p:cNvCxnSpPr>
          <p:nvPr/>
        </p:nvCxnSpPr>
        <p:spPr bwMode="auto">
          <a:xfrm>
            <a:off x="6165702" y="2287488"/>
            <a:ext cx="235885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5714187" name="Прямая со стрелкой 2015714186">
            <a:extLst>
              <a:ext uri="{FF2B5EF4-FFF2-40B4-BE49-F238E27FC236}">
                <a16:creationId xmlns:a16="http://schemas.microsoft.com/office/drawing/2014/main" xmlns="" id="{4C08CF2F-194F-C704-457E-652074181F2A}"/>
              </a:ext>
            </a:extLst>
          </p:cNvPr>
          <p:cNvCxnSpPr>
            <a:cxnSpLocks/>
          </p:cNvCxnSpPr>
          <p:nvPr/>
        </p:nvCxnSpPr>
        <p:spPr bwMode="auto">
          <a:xfrm>
            <a:off x="8316658" y="3741269"/>
            <a:ext cx="222499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5714188" name="Прямая со стрелкой 2015714187">
            <a:extLst>
              <a:ext uri="{FF2B5EF4-FFF2-40B4-BE49-F238E27FC236}">
                <a16:creationId xmlns:a16="http://schemas.microsoft.com/office/drawing/2014/main" xmlns="" id="{5C91DF2F-BE35-3CD1-865F-440702748B51}"/>
              </a:ext>
            </a:extLst>
          </p:cNvPr>
          <p:cNvCxnSpPr>
            <a:cxnSpLocks/>
            <a:stCxn id="15" idx="2"/>
          </p:cNvCxnSpPr>
          <p:nvPr/>
        </p:nvCxnSpPr>
        <p:spPr bwMode="auto">
          <a:xfrm>
            <a:off x="7338571" y="2868119"/>
            <a:ext cx="0" cy="249864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5714189" name="Прямоугольник: скругленные углы 2015714188">
            <a:extLst>
              <a:ext uri="{FF2B5EF4-FFF2-40B4-BE49-F238E27FC236}">
                <a16:creationId xmlns:a16="http://schemas.microsoft.com/office/drawing/2014/main" xmlns="" id="{8A1C9FF4-C17A-3F6C-64EA-1910E09C42E0}"/>
              </a:ext>
            </a:extLst>
          </p:cNvPr>
          <p:cNvSpPr/>
          <p:nvPr/>
        </p:nvSpPr>
        <p:spPr bwMode="auto">
          <a:xfrm>
            <a:off x="161260" y="5733256"/>
            <a:ext cx="6656764" cy="919938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Основания для отказа:</a:t>
            </a:r>
          </a:p>
          <a:p>
            <a:pPr algn="ctr"/>
            <a:endParaRPr lang="ru-RU" sz="6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Несоответствие заявления требованиям, установленным законодательством </a:t>
            </a:r>
          </a:p>
          <a:p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    и (или) предоставление не полного комплекта документов;</a:t>
            </a:r>
          </a:p>
          <a:p>
            <a:pPr marL="171450" indent="-171450">
              <a:buFontTx/>
              <a:buChar char="-"/>
            </a:pPr>
            <a:r>
              <a:rPr lang="ru-RU" sz="105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Признание инвестиционного проекта неэффективным</a:t>
            </a:r>
          </a:p>
          <a:p>
            <a:pPr marL="171450" indent="-171450" algn="ctr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xmlns="" id="{0254C347-86E1-3781-C479-D6F26C33ECC7}"/>
              </a:ext>
            </a:extLst>
          </p:cNvPr>
          <p:cNvCxnSpPr>
            <a:cxnSpLocks/>
          </p:cNvCxnSpPr>
          <p:nvPr/>
        </p:nvCxnSpPr>
        <p:spPr bwMode="auto">
          <a:xfrm flipV="1">
            <a:off x="4469782" y="2965804"/>
            <a:ext cx="221939" cy="210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кругленный прямоугольник 16">
            <a:extLst>
              <a:ext uri="{FF2B5EF4-FFF2-40B4-BE49-F238E27FC236}">
                <a16:creationId xmlns:a16="http://schemas.microsoft.com/office/drawing/2014/main" xmlns="" id="{D18D5646-ED1D-5857-875E-BE1B59370810}"/>
              </a:ext>
            </a:extLst>
          </p:cNvPr>
          <p:cNvSpPr/>
          <p:nvPr/>
        </p:nvSpPr>
        <p:spPr bwMode="auto">
          <a:xfrm>
            <a:off x="3715386" y="3906425"/>
            <a:ext cx="738227" cy="360039"/>
          </a:xfrm>
          <a:prstGeom prst="roundRect">
            <a:avLst/>
          </a:prstGeom>
          <a:solidFill>
            <a:srgbClr val="F1F6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5 р. д.</a:t>
            </a:r>
          </a:p>
        </p:txBody>
      </p:sp>
      <p:sp>
        <p:nvSpPr>
          <p:cNvPr id="8" name="Скругленный прямоугольник 16">
            <a:extLst>
              <a:ext uri="{FF2B5EF4-FFF2-40B4-BE49-F238E27FC236}">
                <a16:creationId xmlns:a16="http://schemas.microsoft.com/office/drawing/2014/main" xmlns="" id="{13E25503-C1AA-AA39-0E7C-121322EDE3F8}"/>
              </a:ext>
            </a:extLst>
          </p:cNvPr>
          <p:cNvSpPr/>
          <p:nvPr/>
        </p:nvSpPr>
        <p:spPr bwMode="auto">
          <a:xfrm>
            <a:off x="7551880" y="2518122"/>
            <a:ext cx="738227" cy="360039"/>
          </a:xfrm>
          <a:prstGeom prst="roundRect">
            <a:avLst/>
          </a:prstGeom>
          <a:solidFill>
            <a:srgbClr val="F1F6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1 р. д.</a:t>
            </a:r>
          </a:p>
        </p:txBody>
      </p:sp>
      <p:sp>
        <p:nvSpPr>
          <p:cNvPr id="12" name="Скругленный прямоугольник 16">
            <a:extLst>
              <a:ext uri="{FF2B5EF4-FFF2-40B4-BE49-F238E27FC236}">
                <a16:creationId xmlns:a16="http://schemas.microsoft.com/office/drawing/2014/main" xmlns="" id="{A47DEE0C-4DAA-1A5B-DE86-DF11A6F4501A}"/>
              </a:ext>
            </a:extLst>
          </p:cNvPr>
          <p:cNvSpPr/>
          <p:nvPr/>
        </p:nvSpPr>
        <p:spPr bwMode="auto">
          <a:xfrm>
            <a:off x="9889936" y="4005396"/>
            <a:ext cx="738227" cy="360039"/>
          </a:xfrm>
          <a:prstGeom prst="roundRect">
            <a:avLst/>
          </a:prstGeom>
          <a:solidFill>
            <a:srgbClr val="F1F6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3 р. д.</a:t>
            </a:r>
          </a:p>
        </p:txBody>
      </p:sp>
      <p:sp>
        <p:nvSpPr>
          <p:cNvPr id="14" name="Скругленный прямоугольник 42">
            <a:extLst>
              <a:ext uri="{FF2B5EF4-FFF2-40B4-BE49-F238E27FC236}">
                <a16:creationId xmlns:a16="http://schemas.microsoft.com/office/drawing/2014/main" xmlns="" id="{BEC6FF1A-756B-9991-63D2-2B5573EA3865}"/>
              </a:ext>
            </a:extLst>
          </p:cNvPr>
          <p:cNvSpPr/>
          <p:nvPr/>
        </p:nvSpPr>
        <p:spPr bwMode="auto">
          <a:xfrm>
            <a:off x="2021383" y="1799927"/>
            <a:ext cx="1888421" cy="3420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</a:t>
            </a:r>
          </a:p>
        </p:txBody>
      </p:sp>
      <p:sp>
        <p:nvSpPr>
          <p:cNvPr id="16" name="Скругленный прямоугольник 42">
            <a:extLst>
              <a:ext uri="{FF2B5EF4-FFF2-40B4-BE49-F238E27FC236}">
                <a16:creationId xmlns:a16="http://schemas.microsoft.com/office/drawing/2014/main" xmlns="" id="{E31E7FF0-953A-D669-531E-A9F2878DA508}"/>
              </a:ext>
            </a:extLst>
          </p:cNvPr>
          <p:cNvSpPr/>
          <p:nvPr/>
        </p:nvSpPr>
        <p:spPr bwMode="auto">
          <a:xfrm>
            <a:off x="187765" y="2303219"/>
            <a:ext cx="1055108" cy="342075"/>
          </a:xfrm>
          <a:prstGeom prst="roundRect">
            <a:avLst/>
          </a:prstGeom>
          <a:solidFill>
            <a:srgbClr val="E2F0D9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Заявитель </a:t>
            </a:r>
          </a:p>
        </p:txBody>
      </p:sp>
      <p:sp>
        <p:nvSpPr>
          <p:cNvPr id="18" name="Скругленный прямоугольник 42">
            <a:extLst>
              <a:ext uri="{FF2B5EF4-FFF2-40B4-BE49-F238E27FC236}">
                <a16:creationId xmlns:a16="http://schemas.microsoft.com/office/drawing/2014/main" xmlns="" id="{3959F71D-D8CE-E477-3F42-AAF332C215B1}"/>
              </a:ext>
            </a:extLst>
          </p:cNvPr>
          <p:cNvSpPr/>
          <p:nvPr/>
        </p:nvSpPr>
        <p:spPr bwMode="auto">
          <a:xfrm>
            <a:off x="6596203" y="1780676"/>
            <a:ext cx="1498634" cy="3420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</a:t>
            </a:r>
          </a:p>
        </p:txBody>
      </p:sp>
      <p:sp>
        <p:nvSpPr>
          <p:cNvPr id="19" name="Скругленный прямоугольник 42">
            <a:extLst>
              <a:ext uri="{FF2B5EF4-FFF2-40B4-BE49-F238E27FC236}">
                <a16:creationId xmlns:a16="http://schemas.microsoft.com/office/drawing/2014/main" xmlns="" id="{48B7CC0E-AA3C-D8B3-D3F0-3620B040CB65}"/>
              </a:ext>
            </a:extLst>
          </p:cNvPr>
          <p:cNvSpPr/>
          <p:nvPr/>
        </p:nvSpPr>
        <p:spPr bwMode="auto">
          <a:xfrm>
            <a:off x="4782512" y="1780675"/>
            <a:ext cx="1313487" cy="342075"/>
          </a:xfrm>
          <a:prstGeom prst="roundRect">
            <a:avLst/>
          </a:prstGeom>
          <a:solidFill>
            <a:srgbClr val="E2F0D9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Правительство БО</a:t>
            </a:r>
          </a:p>
        </p:txBody>
      </p:sp>
      <p:sp>
        <p:nvSpPr>
          <p:cNvPr id="20" name="Скругленный прямоугольник 42">
            <a:extLst>
              <a:ext uri="{FF2B5EF4-FFF2-40B4-BE49-F238E27FC236}">
                <a16:creationId xmlns:a16="http://schemas.microsoft.com/office/drawing/2014/main" xmlns="" id="{2E329322-C70D-5F93-8622-51CB2FB832B0}"/>
              </a:ext>
            </a:extLst>
          </p:cNvPr>
          <p:cNvSpPr/>
          <p:nvPr/>
        </p:nvSpPr>
        <p:spPr bwMode="auto">
          <a:xfrm>
            <a:off x="6596203" y="3181367"/>
            <a:ext cx="1438215" cy="342075"/>
          </a:xfrm>
          <a:prstGeom prst="roundRect">
            <a:avLst/>
          </a:prstGeom>
          <a:solidFill>
            <a:srgbClr val="E2F0D9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Заявитель</a:t>
            </a:r>
          </a:p>
        </p:txBody>
      </p:sp>
      <p:sp>
        <p:nvSpPr>
          <p:cNvPr id="21" name="Скругленный прямоугольник 42">
            <a:extLst>
              <a:ext uri="{FF2B5EF4-FFF2-40B4-BE49-F238E27FC236}">
                <a16:creationId xmlns:a16="http://schemas.microsoft.com/office/drawing/2014/main" xmlns="" id="{F975E664-2207-2BAA-22EA-2BF41B686ACE}"/>
              </a:ext>
            </a:extLst>
          </p:cNvPr>
          <p:cNvSpPr/>
          <p:nvPr/>
        </p:nvSpPr>
        <p:spPr bwMode="auto">
          <a:xfrm>
            <a:off x="8684064" y="1799923"/>
            <a:ext cx="1768539" cy="3420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DB45D27-76C5-AC03-4E37-5C70806DB09B}"/>
              </a:ext>
            </a:extLst>
          </p:cNvPr>
          <p:cNvSpPr txBox="1"/>
          <p:nvPr/>
        </p:nvSpPr>
        <p:spPr bwMode="auto">
          <a:xfrm>
            <a:off x="11824979" y="6473279"/>
            <a:ext cx="30809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7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B192B4D1-B228-EAE4-0B48-C22004A11DD3}"/>
              </a:ext>
            </a:extLst>
          </p:cNvPr>
          <p:cNvSpPr/>
          <p:nvPr/>
        </p:nvSpPr>
        <p:spPr bwMode="auto">
          <a:xfrm>
            <a:off x="10012343" y="4689106"/>
            <a:ext cx="753281" cy="261725"/>
          </a:xfrm>
          <a:prstGeom prst="rect">
            <a:avLst/>
          </a:prstGeom>
          <a:solidFill>
            <a:srgbClr val="B4C7E7"/>
          </a:solidFill>
          <a:ln w="25400">
            <a:solidFill>
              <a:srgbClr val="5881C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23 р. д.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129BF5F7-884F-4CAF-332E-54042E61ADD8}"/>
              </a:ext>
            </a:extLst>
          </p:cNvPr>
          <p:cNvSpPr txBox="1"/>
          <p:nvPr/>
        </p:nvSpPr>
        <p:spPr>
          <a:xfrm>
            <a:off x="1388975" y="5090193"/>
            <a:ext cx="93954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C00000"/>
                </a:solidFill>
                <a:latin typeface="Arial "/>
                <a:cs typeface="Times New Roman" panose="02020603050405020304" pitchFamily="18" charset="0"/>
              </a:rPr>
              <a:t>*Комплект документов должен быть аналогичен комплекту документов при включении земельного участка в СЭЗ.   </a:t>
            </a:r>
          </a:p>
          <a:p>
            <a:r>
              <a:rPr lang="ru-RU" sz="1100" b="1" dirty="0">
                <a:solidFill>
                  <a:srgbClr val="C00000"/>
                </a:solidFill>
                <a:latin typeface="Arial "/>
                <a:cs typeface="Times New Roman" panose="02020603050405020304" pitchFamily="18" charset="0"/>
              </a:rPr>
              <a:t>В случае внесения изменений инициируется процедура включения земельного участка в СЭЗ ПОВТОРНО</a:t>
            </a:r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30" name="Скругленный прямоугольник 16">
            <a:extLst>
              <a:ext uri="{FF2B5EF4-FFF2-40B4-BE49-F238E27FC236}">
                <a16:creationId xmlns:a16="http://schemas.microsoft.com/office/drawing/2014/main" xmlns="" id="{76AE7109-D5D4-4EC0-D67A-2151961D8B4A}"/>
              </a:ext>
            </a:extLst>
          </p:cNvPr>
          <p:cNvSpPr/>
          <p:nvPr/>
        </p:nvSpPr>
        <p:spPr bwMode="auto">
          <a:xfrm>
            <a:off x="5427475" y="3905841"/>
            <a:ext cx="738227" cy="360039"/>
          </a:xfrm>
          <a:prstGeom prst="roundRect">
            <a:avLst/>
          </a:prstGeom>
          <a:solidFill>
            <a:srgbClr val="F1F6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4 р. д.</a:t>
            </a:r>
          </a:p>
        </p:txBody>
      </p:sp>
      <p:cxnSp>
        <p:nvCxnSpPr>
          <p:cNvPr id="2015714178" name="Прямая со стрелкой 2015714177">
            <a:extLst>
              <a:ext uri="{FF2B5EF4-FFF2-40B4-BE49-F238E27FC236}">
                <a16:creationId xmlns:a16="http://schemas.microsoft.com/office/drawing/2014/main" xmlns="" id="{F0DFCE71-7474-C6D9-3BFD-579F7DE2E910}"/>
              </a:ext>
            </a:extLst>
          </p:cNvPr>
          <p:cNvCxnSpPr>
            <a:cxnSpLocks/>
          </p:cNvCxnSpPr>
          <p:nvPr/>
        </p:nvCxnSpPr>
        <p:spPr bwMode="auto">
          <a:xfrm>
            <a:off x="10638274" y="2965804"/>
            <a:ext cx="223068" cy="577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5714192" name="Скругленный прямоугольник 16">
            <a:extLst>
              <a:ext uri="{FF2B5EF4-FFF2-40B4-BE49-F238E27FC236}">
                <a16:creationId xmlns:a16="http://schemas.microsoft.com/office/drawing/2014/main" xmlns="" id="{A430D728-682B-A7FC-DA1A-3A6A8049BA6B}"/>
              </a:ext>
            </a:extLst>
          </p:cNvPr>
          <p:cNvSpPr/>
          <p:nvPr/>
        </p:nvSpPr>
        <p:spPr bwMode="auto">
          <a:xfrm>
            <a:off x="7589531" y="3959096"/>
            <a:ext cx="738227" cy="360039"/>
          </a:xfrm>
          <a:prstGeom prst="roundRect">
            <a:avLst/>
          </a:prstGeom>
          <a:solidFill>
            <a:srgbClr val="F1F6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10 р. д.</a:t>
            </a:r>
          </a:p>
        </p:txBody>
      </p:sp>
      <p:sp>
        <p:nvSpPr>
          <p:cNvPr id="52803526" name="Прямоугольник 1">
            <a:extLst>
              <a:ext uri="{FF2B5EF4-FFF2-40B4-BE49-F238E27FC236}">
                <a16:creationId xmlns:a16="http://schemas.microsoft.com/office/drawing/2014/main" xmlns="" id="{EE6CC8BB-22EE-D2E7-4C0D-9A8AEBCBF39E}"/>
              </a:ext>
            </a:extLst>
          </p:cNvPr>
          <p:cNvSpPr/>
          <p:nvPr/>
        </p:nvSpPr>
        <p:spPr bwMode="auto">
          <a:xfrm>
            <a:off x="130799" y="11273"/>
            <a:ext cx="10466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  <a:latin typeface="Arial "/>
                <a:cs typeface="Times New Roman"/>
              </a:rPr>
              <a:t>Получение статуса участника СЭЗ</a:t>
            </a:r>
            <a:endParaRPr sz="2400" dirty="0">
              <a:latin typeface="Arial "/>
              <a:cs typeface="Times New Roman"/>
            </a:endParaRPr>
          </a:p>
        </p:txBody>
      </p:sp>
      <p:sp>
        <p:nvSpPr>
          <p:cNvPr id="52803527" name="Скругленный прямоугольник 42">
            <a:extLst>
              <a:ext uri="{FF2B5EF4-FFF2-40B4-BE49-F238E27FC236}">
                <a16:creationId xmlns:a16="http://schemas.microsoft.com/office/drawing/2014/main" xmlns="" id="{5174304F-AA58-F53D-E882-77AFE3E30148}"/>
              </a:ext>
            </a:extLst>
          </p:cNvPr>
          <p:cNvSpPr/>
          <p:nvPr/>
        </p:nvSpPr>
        <p:spPr bwMode="auto">
          <a:xfrm>
            <a:off x="10871873" y="2204863"/>
            <a:ext cx="1204797" cy="1539375"/>
          </a:xfrm>
          <a:prstGeom prst="roundRect">
            <a:avLst/>
          </a:prstGeom>
          <a:solidFill>
            <a:srgbClr val="E2F0D9"/>
          </a:solidFill>
          <a:ln w="25400"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Получение статуса участника СЭЗ</a:t>
            </a:r>
          </a:p>
        </p:txBody>
      </p:sp>
    </p:spTree>
    <p:extLst>
      <p:ext uri="{BB962C8B-B14F-4D97-AF65-F5344CB8AC3E}">
        <p14:creationId xmlns:p14="http://schemas.microsoft.com/office/powerpoint/2010/main" val="4265419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4957211" name="Прямоугольник 22"/>
          <p:cNvSpPr/>
          <p:nvPr/>
        </p:nvSpPr>
        <p:spPr bwMode="auto">
          <a:xfrm>
            <a:off x="0" y="7105"/>
            <a:ext cx="12191998" cy="993015"/>
          </a:xfrm>
          <a:prstGeom prst="rect">
            <a:avLst/>
          </a:prstGeom>
          <a:solidFill>
            <a:srgbClr val="007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400855105" name="Picture 2" descr="C:\Users\user\Desktop\departament-ekonomicheskogo-razvitiya.png"/>
          <p:cNvPicPr>
            <a:picLocks noChangeAspect="1" noChangeArrowheads="1"/>
          </p:cNvPicPr>
          <p:nvPr/>
        </p:nvPicPr>
        <p:blipFill>
          <a:blip r:embed="rId2"/>
          <a:srcRect l="5630" t="11279" r="75212" b="11081"/>
          <a:stretch/>
        </p:blipFill>
        <p:spPr bwMode="auto">
          <a:xfrm>
            <a:off x="11513259" y="195340"/>
            <a:ext cx="484412" cy="5774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804010412" name="Прямая соединительная линия 23"/>
          <p:cNvCxnSpPr>
            <a:cxnSpLocks/>
          </p:cNvCxnSpPr>
          <p:nvPr/>
        </p:nvCxnSpPr>
        <p:spPr bwMode="auto">
          <a:xfrm>
            <a:off x="-19936" y="938772"/>
            <a:ext cx="12196149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715640802" name="Прямая соединительная линия 24"/>
          <p:cNvCxnSpPr>
            <a:cxnSpLocks/>
          </p:cNvCxnSpPr>
          <p:nvPr/>
        </p:nvCxnSpPr>
        <p:spPr bwMode="auto">
          <a:xfrm>
            <a:off x="10545854" y="-8991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52803548" name="Прямая соединительная линия 25"/>
          <p:cNvCxnSpPr>
            <a:cxnSpLocks/>
          </p:cNvCxnSpPr>
          <p:nvPr/>
        </p:nvCxnSpPr>
        <p:spPr bwMode="auto">
          <a:xfrm>
            <a:off x="10155424" y="-10113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pic>
        <p:nvPicPr>
          <p:cNvPr id="2039573941" name="Picture 9" descr="Picture4"/>
          <p:cNvPicPr>
            <a:picLocks noChangeAspect="1" noChangeArrowheads="1"/>
          </p:cNvPicPr>
          <p:nvPr/>
        </p:nvPicPr>
        <p:blipFill>
          <a:blip r:embed="rId3">
            <a:lum bright="40000" contrast="40000"/>
          </a:blip>
          <a:srcRect l="3664" t="7811" r="28168"/>
          <a:stretch/>
        </p:blipFill>
        <p:spPr bwMode="gray">
          <a:xfrm>
            <a:off x="11545177" y="222624"/>
            <a:ext cx="375534" cy="4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2015714185" name="Прямоугольник 1"/>
          <p:cNvSpPr/>
          <p:nvPr/>
        </p:nvSpPr>
        <p:spPr bwMode="auto">
          <a:xfrm>
            <a:off x="103601" y="145486"/>
            <a:ext cx="10466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  <a:latin typeface="Arial "/>
                <a:cs typeface="Times New Roman"/>
              </a:rPr>
              <a:t>Мониторинг выполнения участником СЭЗ условий договора</a:t>
            </a:r>
            <a:endParaRPr sz="2400" dirty="0">
              <a:latin typeface="Arial "/>
              <a:cs typeface="Times New Roman"/>
            </a:endParaRPr>
          </a:p>
        </p:txBody>
      </p:sp>
      <p:sp>
        <p:nvSpPr>
          <p:cNvPr id="156330003" name="Номер слайда 1"/>
          <p:cNvSpPr txBox="1"/>
          <p:nvPr/>
        </p:nvSpPr>
        <p:spPr bwMode="auto">
          <a:xfrm>
            <a:off x="11734902" y="-1047245"/>
            <a:ext cx="481906" cy="402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FDE7D449-7627-D644-EF54-7DD32150B207}"/>
              </a:ext>
            </a:extLst>
          </p:cNvPr>
          <p:cNvSpPr/>
          <p:nvPr/>
        </p:nvSpPr>
        <p:spPr bwMode="auto">
          <a:xfrm>
            <a:off x="5796087" y="5229200"/>
            <a:ext cx="6221664" cy="1306214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Ответственность в случае утраты статуса участника СЭЗ:</a:t>
            </a:r>
          </a:p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Сумма налогов и иных преференций, подлежит исчислению и уплате</a:t>
            </a:r>
          </a:p>
          <a:p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    в бюджет;</a:t>
            </a:r>
          </a:p>
          <a:p>
            <a:pPr marL="171450" indent="-171450">
              <a:buFontTx/>
              <a:buChar char="-"/>
            </a:pPr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Штраф 5 % от неисполненного объёма капитальных вложений,</a:t>
            </a:r>
          </a:p>
          <a:p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    не менее 150 тыс. руб. и не более 3 млн руб.</a:t>
            </a:r>
          </a:p>
          <a:p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A758635-FF06-1F54-7C80-D77A2E8C92DA}"/>
              </a:ext>
            </a:extLst>
          </p:cNvPr>
          <p:cNvSpPr txBox="1"/>
          <p:nvPr/>
        </p:nvSpPr>
        <p:spPr bwMode="auto">
          <a:xfrm>
            <a:off x="11863701" y="-1070753"/>
            <a:ext cx="30809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8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xmlns="" id="{D66AAD93-7ED6-6F3B-CD2B-C4097AF67460}"/>
              </a:ext>
            </a:extLst>
          </p:cNvPr>
          <p:cNvSpPr/>
          <p:nvPr/>
        </p:nvSpPr>
        <p:spPr bwMode="auto">
          <a:xfrm>
            <a:off x="119336" y="1487348"/>
            <a:ext cx="1570398" cy="323779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Предоставление отчёта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 деятельности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в СЭЗ</a:t>
            </a:r>
          </a:p>
          <a:p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5460138A-D55C-1922-CE6C-1B98EDFE7399}"/>
              </a:ext>
            </a:extLst>
          </p:cNvPr>
          <p:cNvSpPr/>
          <p:nvPr/>
        </p:nvSpPr>
        <p:spPr bwMode="auto">
          <a:xfrm>
            <a:off x="1920287" y="1486023"/>
            <a:ext cx="1540088" cy="323911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b="1" dirty="0">
              <a:solidFill>
                <a:schemeClr val="tx1"/>
              </a:solidFill>
            </a:endParaRPr>
          </a:p>
          <a:p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Анализ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представленной отчетности;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Выездной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мониторинг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20D8CCD6-97A2-074B-ABF1-B43055DA0960}"/>
              </a:ext>
            </a:extLst>
          </p:cNvPr>
          <p:cNvSpPr/>
          <p:nvPr/>
        </p:nvSpPr>
        <p:spPr bwMode="auto">
          <a:xfrm>
            <a:off x="3690030" y="2840898"/>
            <a:ext cx="2097676" cy="786255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b="1" dirty="0">
              <a:solidFill>
                <a:schemeClr val="tx1"/>
              </a:solidFill>
            </a:endParaRPr>
          </a:p>
          <a:p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Условия договора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 деятельности в СЭЗ исполняются</a:t>
            </a:r>
          </a:p>
          <a:p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C47CA057-A6FC-9FFF-1317-CEBC0826F0E9}"/>
              </a:ext>
            </a:extLst>
          </p:cNvPr>
          <p:cNvSpPr/>
          <p:nvPr/>
        </p:nvSpPr>
        <p:spPr bwMode="auto">
          <a:xfrm>
            <a:off x="3690030" y="3911592"/>
            <a:ext cx="5194515" cy="812886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Формирует результаты 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мониторинга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xmlns="" id="{611F99C5-7F6B-01B9-446A-B28ADB19B68F}"/>
              </a:ext>
            </a:extLst>
          </p:cNvPr>
          <p:cNvSpPr/>
          <p:nvPr/>
        </p:nvSpPr>
        <p:spPr bwMode="auto">
          <a:xfrm>
            <a:off x="3698409" y="1476589"/>
            <a:ext cx="2097677" cy="1173275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b="1" dirty="0">
              <a:solidFill>
                <a:schemeClr val="tx1"/>
              </a:solidFill>
            </a:endParaRPr>
          </a:p>
          <a:p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Условия договора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 деятельности в СЭЗ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не исполняются</a:t>
            </a:r>
          </a:p>
          <a:p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1C72AB41-07D9-9517-F9EC-95AA7598AC36}"/>
              </a:ext>
            </a:extLst>
          </p:cNvPr>
          <p:cNvSpPr/>
          <p:nvPr/>
        </p:nvSpPr>
        <p:spPr bwMode="auto">
          <a:xfrm>
            <a:off x="6021183" y="1476589"/>
            <a:ext cx="2101110" cy="1173275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Уведомление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о необходимости устранения нарушений</a:t>
            </a:r>
          </a:p>
          <a:p>
            <a:pPr marL="171450" indent="-171450" algn="ctr">
              <a:buFontTx/>
              <a:buChar char="-"/>
            </a:pP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xmlns="" id="{BD7FE913-5409-0721-19DA-F9D1A348F605}"/>
              </a:ext>
            </a:extLst>
          </p:cNvPr>
          <p:cNvSpPr/>
          <p:nvPr/>
        </p:nvSpPr>
        <p:spPr bwMode="auto">
          <a:xfrm>
            <a:off x="8347390" y="1476587"/>
            <a:ext cx="2180648" cy="117327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100" dirty="0">
              <a:solidFill>
                <a:schemeClr val="tx1"/>
              </a:solidFill>
              <a:latin typeface="Arial 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Устранение нарушений;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Отчёт об устранении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нарушений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xmlns="" id="{1DEE30B2-CD4C-DE96-A4D4-4F7050531BAE}"/>
              </a:ext>
            </a:extLst>
          </p:cNvPr>
          <p:cNvSpPr/>
          <p:nvPr/>
        </p:nvSpPr>
        <p:spPr bwMode="auto">
          <a:xfrm>
            <a:off x="6783435" y="2840898"/>
            <a:ext cx="2101110" cy="812886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Нарушения устранены</a:t>
            </a:r>
          </a:p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D40D3559-7702-14B4-C325-4E9FA2AC68E4}"/>
              </a:ext>
            </a:extLst>
          </p:cNvPr>
          <p:cNvSpPr/>
          <p:nvPr/>
        </p:nvSpPr>
        <p:spPr bwMode="auto">
          <a:xfrm>
            <a:off x="10761852" y="1476589"/>
            <a:ext cx="1260023" cy="117327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Нарушения </a:t>
            </a:r>
          </a:p>
          <a:p>
            <a:r>
              <a:rPr lang="ru-RU" sz="1100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не устранены</a:t>
            </a:r>
          </a:p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xmlns="" id="{2C685B03-28F0-0326-EB9A-8250CD4E9C53}"/>
              </a:ext>
            </a:extLst>
          </p:cNvPr>
          <p:cNvCxnSpPr>
            <a:cxnSpLocks/>
            <a:stCxn id="18" idx="3"/>
            <a:endCxn id="19" idx="1"/>
          </p:cNvCxnSpPr>
          <p:nvPr/>
        </p:nvCxnSpPr>
        <p:spPr bwMode="auto">
          <a:xfrm>
            <a:off x="5796086" y="2063227"/>
            <a:ext cx="225097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xmlns="" id="{D730DD6C-3562-FEB4-8433-F1C99B4E27AE}"/>
              </a:ext>
            </a:extLst>
          </p:cNvPr>
          <p:cNvSpPr/>
          <p:nvPr/>
        </p:nvSpPr>
        <p:spPr bwMode="auto">
          <a:xfrm>
            <a:off x="9264353" y="2852647"/>
            <a:ext cx="2732930" cy="798684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Расторжение договора;</a:t>
            </a:r>
          </a:p>
          <a:p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- Исключение из реестра участников СЭЗ</a:t>
            </a:r>
          </a:p>
          <a:p>
            <a:pPr marL="171450" indent="-171450">
              <a:buFontTx/>
              <a:buChar char="-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xmlns="" id="{203C3EA2-7A2E-8E97-F450-A5211CE95C36}"/>
              </a:ext>
            </a:extLst>
          </p:cNvPr>
          <p:cNvCxnSpPr>
            <a:cxnSpLocks/>
            <a:stCxn id="19" idx="3"/>
            <a:endCxn id="20" idx="1"/>
          </p:cNvCxnSpPr>
          <p:nvPr/>
        </p:nvCxnSpPr>
        <p:spPr bwMode="auto">
          <a:xfrm flipV="1">
            <a:off x="8122293" y="2063225"/>
            <a:ext cx="225097" cy="2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xmlns="" id="{B2E707DD-2C28-A2F3-D89C-3667DD26B2F0}"/>
              </a:ext>
            </a:extLst>
          </p:cNvPr>
          <p:cNvCxnSpPr>
            <a:cxnSpLocks/>
            <a:stCxn id="20" idx="3"/>
            <a:endCxn id="22" idx="1"/>
          </p:cNvCxnSpPr>
          <p:nvPr/>
        </p:nvCxnSpPr>
        <p:spPr bwMode="auto">
          <a:xfrm>
            <a:off x="10528038" y="2063225"/>
            <a:ext cx="233814" cy="2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xmlns="" id="{63A44AFB-BEBD-C590-39A2-13EF0CF7BC83}"/>
              </a:ext>
            </a:extLst>
          </p:cNvPr>
          <p:cNvCxnSpPr>
            <a:cxnSpLocks/>
          </p:cNvCxnSpPr>
          <p:nvPr/>
        </p:nvCxnSpPr>
        <p:spPr bwMode="auto">
          <a:xfrm>
            <a:off x="11424592" y="2649863"/>
            <a:ext cx="0" cy="215213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5714178" name="Прямая со стрелкой 2015714177">
            <a:extLst>
              <a:ext uri="{FF2B5EF4-FFF2-40B4-BE49-F238E27FC236}">
                <a16:creationId xmlns:a16="http://schemas.microsoft.com/office/drawing/2014/main" xmlns="" id="{5C1ADAAA-C3F0-C245-B6DE-51FC5A4F7267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 bwMode="auto">
          <a:xfrm flipV="1">
            <a:off x="1689734" y="3105583"/>
            <a:ext cx="230553" cy="66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5714179" name="Прямая со стрелкой 2015714178">
            <a:extLst>
              <a:ext uri="{FF2B5EF4-FFF2-40B4-BE49-F238E27FC236}">
                <a16:creationId xmlns:a16="http://schemas.microsoft.com/office/drawing/2014/main" xmlns="" id="{D9CB1730-BC67-1625-3869-6406E2CBDE9A}"/>
              </a:ext>
            </a:extLst>
          </p:cNvPr>
          <p:cNvCxnSpPr>
            <a:cxnSpLocks/>
            <a:endCxn id="18" idx="1"/>
          </p:cNvCxnSpPr>
          <p:nvPr/>
        </p:nvCxnSpPr>
        <p:spPr bwMode="auto">
          <a:xfrm flipV="1">
            <a:off x="3460375" y="2063227"/>
            <a:ext cx="238034" cy="1075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5714180" name="Прямая со стрелкой 2015714179">
            <a:extLst>
              <a:ext uri="{FF2B5EF4-FFF2-40B4-BE49-F238E27FC236}">
                <a16:creationId xmlns:a16="http://schemas.microsoft.com/office/drawing/2014/main" xmlns="" id="{582A5A3B-AA7C-350C-3BC7-9F6FA2C15C45}"/>
              </a:ext>
            </a:extLst>
          </p:cNvPr>
          <p:cNvCxnSpPr>
            <a:cxnSpLocks/>
          </p:cNvCxnSpPr>
          <p:nvPr/>
        </p:nvCxnSpPr>
        <p:spPr bwMode="auto">
          <a:xfrm>
            <a:off x="3453792" y="3105583"/>
            <a:ext cx="236238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5714182" name="Скругленный прямоугольник 14">
            <a:extLst>
              <a:ext uri="{FF2B5EF4-FFF2-40B4-BE49-F238E27FC236}">
                <a16:creationId xmlns:a16="http://schemas.microsoft.com/office/drawing/2014/main" xmlns="" id="{8424F412-F13C-6E8B-2A1B-943827687310}"/>
              </a:ext>
            </a:extLst>
          </p:cNvPr>
          <p:cNvSpPr/>
          <p:nvPr/>
        </p:nvSpPr>
        <p:spPr bwMode="auto">
          <a:xfrm>
            <a:off x="258730" y="4405549"/>
            <a:ext cx="1431902" cy="318931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Ежеквартально</a:t>
            </a:r>
          </a:p>
        </p:txBody>
      </p:sp>
      <p:sp>
        <p:nvSpPr>
          <p:cNvPr id="2015714184" name="Скругленный прямоугольник 25">
            <a:extLst>
              <a:ext uri="{FF2B5EF4-FFF2-40B4-BE49-F238E27FC236}">
                <a16:creationId xmlns:a16="http://schemas.microsoft.com/office/drawing/2014/main" xmlns="" id="{35BDE982-370F-064E-2DB0-A4CE66A69CE3}"/>
              </a:ext>
            </a:extLst>
          </p:cNvPr>
          <p:cNvSpPr/>
          <p:nvPr/>
        </p:nvSpPr>
        <p:spPr bwMode="auto">
          <a:xfrm>
            <a:off x="7432350" y="4381370"/>
            <a:ext cx="1452195" cy="343108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70AD4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Ежеквартально</a:t>
            </a:r>
          </a:p>
        </p:txBody>
      </p:sp>
      <p:sp>
        <p:nvSpPr>
          <p:cNvPr id="2015714191" name="Скругленный прямоугольник 42">
            <a:extLst>
              <a:ext uri="{FF2B5EF4-FFF2-40B4-BE49-F238E27FC236}">
                <a16:creationId xmlns:a16="http://schemas.microsoft.com/office/drawing/2014/main" xmlns="" id="{5787B174-534F-8485-63F9-085FE932053A}"/>
              </a:ext>
            </a:extLst>
          </p:cNvPr>
          <p:cNvSpPr/>
          <p:nvPr/>
        </p:nvSpPr>
        <p:spPr bwMode="auto">
          <a:xfrm>
            <a:off x="2050699" y="2164641"/>
            <a:ext cx="1291609" cy="3420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</a:t>
            </a:r>
          </a:p>
        </p:txBody>
      </p:sp>
      <p:sp>
        <p:nvSpPr>
          <p:cNvPr id="2015714193" name="Скругленный прямоугольник 42">
            <a:extLst>
              <a:ext uri="{FF2B5EF4-FFF2-40B4-BE49-F238E27FC236}">
                <a16:creationId xmlns:a16="http://schemas.microsoft.com/office/drawing/2014/main" xmlns="" id="{1ADFFF78-4CD9-FB5A-BCB6-B12F657401FC}"/>
              </a:ext>
            </a:extLst>
          </p:cNvPr>
          <p:cNvSpPr/>
          <p:nvPr/>
        </p:nvSpPr>
        <p:spPr bwMode="auto">
          <a:xfrm>
            <a:off x="258730" y="2163174"/>
            <a:ext cx="1291609" cy="342075"/>
          </a:xfrm>
          <a:prstGeom prst="roundRect">
            <a:avLst/>
          </a:prstGeom>
          <a:solidFill>
            <a:srgbClr val="E2F0D9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Участник СЭЗ</a:t>
            </a:r>
          </a:p>
        </p:txBody>
      </p:sp>
      <p:sp>
        <p:nvSpPr>
          <p:cNvPr id="2015714206" name="Скругленный прямоугольник 14">
            <a:extLst>
              <a:ext uri="{FF2B5EF4-FFF2-40B4-BE49-F238E27FC236}">
                <a16:creationId xmlns:a16="http://schemas.microsoft.com/office/drawing/2014/main" xmlns="" id="{9A35EADD-3294-459E-3D5B-3D64576A4D62}"/>
              </a:ext>
            </a:extLst>
          </p:cNvPr>
          <p:cNvSpPr/>
          <p:nvPr/>
        </p:nvSpPr>
        <p:spPr bwMode="auto">
          <a:xfrm>
            <a:off x="2050699" y="4405548"/>
            <a:ext cx="1410574" cy="318931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Ежеквартально</a:t>
            </a:r>
          </a:p>
        </p:txBody>
      </p:sp>
      <p:cxnSp>
        <p:nvCxnSpPr>
          <p:cNvPr id="715640817" name="Прямая со стрелкой 715640816">
            <a:extLst>
              <a:ext uri="{FF2B5EF4-FFF2-40B4-BE49-F238E27FC236}">
                <a16:creationId xmlns:a16="http://schemas.microsoft.com/office/drawing/2014/main" xmlns="" id="{2B8B43FB-16F3-8DEE-838F-B8BCD2F38297}"/>
              </a:ext>
            </a:extLst>
          </p:cNvPr>
          <p:cNvCxnSpPr>
            <a:cxnSpLocks/>
            <a:stCxn id="18" idx="2"/>
          </p:cNvCxnSpPr>
          <p:nvPr/>
        </p:nvCxnSpPr>
        <p:spPr bwMode="auto">
          <a:xfrm>
            <a:off x="4747248" y="2649864"/>
            <a:ext cx="2469" cy="20471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640821" name="Прямая со стрелкой 715640820">
            <a:extLst>
              <a:ext uri="{FF2B5EF4-FFF2-40B4-BE49-F238E27FC236}">
                <a16:creationId xmlns:a16="http://schemas.microsoft.com/office/drawing/2014/main" xmlns="" id="{E02BFDED-F7D9-A92D-BAE9-3E53E67E951F}"/>
              </a:ext>
            </a:extLst>
          </p:cNvPr>
          <p:cNvCxnSpPr>
            <a:cxnSpLocks/>
          </p:cNvCxnSpPr>
          <p:nvPr/>
        </p:nvCxnSpPr>
        <p:spPr bwMode="auto">
          <a:xfrm>
            <a:off x="8582518" y="2663698"/>
            <a:ext cx="2469" cy="20471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640822" name="Прямая со стрелкой 715640821">
            <a:extLst>
              <a:ext uri="{FF2B5EF4-FFF2-40B4-BE49-F238E27FC236}">
                <a16:creationId xmlns:a16="http://schemas.microsoft.com/office/drawing/2014/main" xmlns="" id="{27437E58-9A0B-F3BE-6C9B-6CCA25C3C5D0}"/>
              </a:ext>
            </a:extLst>
          </p:cNvPr>
          <p:cNvCxnSpPr>
            <a:cxnSpLocks/>
          </p:cNvCxnSpPr>
          <p:nvPr/>
        </p:nvCxnSpPr>
        <p:spPr bwMode="auto">
          <a:xfrm>
            <a:off x="4744965" y="3651331"/>
            <a:ext cx="1" cy="236083"/>
          </a:xfrm>
          <a:prstGeom prst="straightConnector1">
            <a:avLst/>
          </a:prstGeom>
          <a:ln w="44450">
            <a:solidFill>
              <a:srgbClr val="70AD4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640825" name="Прямая со стрелкой 715640824">
            <a:extLst>
              <a:ext uri="{FF2B5EF4-FFF2-40B4-BE49-F238E27FC236}">
                <a16:creationId xmlns:a16="http://schemas.microsoft.com/office/drawing/2014/main" xmlns="" id="{5D8A95C5-7569-4989-5B38-C110788C8B89}"/>
              </a:ext>
            </a:extLst>
          </p:cNvPr>
          <p:cNvCxnSpPr>
            <a:cxnSpLocks/>
          </p:cNvCxnSpPr>
          <p:nvPr/>
        </p:nvCxnSpPr>
        <p:spPr bwMode="auto">
          <a:xfrm>
            <a:off x="8566952" y="3672980"/>
            <a:ext cx="1" cy="236083"/>
          </a:xfrm>
          <a:prstGeom prst="straightConnector1">
            <a:avLst/>
          </a:prstGeom>
          <a:ln w="44450">
            <a:solidFill>
              <a:srgbClr val="70AD4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5640826" name="Скругленный прямоугольник 42">
            <a:extLst>
              <a:ext uri="{FF2B5EF4-FFF2-40B4-BE49-F238E27FC236}">
                <a16:creationId xmlns:a16="http://schemas.microsoft.com/office/drawing/2014/main" xmlns="" id="{AA8C12F9-CA5C-DDEE-F451-A9901F23785C}"/>
              </a:ext>
            </a:extLst>
          </p:cNvPr>
          <p:cNvSpPr/>
          <p:nvPr/>
        </p:nvSpPr>
        <p:spPr bwMode="auto">
          <a:xfrm>
            <a:off x="5575893" y="3976276"/>
            <a:ext cx="1291609" cy="3420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</a:t>
            </a:r>
          </a:p>
        </p:txBody>
      </p:sp>
      <p:sp>
        <p:nvSpPr>
          <p:cNvPr id="715640827" name="Скругленный прямоугольник 42">
            <a:extLst>
              <a:ext uri="{FF2B5EF4-FFF2-40B4-BE49-F238E27FC236}">
                <a16:creationId xmlns:a16="http://schemas.microsoft.com/office/drawing/2014/main" xmlns="" id="{115CBF17-94A7-E7CD-B8C0-9F6D71C30DC4}"/>
              </a:ext>
            </a:extLst>
          </p:cNvPr>
          <p:cNvSpPr/>
          <p:nvPr/>
        </p:nvSpPr>
        <p:spPr bwMode="auto">
          <a:xfrm>
            <a:off x="6434367" y="1585956"/>
            <a:ext cx="1291609" cy="3420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МЭРиП</a:t>
            </a:r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 БО</a:t>
            </a:r>
          </a:p>
        </p:txBody>
      </p:sp>
      <p:sp>
        <p:nvSpPr>
          <p:cNvPr id="715640828" name="Скругленный прямоугольник 42">
            <a:extLst>
              <a:ext uri="{FF2B5EF4-FFF2-40B4-BE49-F238E27FC236}">
                <a16:creationId xmlns:a16="http://schemas.microsoft.com/office/drawing/2014/main" xmlns="" id="{A01DFE79-712C-CF8D-E510-C85EF73580D1}"/>
              </a:ext>
            </a:extLst>
          </p:cNvPr>
          <p:cNvSpPr/>
          <p:nvPr/>
        </p:nvSpPr>
        <p:spPr bwMode="auto">
          <a:xfrm>
            <a:off x="8787431" y="1585956"/>
            <a:ext cx="1291609" cy="342075"/>
          </a:xfrm>
          <a:prstGeom prst="roundRect">
            <a:avLst/>
          </a:prstGeom>
          <a:solidFill>
            <a:srgbClr val="E2F0D9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Участник СЭЗ</a:t>
            </a:r>
          </a:p>
        </p:txBody>
      </p:sp>
      <p:sp>
        <p:nvSpPr>
          <p:cNvPr id="1544957188" name="Прямоугольник: скругленные углы 1544957187">
            <a:extLst>
              <a:ext uri="{FF2B5EF4-FFF2-40B4-BE49-F238E27FC236}">
                <a16:creationId xmlns:a16="http://schemas.microsoft.com/office/drawing/2014/main" xmlns="" id="{CB4E522E-96EF-9C26-3339-1F2653A3AED7}"/>
              </a:ext>
            </a:extLst>
          </p:cNvPr>
          <p:cNvSpPr/>
          <p:nvPr/>
        </p:nvSpPr>
        <p:spPr bwMode="auto">
          <a:xfrm>
            <a:off x="9264353" y="3930544"/>
            <a:ext cx="2732929" cy="817977"/>
          </a:xfrm>
          <a:prstGeom prst="roundRect">
            <a:avLst/>
          </a:prstGeom>
          <a:solidFill>
            <a:srgbClr val="FF9999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>
                <a:solidFill>
                  <a:schemeClr val="tx1"/>
                </a:solidFill>
                <a:latin typeface="Arial "/>
                <a:cs typeface="Times New Roman" panose="02020603050405020304" pitchFamily="18" charset="0"/>
              </a:rPr>
              <a:t>Утрата статуса участника СЭЗ</a:t>
            </a:r>
          </a:p>
          <a:p>
            <a:pPr marL="171450" indent="-171450">
              <a:buFontTx/>
              <a:buChar char="-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1544957189" name="Прямая со стрелкой 1544957188">
            <a:extLst>
              <a:ext uri="{FF2B5EF4-FFF2-40B4-BE49-F238E27FC236}">
                <a16:creationId xmlns:a16="http://schemas.microsoft.com/office/drawing/2014/main" xmlns="" id="{714AD50E-2856-2452-0136-4902ADFF85C0}"/>
              </a:ext>
            </a:extLst>
          </p:cNvPr>
          <p:cNvCxnSpPr>
            <a:cxnSpLocks/>
            <a:stCxn id="25" idx="2"/>
            <a:endCxn id="1544957188" idx="0"/>
          </p:cNvCxnSpPr>
          <p:nvPr/>
        </p:nvCxnSpPr>
        <p:spPr bwMode="auto">
          <a:xfrm>
            <a:off x="10630818" y="3651331"/>
            <a:ext cx="0" cy="279213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085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4957211" name="Прямоугольник 22"/>
          <p:cNvSpPr/>
          <p:nvPr/>
        </p:nvSpPr>
        <p:spPr bwMode="auto">
          <a:xfrm>
            <a:off x="0" y="7105"/>
            <a:ext cx="12191998" cy="993015"/>
          </a:xfrm>
          <a:prstGeom prst="rect">
            <a:avLst/>
          </a:prstGeom>
          <a:solidFill>
            <a:srgbClr val="007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400855105" name="Picture 2" descr="C:\Users\user\Desktop\departament-ekonomicheskogo-razvitiya.png"/>
          <p:cNvPicPr>
            <a:picLocks noChangeAspect="1" noChangeArrowheads="1"/>
          </p:cNvPicPr>
          <p:nvPr/>
        </p:nvPicPr>
        <p:blipFill>
          <a:blip r:embed="rId2"/>
          <a:srcRect l="5630" t="11279" r="75212" b="11081"/>
          <a:stretch/>
        </p:blipFill>
        <p:spPr bwMode="auto">
          <a:xfrm>
            <a:off x="11513259" y="195340"/>
            <a:ext cx="484412" cy="5774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804010412" name="Прямая соединительная линия 23"/>
          <p:cNvCxnSpPr>
            <a:cxnSpLocks/>
          </p:cNvCxnSpPr>
          <p:nvPr/>
        </p:nvCxnSpPr>
        <p:spPr bwMode="auto">
          <a:xfrm>
            <a:off x="-19936" y="1052736"/>
            <a:ext cx="12196149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715640802" name="Прямая соединительная линия 24"/>
          <p:cNvCxnSpPr>
            <a:cxnSpLocks/>
          </p:cNvCxnSpPr>
          <p:nvPr/>
        </p:nvCxnSpPr>
        <p:spPr bwMode="auto">
          <a:xfrm>
            <a:off x="10545854" y="-8991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52803548" name="Прямая соединительная линия 25"/>
          <p:cNvCxnSpPr>
            <a:cxnSpLocks/>
          </p:cNvCxnSpPr>
          <p:nvPr/>
        </p:nvCxnSpPr>
        <p:spPr bwMode="auto">
          <a:xfrm>
            <a:off x="10155424" y="-10113"/>
            <a:ext cx="922617" cy="948458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pic>
        <p:nvPicPr>
          <p:cNvPr id="2039573941" name="Picture 9" descr="Picture4"/>
          <p:cNvPicPr>
            <a:picLocks noChangeAspect="1" noChangeArrowheads="1"/>
          </p:cNvPicPr>
          <p:nvPr/>
        </p:nvPicPr>
        <p:blipFill>
          <a:blip r:embed="rId3">
            <a:lum bright="40000" contrast="40000"/>
          </a:blip>
          <a:srcRect l="3664" t="7811" r="28168"/>
          <a:stretch/>
        </p:blipFill>
        <p:spPr bwMode="gray">
          <a:xfrm>
            <a:off x="11545177" y="222624"/>
            <a:ext cx="375534" cy="4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2015714185" name="Прямоугольник 1"/>
          <p:cNvSpPr/>
          <p:nvPr/>
        </p:nvSpPr>
        <p:spPr bwMode="auto">
          <a:xfrm>
            <a:off x="103601" y="145486"/>
            <a:ext cx="104661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200" b="1" dirty="0">
                <a:solidFill>
                  <a:schemeClr val="bg1"/>
                </a:solidFill>
                <a:latin typeface="Arial "/>
                <a:cs typeface="Times New Roman"/>
              </a:rPr>
              <a:t>Перечень нормативных правовых актов, регулирующих функционирование СЭЗ</a:t>
            </a:r>
          </a:p>
          <a:p>
            <a:pPr>
              <a:defRPr/>
            </a:pP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156330003" name="Номер слайда 1"/>
          <p:cNvSpPr txBox="1"/>
          <p:nvPr/>
        </p:nvSpPr>
        <p:spPr bwMode="auto">
          <a:xfrm>
            <a:off x="11696180" y="6496787"/>
            <a:ext cx="481906" cy="402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22307740-EBE4-BF85-DC95-DDF2B816B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420393"/>
              </p:ext>
            </p:extLst>
          </p:nvPr>
        </p:nvGraphicFramePr>
        <p:xfrm>
          <a:off x="103601" y="1177836"/>
          <a:ext cx="11894070" cy="5060312"/>
        </p:xfrm>
        <a:graphic>
          <a:graphicData uri="http://schemas.openxmlformats.org/drawingml/2006/table">
            <a:tbl>
              <a:tblPr firstRow="1" bandRow="1"/>
              <a:tblGrid>
                <a:gridCol w="679287">
                  <a:extLst>
                    <a:ext uri="{9D8B030D-6E8A-4147-A177-3AD203B41FA5}">
                      <a16:colId xmlns:a16="http://schemas.microsoft.com/office/drawing/2014/main" xmlns="" val="1946191965"/>
                    </a:ext>
                  </a:extLst>
                </a:gridCol>
                <a:gridCol w="11214783">
                  <a:extLst>
                    <a:ext uri="{9D8B030D-6E8A-4147-A177-3AD203B41FA5}">
                      <a16:colId xmlns:a16="http://schemas.microsoft.com/office/drawing/2014/main" xmlns="" val="354686401"/>
                    </a:ext>
                  </a:extLst>
                </a:gridCol>
              </a:tblGrid>
              <a:tr h="4929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600" b="1" dirty="0">
                          <a:latin typeface="Arial "/>
                          <a:cs typeface="Times New Roman"/>
                        </a:rPr>
                        <a:t>№ п/п</a:t>
                      </a:r>
                      <a:endParaRPr sz="1600" b="1" dirty="0">
                        <a:latin typeface="Arial 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>
                          <a:latin typeface="Arial "/>
                          <a:cs typeface="Times New Roman"/>
                        </a:rPr>
                        <a:t>Наименование нормативного правового акта</a:t>
                      </a:r>
                      <a:endParaRPr sz="2000" b="1" dirty="0">
                        <a:latin typeface="Arial 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5482681"/>
                  </a:ext>
                </a:extLst>
              </a:tr>
              <a:tr h="124552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>
                          <a:latin typeface="Arial "/>
                          <a:cs typeface="Times New Roman" panose="02020603050405020304" pitchFamily="18" charset="0"/>
                        </a:rPr>
                        <a:t>1</a:t>
                      </a:r>
                      <a:endParaRPr sz="2000" b="1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2000" dirty="0">
                        <a:latin typeface="Arial 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3878100"/>
                  </a:ext>
                </a:extLst>
              </a:tr>
              <a:tr h="124552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>
                          <a:latin typeface="Arial "/>
                          <a:cs typeface="Times New Roman" panose="02020603050405020304" pitchFamily="18" charset="0"/>
                        </a:rPr>
                        <a:t>2</a:t>
                      </a:r>
                      <a:endParaRPr sz="2000" b="1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 i="0" dirty="0">
                        <a:latin typeface="Arial "/>
                        <a:cs typeface="Times New Roman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944265"/>
                  </a:ext>
                </a:extLst>
              </a:tr>
              <a:tr h="106314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>
                          <a:latin typeface="Arial "/>
                          <a:cs typeface="Times New Roman" panose="02020603050405020304" pitchFamily="18" charset="0"/>
                        </a:rPr>
                        <a:t>3</a:t>
                      </a:r>
                      <a:endParaRPr sz="2000" b="1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2000" dirty="0">
                        <a:latin typeface="Arial 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5273501"/>
                  </a:ext>
                </a:extLst>
              </a:tr>
              <a:tr h="10132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>
                          <a:latin typeface="Arial "/>
                          <a:cs typeface="Times New Roman" panose="02020603050405020304" pitchFamily="18" charset="0"/>
                        </a:rPr>
                        <a:t>4</a:t>
                      </a:r>
                      <a:endParaRPr sz="2000" b="1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2000" dirty="0">
                        <a:latin typeface="Arial 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3500774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94B227F-A68F-CC2F-820A-B0712FCAEBBE}"/>
              </a:ext>
            </a:extLst>
          </p:cNvPr>
          <p:cNvSpPr/>
          <p:nvPr/>
        </p:nvSpPr>
        <p:spPr>
          <a:xfrm>
            <a:off x="822192" y="1702421"/>
            <a:ext cx="11106455" cy="120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Arial "/>
                <a:cs typeface="Times New Roman"/>
              </a:rPr>
              <a:t>Постановление Правительства Белгородской области «Об утверждении Порядка функционирования свободной экономической зоны на территории Белгородской области»</a:t>
            </a:r>
            <a:endParaRPr lang="ru-RU" sz="2000" dirty="0">
              <a:solidFill>
                <a:schemeClr val="tx1"/>
              </a:solidFill>
              <a:latin typeface="Arial 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07F409F-8196-C7B6-E54E-89488C94924C}"/>
              </a:ext>
            </a:extLst>
          </p:cNvPr>
          <p:cNvSpPr txBox="1"/>
          <p:nvPr/>
        </p:nvSpPr>
        <p:spPr bwMode="auto">
          <a:xfrm>
            <a:off x="11824979" y="6473279"/>
            <a:ext cx="30809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9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6124C35-AD0D-B78C-26F7-D8574475A0AD}"/>
              </a:ext>
            </a:extLst>
          </p:cNvPr>
          <p:cNvSpPr/>
          <p:nvPr/>
        </p:nvSpPr>
        <p:spPr bwMode="auto">
          <a:xfrm>
            <a:off x="830678" y="2934837"/>
            <a:ext cx="11106455" cy="120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Arial "/>
                <a:cs typeface="Times New Roman"/>
              </a:rPr>
              <a:t>Постановление Губернатора Белгородской области «О внесении изменений в постановление главы администрации Белгородской области от 11 июля 2002 года № 283»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45CBFE99-C91F-589B-2A1A-72681CE7D0F9}"/>
              </a:ext>
            </a:extLst>
          </p:cNvPr>
          <p:cNvSpPr/>
          <p:nvPr/>
        </p:nvSpPr>
        <p:spPr bwMode="auto">
          <a:xfrm>
            <a:off x="822192" y="4191978"/>
            <a:ext cx="11123678" cy="9684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Arial "/>
                <a:cs typeface="Times New Roman"/>
              </a:rPr>
              <a:t>Постановление Правительства Белгородской области «О внесении изменений в постановление Правительства Белгородской области от 27 апреля 2005 года № 93-пп»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073545ED-2BD6-9782-9641-2C7722CDB4B8}"/>
              </a:ext>
            </a:extLst>
          </p:cNvPr>
          <p:cNvSpPr/>
          <p:nvPr/>
        </p:nvSpPr>
        <p:spPr bwMode="auto">
          <a:xfrm>
            <a:off x="822192" y="5252578"/>
            <a:ext cx="11098519" cy="9519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Arial "/>
                <a:cs typeface="Times New Roman"/>
              </a:rPr>
              <a:t>Постановление Правительства Белгородской области «О внесении изменений в постановление Правительства Белгородской области от 20 декабря 2021 года № 619-пп»</a:t>
            </a:r>
          </a:p>
        </p:txBody>
      </p:sp>
    </p:spTree>
    <p:extLst>
      <p:ext uri="{BB962C8B-B14F-4D97-AF65-F5344CB8AC3E}">
        <p14:creationId xmlns:p14="http://schemas.microsoft.com/office/powerpoint/2010/main" val="1626129499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1709</TotalTime>
  <Words>1456</Words>
  <Application>Microsoft Office PowerPoint</Application>
  <DocSecurity>0</DocSecurity>
  <PresentationFormat>Произвольный</PresentationFormat>
  <Paragraphs>364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Панченко Андрей Анатольевич</dc:creator>
  <cp:lastModifiedBy>vakan</cp:lastModifiedBy>
  <cp:revision>1922</cp:revision>
  <cp:lastPrinted>2024-10-04T09:17:28Z</cp:lastPrinted>
  <dcterms:created xsi:type="dcterms:W3CDTF">2022-09-20T11:55:35Z</dcterms:created>
  <dcterms:modified xsi:type="dcterms:W3CDTF">2024-10-21T19:16:05Z</dcterms:modified>
  <dc:identifier/>
  <dc:language/>
  <cp:version/>
</cp:coreProperties>
</file>