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0B0A958-308B-21EC-1CE4-358B80DB24AA}">
  <a:tblStyle styleId="{25D89CF8-ECCF-C409-F92E-BE6A45867812}" styleName="Стиль из темы 1 - акцент 3">
    <a:tblBg>
      <a:fillRef idx="2">
        <a:schemeClr val="accent3"/>
      </a:fill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2V>
    <a:lastCol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lastCol>
    <a:firstCol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firstCol>
    <a:lastRow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0B0A958-308B-21EC-1CE4-358B80DB24AA}" styleName="Светлый стиль 3 - акцент 4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accent4"/>
              </a:solidFill>
            </a:ln>
          </a:left>
          <a:right>
            <a:ln w="12700">
              <a:solidFill>
                <a:schemeClr val="accent4"/>
              </a:solidFill>
            </a:ln>
          </a:right>
          <a:top>
            <a:ln w="12700">
              <a:solidFill>
                <a:schemeClr val="accent4"/>
              </a:solidFill>
            </a:ln>
          </a:top>
          <a:bottom>
            <a:ln w="12700">
              <a:solidFill>
                <a:schemeClr val="accent4"/>
              </a:solidFill>
            </a:ln>
          </a:bottom>
          <a:insideH>
            <a:ln w="12700">
              <a:solidFill>
                <a:schemeClr val="accent4"/>
              </a:solidFill>
            </a:ln>
          </a:insideH>
          <a:insideV>
            <a:ln w="12700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band2V>
      <a:tcStyle>
        <a:tcBdr/>
        <a:fill>
          <a:solidFill>
            <a:schemeClr val="accent4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50800">
              <a:solidFill>
                <a:schemeClr val="accent4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25400">
              <a:solidFill>
                <a:schemeClr val="accent4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Лист2!$A$3</c:f>
              <c:strCache>
                <c:ptCount val="1"/>
                <c:pt idx="0">
                  <c:v>Численность населения, чел</c:v>
                </c:pt>
              </c:strCache>
            </c:strRef>
          </c:tx>
          <c:spPr>
            <a:solidFill>
              <a:srgbClr val="00B050"/>
            </a:solidFill>
          </c:spPr>
          <c:invertIfNegative val="1"/>
          <c:dLbls>
            <c:dLbl>
              <c:idx val="0"/>
              <c:layout>
                <c:manualLayout>
                  <c:x val="1.4727042614818804E-2"/>
                  <c:y val="-4.0824763707815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140687511148479E-2"/>
                  <c:y val="-4.0665920858253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832530642407601E-2"/>
                  <c:y val="-3.4540969264087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Лист2!$B$2:$D$2</c:f>
              <c:strCache>
                <c:ptCount val="3"/>
                <c:pt idx="0">
                  <c:v>на 01.01.2023 года</c:v>
                </c:pt>
                <c:pt idx="1">
                  <c:v>на 01.01.2024 года</c:v>
                </c:pt>
                <c:pt idx="2">
                  <c:v>на 01.01.2025 года</c:v>
                </c:pt>
              </c:strCache>
            </c:strRef>
          </c:cat>
          <c:val>
            <c:numRef>
              <c:f>Лист2!$B$3:$D$3</c:f>
              <c:numCache>
                <c:formatCode>General</c:formatCode>
                <c:ptCount val="3"/>
                <c:pt idx="0">
                  <c:v>64456</c:v>
                </c:pt>
                <c:pt idx="1">
                  <c:v>63354</c:v>
                </c:pt>
                <c:pt idx="2">
                  <c:v>62004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285312"/>
        <c:axId val="32533312"/>
        <c:axId val="0"/>
      </c:bar3DChart>
      <c:catAx>
        <c:axId val="118285312"/>
        <c:scaling>
          <c:orientation val="minMax"/>
        </c:scaling>
        <c:delete val="0"/>
        <c:axPos val="b"/>
        <c:majorTickMark val="out"/>
        <c:minorTickMark val="none"/>
        <c:tickLblPos val="nextTo"/>
        <c:crossAx val="32533312"/>
        <c:crosses val="autoZero"/>
        <c:auto val="1"/>
        <c:lblAlgn val="ctr"/>
        <c:lblOffset val="100"/>
        <c:noMultiLvlLbl val="0"/>
      </c:catAx>
      <c:valAx>
        <c:axId val="32533312"/>
        <c:scaling>
          <c:orientation val="minMax"/>
          <c:max val="700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118285312"/>
        <c:crosses val="autoZero"/>
        <c:crossBetween val="between"/>
        <c:majorUnit val="10000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Лист3!$A$5</c:f>
              <c:strCache>
                <c:ptCount val="1"/>
                <c:pt idx="0">
                  <c:v>Численность работников, чел</c:v>
                </c:pt>
              </c:strCache>
            </c:strRef>
          </c:tx>
          <c:spPr>
            <a:solidFill>
              <a:srgbClr val="4F81BD"/>
            </a:solidFill>
          </c:spPr>
          <c:invertIfNegative val="1"/>
          <c:dLbls>
            <c:dLbl>
              <c:idx val="0"/>
              <c:layout>
                <c:manualLayout>
                  <c:x val="0"/>
                  <c:y val="9.2592592592593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Лист3!$B$4:$D$4</c:f>
              <c:strCache>
                <c:ptCount val="3"/>
                <c:pt idx="0">
                  <c:v>2022 год</c:v>
                </c:pt>
                <c:pt idx="1">
                  <c:v>2023 год </c:v>
                </c:pt>
                <c:pt idx="2">
                  <c:v> 2024 год</c:v>
                </c:pt>
              </c:strCache>
            </c:strRef>
          </c:cat>
          <c:val>
            <c:numRef>
              <c:f>Лист3!$B$5:$D$5</c:f>
              <c:numCache>
                <c:formatCode>General</c:formatCode>
                <c:ptCount val="3"/>
                <c:pt idx="0">
                  <c:v>15430</c:v>
                </c:pt>
                <c:pt idx="1">
                  <c:v>14549</c:v>
                </c:pt>
                <c:pt idx="2">
                  <c:v>14205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166592"/>
        <c:axId val="33812992"/>
      </c:barChart>
      <c:lineChart>
        <c:grouping val="standard"/>
        <c:varyColors val="0"/>
        <c:ser>
          <c:idx val="1"/>
          <c:order val="1"/>
          <c:tx>
            <c:strRef>
              <c:f>Лист3!$A$6</c:f>
              <c:strCache>
                <c:ptCount val="1"/>
                <c:pt idx="0">
                  <c:v>Средняя зарплата, рублей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circle"/>
            <c:size val="5"/>
            <c:spPr>
              <a:ln cap="rnd"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1.6666666666666701E-2"/>
                  <c:y val="-6.0185185185185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666666666666701E-2"/>
                  <c:y val="-6.4814814814815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851851851851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Лист3!$B$4:$D$4</c:f>
              <c:strCache>
                <c:ptCount val="3"/>
                <c:pt idx="0">
                  <c:v>2022 год</c:v>
                </c:pt>
                <c:pt idx="1">
                  <c:v>2023 год </c:v>
                </c:pt>
                <c:pt idx="2">
                  <c:v> 2024 год</c:v>
                </c:pt>
              </c:strCache>
            </c:strRef>
          </c:cat>
          <c:val>
            <c:numRef>
              <c:f>Лист3!$B$6:$D$6</c:f>
              <c:numCache>
                <c:formatCode>General</c:formatCode>
                <c:ptCount val="3"/>
                <c:pt idx="0">
                  <c:v>40007</c:v>
                </c:pt>
                <c:pt idx="1">
                  <c:v>49378</c:v>
                </c:pt>
                <c:pt idx="2">
                  <c:v>58190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65568"/>
        <c:axId val="33813568"/>
      </c:lineChart>
      <c:catAx>
        <c:axId val="61166592"/>
        <c:scaling>
          <c:orientation val="minMax"/>
        </c:scaling>
        <c:delete val="0"/>
        <c:axPos val="b"/>
        <c:majorTickMark val="out"/>
        <c:minorTickMark val="none"/>
        <c:tickLblPos val="nextTo"/>
        <c:crossAx val="33812992"/>
        <c:crosses val="autoZero"/>
        <c:auto val="1"/>
        <c:lblAlgn val="ctr"/>
        <c:lblOffset val="100"/>
        <c:noMultiLvlLbl val="0"/>
      </c:catAx>
      <c:valAx>
        <c:axId val="33812992"/>
        <c:scaling>
          <c:orientation val="minMax"/>
          <c:max val="30000"/>
          <c:min val="0"/>
        </c:scaling>
        <c:delete val="0"/>
        <c:axPos val="l"/>
        <c:majorGridlines>
          <c:spPr>
            <a:ln w="0"/>
          </c:spPr>
        </c:majorGridlines>
        <c:numFmt formatCode="General" sourceLinked="1"/>
        <c:majorTickMark val="out"/>
        <c:minorTickMark val="none"/>
        <c:tickLblPos val="nextTo"/>
        <c:crossAx val="61166592"/>
        <c:crosses val="autoZero"/>
        <c:crossBetween val="between"/>
        <c:majorUnit val="5000"/>
      </c:valAx>
      <c:valAx>
        <c:axId val="33813568"/>
        <c:scaling>
          <c:orientation val="minMax"/>
          <c:max val="60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61165568"/>
        <c:crosses val="max"/>
        <c:crossBetween val="between"/>
        <c:majorUnit val="10000"/>
      </c:valAx>
      <c:catAx>
        <c:axId val="61165568"/>
        <c:scaling>
          <c:orientation val="minMax"/>
        </c:scaling>
        <c:delete val="1"/>
        <c:axPos val="b"/>
        <c:majorTickMark val="out"/>
        <c:minorTickMark val="none"/>
        <c:tickLblPos val="nextTo"/>
        <c:crossAx val="3381356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Лист4!$B$5</c:f>
              <c:strCache>
                <c:ptCount val="1"/>
                <c:pt idx="0">
                  <c:v>2022 год</c:v>
                </c:pt>
              </c:strCache>
            </c:strRef>
          </c:tx>
          <c:invertIfNegative val="1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Лист4!$A$6:$A$13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 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Лист4!$B$6:$B$13</c:f>
              <c:numCache>
                <c:formatCode>General</c:formatCode>
                <c:ptCount val="8"/>
                <c:pt idx="0">
                  <c:v>483</c:v>
                </c:pt>
                <c:pt idx="1">
                  <c:v>4504</c:v>
                </c:pt>
                <c:pt idx="2">
                  <c:v>676</c:v>
                </c:pt>
                <c:pt idx="3">
                  <c:v>580</c:v>
                </c:pt>
                <c:pt idx="4">
                  <c:v>1736</c:v>
                </c:pt>
                <c:pt idx="5">
                  <c:v>1681</c:v>
                </c:pt>
                <c:pt idx="6">
                  <c:v>2121</c:v>
                </c:pt>
                <c:pt idx="7">
                  <c:v>1478</c:v>
                </c:pt>
              </c:numCache>
            </c:numRef>
          </c:val>
        </c:ser>
        <c:ser>
          <c:idx val="1"/>
          <c:order val="1"/>
          <c:tx>
            <c:strRef>
              <c:f>Лист4!$C$5</c:f>
              <c:strCache>
                <c:ptCount val="1"/>
                <c:pt idx="0">
                  <c:v>2023 год </c:v>
                </c:pt>
              </c:strCache>
            </c:strRef>
          </c:tx>
          <c:invertIfNegative val="1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Лист4!$A$6:$A$13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 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Лист4!$C$6:$C$13</c:f>
              <c:numCache>
                <c:formatCode>General</c:formatCode>
                <c:ptCount val="8"/>
                <c:pt idx="0">
                  <c:v>696</c:v>
                </c:pt>
                <c:pt idx="1">
                  <c:v>3836</c:v>
                </c:pt>
                <c:pt idx="2">
                  <c:v>665</c:v>
                </c:pt>
                <c:pt idx="3">
                  <c:v>607</c:v>
                </c:pt>
                <c:pt idx="4">
                  <c:v>1627</c:v>
                </c:pt>
                <c:pt idx="5">
                  <c:v>1576</c:v>
                </c:pt>
                <c:pt idx="6">
                  <c:v>2293</c:v>
                </c:pt>
                <c:pt idx="7">
                  <c:v>1430</c:v>
                </c:pt>
              </c:numCache>
            </c:numRef>
          </c:val>
        </c:ser>
        <c:ser>
          <c:idx val="2"/>
          <c:order val="2"/>
          <c:tx>
            <c:strRef>
              <c:f>Лист4!$D$5</c:f>
              <c:strCache>
                <c:ptCount val="1"/>
                <c:pt idx="0">
                  <c:v> 2024 год</c:v>
                </c:pt>
              </c:strCache>
            </c:strRef>
          </c:tx>
          <c:invertIfNegative val="1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Лист4!$A$6:$A$13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 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Лист4!$D$6:$D$13</c:f>
              <c:numCache>
                <c:formatCode>General</c:formatCode>
                <c:ptCount val="8"/>
                <c:pt idx="0">
                  <c:v>682</c:v>
                </c:pt>
                <c:pt idx="1">
                  <c:v>3745</c:v>
                </c:pt>
                <c:pt idx="2">
                  <c:v>672</c:v>
                </c:pt>
                <c:pt idx="3">
                  <c:v>632</c:v>
                </c:pt>
                <c:pt idx="4">
                  <c:v>1480</c:v>
                </c:pt>
                <c:pt idx="5">
                  <c:v>1536</c:v>
                </c:pt>
                <c:pt idx="6">
                  <c:v>2247</c:v>
                </c:pt>
                <c:pt idx="7">
                  <c:v>1389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167104"/>
        <c:axId val="33810688"/>
      </c:barChart>
      <c:catAx>
        <c:axId val="61167104"/>
        <c:scaling>
          <c:orientation val="maxMin"/>
        </c:scaling>
        <c:delete val="0"/>
        <c:axPos val="l"/>
        <c:majorTickMark val="out"/>
        <c:minorTickMark val="none"/>
        <c:tickLblPos val="nextTo"/>
        <c:crossAx val="33810688"/>
        <c:crosses val="autoZero"/>
        <c:auto val="1"/>
        <c:lblAlgn val="ctr"/>
        <c:lblOffset val="100"/>
        <c:noMultiLvlLbl val="0"/>
      </c:catAx>
      <c:valAx>
        <c:axId val="33810688"/>
        <c:scaling>
          <c:orientation val="minMax"/>
        </c:scaling>
        <c:delete val="0"/>
        <c:axPos val="t"/>
        <c:majorGridlines>
          <c:spPr>
            <a:ln>
              <a:solidFill>
                <a:sysClr val="window" lastClr="FFFFFF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61167104"/>
        <c:crosses val="autoZero"/>
        <c:crossBetween val="between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Лист5!$B$4</c:f>
              <c:strCache>
                <c:ptCount val="1"/>
                <c:pt idx="0">
                  <c:v>2022 год</c:v>
                </c:pt>
              </c:strCache>
            </c:strRef>
          </c:tx>
          <c:invertIfNegative val="1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Лист5!$A$5:$A$12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Лист5!$B$5:$B$12</c:f>
              <c:numCache>
                <c:formatCode>General</c:formatCode>
                <c:ptCount val="8"/>
                <c:pt idx="0">
                  <c:v>48643</c:v>
                </c:pt>
                <c:pt idx="1">
                  <c:v>38733</c:v>
                </c:pt>
                <c:pt idx="2">
                  <c:v>49280</c:v>
                </c:pt>
                <c:pt idx="3">
                  <c:v>37952</c:v>
                </c:pt>
                <c:pt idx="4">
                  <c:v>44167</c:v>
                </c:pt>
                <c:pt idx="5">
                  <c:v>49056</c:v>
                </c:pt>
                <c:pt idx="6">
                  <c:v>35722</c:v>
                </c:pt>
                <c:pt idx="7">
                  <c:v>35917</c:v>
                </c:pt>
              </c:numCache>
            </c:numRef>
          </c:val>
        </c:ser>
        <c:ser>
          <c:idx val="1"/>
          <c:order val="1"/>
          <c:tx>
            <c:strRef>
              <c:f>Лист5!$C$4</c:f>
              <c:strCache>
                <c:ptCount val="1"/>
                <c:pt idx="0">
                  <c:v>2023 год</c:v>
                </c:pt>
              </c:strCache>
            </c:strRef>
          </c:tx>
          <c:invertIfNegative val="1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Лист5!$A$5:$A$12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Лист5!$C$5:$C$12</c:f>
              <c:numCache>
                <c:formatCode>General</c:formatCode>
                <c:ptCount val="8"/>
                <c:pt idx="0">
                  <c:v>53143</c:v>
                </c:pt>
                <c:pt idx="1">
                  <c:v>55751</c:v>
                </c:pt>
                <c:pt idx="2">
                  <c:v>58162</c:v>
                </c:pt>
                <c:pt idx="3">
                  <c:v>43428</c:v>
                </c:pt>
                <c:pt idx="4">
                  <c:v>53179</c:v>
                </c:pt>
                <c:pt idx="5">
                  <c:v>56941</c:v>
                </c:pt>
                <c:pt idx="6">
                  <c:v>37046</c:v>
                </c:pt>
                <c:pt idx="7">
                  <c:v>40331</c:v>
                </c:pt>
              </c:numCache>
            </c:numRef>
          </c:val>
        </c:ser>
        <c:ser>
          <c:idx val="2"/>
          <c:order val="2"/>
          <c:tx>
            <c:strRef>
              <c:f>Лист5!$D$4</c:f>
              <c:strCache>
                <c:ptCount val="1"/>
                <c:pt idx="0">
                  <c:v> 2024 год</c:v>
                </c:pt>
              </c:strCache>
            </c:strRef>
          </c:tx>
          <c:invertIfNegative val="1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Лист5!$A$5:$A$12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Лист5!$D$5:$D$12</c:f>
              <c:numCache>
                <c:formatCode>General</c:formatCode>
                <c:ptCount val="8"/>
                <c:pt idx="0">
                  <c:v>63849</c:v>
                </c:pt>
                <c:pt idx="1">
                  <c:v>66784</c:v>
                </c:pt>
                <c:pt idx="2">
                  <c:v>64631</c:v>
                </c:pt>
                <c:pt idx="3">
                  <c:v>51021</c:v>
                </c:pt>
                <c:pt idx="4">
                  <c:v>65343</c:v>
                </c:pt>
                <c:pt idx="5">
                  <c:v>67092</c:v>
                </c:pt>
                <c:pt idx="6">
                  <c:v>41291</c:v>
                </c:pt>
                <c:pt idx="7">
                  <c:v>45870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225152"/>
        <c:axId val="45056576"/>
      </c:barChart>
      <c:catAx>
        <c:axId val="122225152"/>
        <c:scaling>
          <c:orientation val="maxMin"/>
        </c:scaling>
        <c:delete val="0"/>
        <c:axPos val="l"/>
        <c:majorTickMark val="out"/>
        <c:minorTickMark val="none"/>
        <c:tickLblPos val="nextTo"/>
        <c:crossAx val="45056576"/>
        <c:crosses val="autoZero"/>
        <c:auto val="1"/>
        <c:lblAlgn val="ctr"/>
        <c:lblOffset val="100"/>
        <c:noMultiLvlLbl val="0"/>
      </c:catAx>
      <c:valAx>
        <c:axId val="45056576"/>
        <c:scaling>
          <c:orientation val="minMax"/>
        </c:scaling>
        <c:delete val="0"/>
        <c:axPos val="t"/>
        <c:majorGridlines>
          <c:spPr>
            <a:ln w="0"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122225152"/>
        <c:crosses val="autoZero"/>
        <c:crossBetween val="between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Лист14!$A$11</c:f>
              <c:strCache>
                <c:ptCount val="1"/>
                <c:pt idx="0">
                  <c:v>Численность субъектов МСП всего, ед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0"/>
                  <c:y val="-8.7834870443566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7566974088713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Лист14!$B$10:$D$10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 2024 год</c:v>
                </c:pt>
              </c:strCache>
            </c:strRef>
          </c:cat>
          <c:val>
            <c:numRef>
              <c:f>Лист14!$B$11:$D$11</c:f>
              <c:numCache>
                <c:formatCode>General</c:formatCode>
                <c:ptCount val="3"/>
                <c:pt idx="0">
                  <c:v>1675</c:v>
                </c:pt>
                <c:pt idx="1">
                  <c:v>1789</c:v>
                </c:pt>
                <c:pt idx="2">
                  <c:v>1823</c:v>
                </c:pt>
              </c:numCache>
            </c:numRef>
          </c:val>
        </c:ser>
        <c:ser>
          <c:idx val="1"/>
          <c:order val="1"/>
          <c:tx>
            <c:strRef>
              <c:f>Лист14!$A$12</c:f>
              <c:strCache>
                <c:ptCount val="1"/>
                <c:pt idx="0">
                  <c:v>Юридические лица, ед.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0"/>
                  <c:y val="2.6350461133069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1958717610891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7566974088713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Лист14!$B$10:$D$10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 2024 год</c:v>
                </c:pt>
              </c:strCache>
            </c:strRef>
          </c:cat>
          <c:val>
            <c:numRef>
              <c:f>Лист14!$B$12:$D$12</c:f>
              <c:numCache>
                <c:formatCode>General</c:formatCode>
                <c:ptCount val="3"/>
                <c:pt idx="0">
                  <c:v>245</c:v>
                </c:pt>
                <c:pt idx="1">
                  <c:v>244</c:v>
                </c:pt>
                <c:pt idx="2">
                  <c:v>243</c:v>
                </c:pt>
              </c:numCache>
            </c:numRef>
          </c:val>
        </c:ser>
        <c:ser>
          <c:idx val="2"/>
          <c:order val="2"/>
          <c:tx>
            <c:strRef>
              <c:f>Лист14!$A$13</c:f>
              <c:strCache>
                <c:ptCount val="1"/>
                <c:pt idx="0">
                  <c:v>Индивидуальные предприниматели, ед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-2.6455026455026571E-3"/>
                  <c:y val="2.6350461133069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1958717610891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7000643108724832E-17"/>
                  <c:y val="-1.7566974088713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Лист14!$B$10:$D$10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 2024 год</c:v>
                </c:pt>
              </c:strCache>
            </c:strRef>
          </c:cat>
          <c:val>
            <c:numRef>
              <c:f>Лист14!$B$13:$D$13</c:f>
              <c:numCache>
                <c:formatCode>General</c:formatCode>
                <c:ptCount val="3"/>
                <c:pt idx="0">
                  <c:v>1430</c:v>
                </c:pt>
                <c:pt idx="1">
                  <c:v>1545</c:v>
                </c:pt>
                <c:pt idx="2">
                  <c:v>1580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320896"/>
        <c:axId val="32531008"/>
      </c:barChart>
      <c:catAx>
        <c:axId val="122320896"/>
        <c:scaling>
          <c:orientation val="minMax"/>
        </c:scaling>
        <c:delete val="0"/>
        <c:axPos val="b"/>
        <c:majorTickMark val="out"/>
        <c:minorTickMark val="none"/>
        <c:tickLblPos val="nextTo"/>
        <c:crossAx val="32531008"/>
        <c:crosses val="autoZero"/>
        <c:auto val="1"/>
        <c:lblAlgn val="ctr"/>
        <c:lblOffset val="100"/>
        <c:noMultiLvlLbl val="0"/>
      </c:catAx>
      <c:valAx>
        <c:axId val="32531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320896"/>
        <c:crosses val="autoZero"/>
        <c:crossBetween val="between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Лист14!$A$2</c:f>
              <c:strCache>
                <c:ptCount val="1"/>
                <c:pt idx="0">
                  <c:v>Численность индивидуальных предпринимателей, чел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-1.2980269989615803E-2"/>
                  <c:y val="2.2598514168779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384215991692628E-2"/>
                  <c:y val="2.711864406779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384420405393261E-2"/>
                  <c:y val="2.2598870056497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Лист14!$B$1:$D$1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2024 год</c:v>
                </c:pt>
              </c:strCache>
            </c:strRef>
          </c:cat>
          <c:val>
            <c:numRef>
              <c:f>Лист14!$B$2:$D$2</c:f>
              <c:numCache>
                <c:formatCode>General</c:formatCode>
                <c:ptCount val="3"/>
                <c:pt idx="0">
                  <c:v>1430</c:v>
                </c:pt>
                <c:pt idx="1">
                  <c:v>1545</c:v>
                </c:pt>
                <c:pt idx="2">
                  <c:v>1580</c:v>
                </c:pt>
              </c:numCache>
            </c:numRef>
          </c:val>
        </c:ser>
        <c:ser>
          <c:idx val="1"/>
          <c:order val="1"/>
          <c:tx>
            <c:strRef>
              <c:f>Лист14!$A$3</c:f>
              <c:strCache>
                <c:ptCount val="1"/>
                <c:pt idx="0">
                  <c:v>Численность работинков  у индивидуальных предпринимателей, чел</c:v>
                </c:pt>
              </c:strCache>
            </c:strRef>
          </c:tx>
          <c:invertIfNegative val="1"/>
          <c:dLbls>
            <c:dLbl>
              <c:idx val="1"/>
              <c:layout>
                <c:manualLayout>
                  <c:x val="-2.5960539979231569E-3"/>
                  <c:y val="9.0395480225988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Лист14!$B$1:$D$1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2024 год</c:v>
                </c:pt>
              </c:strCache>
            </c:strRef>
          </c:cat>
          <c:val>
            <c:numRef>
              <c:f>Лист14!$B$3:$D$3</c:f>
              <c:numCache>
                <c:formatCode>General</c:formatCode>
                <c:ptCount val="3"/>
                <c:pt idx="0">
                  <c:v>1128</c:v>
                </c:pt>
                <c:pt idx="1">
                  <c:v>1428</c:v>
                </c:pt>
                <c:pt idx="2">
                  <c:v>1756</c:v>
                </c:pt>
              </c:numCache>
            </c:numRef>
          </c:val>
        </c:ser>
        <c:ser>
          <c:idx val="2"/>
          <c:order val="2"/>
          <c:tx>
            <c:strRef>
              <c:f>Лист14!$A$4</c:f>
              <c:strCache>
                <c:ptCount val="1"/>
                <c:pt idx="0">
                  <c:v>Численность работинков  юридических лиц - субъектов МСП, чел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-1.0384215991692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Лист14!$B$1:$D$1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2024 год</c:v>
                </c:pt>
              </c:strCache>
            </c:strRef>
          </c:cat>
          <c:val>
            <c:numRef>
              <c:f>Лист14!$B$4:$D$4</c:f>
              <c:numCache>
                <c:formatCode>General</c:formatCode>
                <c:ptCount val="3"/>
                <c:pt idx="0">
                  <c:v>2882</c:v>
                </c:pt>
                <c:pt idx="1">
                  <c:v>2332</c:v>
                </c:pt>
                <c:pt idx="2">
                  <c:v>3227</c:v>
                </c:pt>
              </c:numCache>
            </c:numRef>
          </c:val>
        </c:ser>
        <c:ser>
          <c:idx val="3"/>
          <c:order val="3"/>
          <c:tx>
            <c:strRef>
              <c:f>Лист14!$A$5</c:f>
              <c:strCache>
                <c:ptCount val="1"/>
                <c:pt idx="0">
                  <c:v>Всего занято в сфере малого и среднего бизнеса, чел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0"/>
                  <c:y val="2.2598870056497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807909604519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960539979231569E-3"/>
                  <c:y val="2.7118644067796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Лист14!$B$1:$D$1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 2024 год</c:v>
                </c:pt>
              </c:strCache>
            </c:strRef>
          </c:cat>
          <c:val>
            <c:numRef>
              <c:f>Лист14!$B$5:$D$5</c:f>
              <c:numCache>
                <c:formatCode>General</c:formatCode>
                <c:ptCount val="3"/>
                <c:pt idx="0">
                  <c:v>5440</c:v>
                </c:pt>
                <c:pt idx="1">
                  <c:v>5305</c:v>
                </c:pt>
                <c:pt idx="2">
                  <c:v>6563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485184"/>
        <c:axId val="32535616"/>
      </c:barChart>
      <c:catAx>
        <c:axId val="115485184"/>
        <c:scaling>
          <c:orientation val="minMax"/>
        </c:scaling>
        <c:delete val="0"/>
        <c:axPos val="b"/>
        <c:majorTickMark val="out"/>
        <c:minorTickMark val="none"/>
        <c:tickLblPos val="nextTo"/>
        <c:crossAx val="32535616"/>
        <c:crosses val="autoZero"/>
        <c:auto val="1"/>
        <c:lblAlgn val="ctr"/>
        <c:lblOffset val="100"/>
        <c:noMultiLvlLbl val="0"/>
      </c:catAx>
      <c:valAx>
        <c:axId val="32535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5485184"/>
        <c:crosses val="autoZero"/>
        <c:crossBetween val="between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14400" y="2130430"/>
            <a:ext cx="103632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4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0220726-A319-4450-88B6-3D6DF02EE59D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938DC5-E2FF-4C5B-8ADB-FC97EC799597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11785600" y="274639"/>
            <a:ext cx="36576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12800" y="274639"/>
            <a:ext cx="107696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87CC803-D9F8-4F2B-8D67-CA3911F4BA03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5CABBE-2100-4C17-A7AF-549E03FF5429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DCCC59D-803F-498E-8BD6-2938002B5483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889500-034C-414F-8D88-1DA6FB33A875}" type="datetime1">
              <a:rPr lang="ru-RU"/>
              <a:t>31.07.2025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6A40AE1-C561-4021-A20A-2FCFB429B1D4}" type="datetime1">
              <a:rPr lang="ru-RU"/>
              <a:t>31.07.2025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38667D-B9C1-43D8-9C49-2D3CC10DF510}" type="datetime1">
              <a:rPr lang="ru-RU"/>
              <a:t>31.07.2025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8F364D8-2516-485A-A3AB-8EEC26EB3AD7}" type="datetime1">
              <a:rPr lang="ru-RU"/>
              <a:t>31.07.2025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 bwMode="auto">
          <a:xfrm>
            <a:off x="4766732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92F71B5-3341-41E3-9921-40C59F62F178}" type="datetime1">
              <a:rPr lang="ru-RU"/>
              <a:t>31.07.2025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4EA142F-67CB-4FE5-9B73-D65F6FD87A21}" type="datetime1">
              <a:rPr lang="ru-RU"/>
              <a:t>31.07.2025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70EFE5-B502-49AC-AF04-2388F9B43E51}" type="datetime1">
              <a:rPr lang="ru-RU"/>
              <a:t>31.07.2025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D89BE3-4063-42BD-8E7D-9F40B5EB8411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alujskij-r31-gosweb.val-adm.ru/invest/Invest_ploshadki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" name="Picture 125" descr="C:\Users\ИнформАналит2\Desktop\Превью\1560.jpg"/>
          <p:cNvPicPr>
            <a:picLocks noChangeAspect="1" noChangeArrowheads="1"/>
          </p:cNvPicPr>
          <p:nvPr/>
        </p:nvPicPr>
        <p:blipFill>
          <a:blip r:embed="rId2"/>
          <a:srcRect t="6934" r="1257" b="6896"/>
          <a:stretch/>
        </p:blipFill>
        <p:spPr bwMode="auto">
          <a:xfrm>
            <a:off x="240031" y="4283460"/>
            <a:ext cx="5143500" cy="2380229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85720" y="285728"/>
            <a:ext cx="1285884" cy="1645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Рисунок 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9993902" y="251438"/>
            <a:ext cx="1959050" cy="1643074"/>
          </a:xfrm>
          <a:prstGeom prst="rect">
            <a:avLst/>
          </a:prstGeom>
        </p:spPr>
      </p:pic>
      <p:sp>
        <p:nvSpPr>
          <p:cNvPr id="8" name="Прямоугольник 5"/>
          <p:cNvSpPr/>
          <p:nvPr/>
        </p:nvSpPr>
        <p:spPr bwMode="auto">
          <a:xfrm>
            <a:off x="1177290" y="2064364"/>
            <a:ext cx="10345013" cy="1310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/>
              <a:t>Инвестиционный профиль </a:t>
            </a:r>
            <a:br>
              <a:rPr lang="ru-RU" sz="4000" b="1"/>
            </a:br>
            <a:r>
              <a:rPr lang="ru-RU" sz="4000" b="1"/>
              <a:t>Валуйского муниципального округа</a:t>
            </a:r>
            <a:endParaRPr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7520940" y="4274824"/>
            <a:ext cx="4411980" cy="234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10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Инвестиционные площадки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79170" y="1299895"/>
            <a:ext cx="107251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000">
              <a:latin typeface="Arial"/>
              <a:ea typeface="Times New Roman"/>
              <a:cs typeface="Arial"/>
            </a:endParaRPr>
          </a:p>
          <a:p>
            <a:pPr indent="450850" algn="just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000">
              <a:latin typeface="Arial"/>
              <a:ea typeface="Times New Roman"/>
              <a:cs typeface="Arial"/>
            </a:endParaRPr>
          </a:p>
          <a:p>
            <a:pPr indent="450850" algn="just">
              <a:spcBef>
                <a:spcPts val="0"/>
              </a:spcBef>
              <a:spcAft>
                <a:spcPts val="0"/>
              </a:spcAft>
              <a:defRPr/>
            </a:pPr>
            <a:endParaRPr lang="ru-RU" sz="2000" b="1">
              <a:latin typeface="Arial"/>
              <a:ea typeface="Times New Roman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708660" y="662940"/>
            <a:ext cx="11029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/>
              <a:t>По состоянию на 1.10.2025 года определены 2 инвестиционные площадки, на каждую площадку составлена карточка и паспорт. Информация размещена на официальном сайте администрации Валуйского муниципального округа по адресу </a:t>
            </a:r>
            <a:r>
              <a:rPr lang="en-US" sz="2400" u="sng">
                <a:hlinkClick r:id="rId2" tooltip="https://valujskij-r31-gosweb.val-adm.ru/invest/Invest_ploshadki/"/>
              </a:rPr>
              <a:t>https://valujskij-r31-gosweb.val-adm.ru/invest/Invest_ploshadki/</a:t>
            </a:r>
            <a:r>
              <a:rPr lang="ru-RU" sz="2400"/>
              <a:t> </a:t>
            </a:r>
            <a:endParaRPr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7170" y="2263141"/>
          <a:ext cx="11715749" cy="4173461"/>
        </p:xfrm>
        <a:graphic>
          <a:graphicData uri="http://schemas.openxmlformats.org/drawingml/2006/table">
            <a:tbl>
              <a:tblPr>
                <a:tableStyleId>{60B0A958-308B-21EC-1CE4-358B80DB24AA}</a:tableStyleId>
              </a:tblPr>
              <a:tblGrid>
                <a:gridCol w="319198"/>
                <a:gridCol w="1980447"/>
                <a:gridCol w="1205757"/>
                <a:gridCol w="1305204"/>
                <a:gridCol w="1857087"/>
                <a:gridCol w="1190723"/>
                <a:gridCol w="1401577"/>
                <a:gridCol w="1152736"/>
                <a:gridCol w="1303020"/>
              </a:tblGrid>
              <a:tr h="9601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№ п/п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Наименование площадки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Адрес площадки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Наименование юридического лица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Собственник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Вид деятельности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Площадь земельного участка, кв.м.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Наличие зданий и сооружений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вид имеющейся инфраструктуры (газ, вода, и т.д.)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</a:tr>
              <a:tr h="142113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1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Производственные площади ООО «Валуйское предприятие «Металлоизделия», г.Валуйки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г.Валуйки, ул.Чапаева,34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ООО «Валуйское предприятие «Металлоизделия»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Общероссийская общественная организация инвалидов Всероссийского ордена Трудового Красного Знамени общества слепых г.Москва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Обрабатывающие производства (производство упаковки из легких материалов)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16000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7 зданий - 4769,99 кв.м.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газ, вода, электроэнергия, отопление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</a:tr>
              <a:tr h="162327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2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Земельный участок для создания производства по переработке сельхозпродукции, Белгородская область, р-н Валуйский, 2 км. северо-восточнее с.Колосково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Валуйский район, с.Колосково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-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Валуйский муниципальный округ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Сельское хозяйство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157143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-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/>
                        <a:t>-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11</a:t>
            </a:fld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50" y="525780"/>
            <a:ext cx="1190625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b="1">
                <a:latin typeface="Arial"/>
                <a:ea typeface="Times New Roman"/>
                <a:cs typeface="Arial"/>
              </a:rPr>
              <a:t>В целях улучшения инвестиционного климата необходимо проведения следующих мероприятий: 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1.Сокращение сроков и финансовых затрат на прохождение разрешительных процедур в сфере земельных отношений и строительства при реализации инвестиционных проектов.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2.Взаимодействие между инвесторами и поставщиками услуг.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3.Реализации проектов с использованием механизма муниципально-частного партнерства.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4.Развитие инвестиционных (депрессивных) площадок.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5.Организация специализированного интернет – ресурса муниципального образования об инвестиционной деятельности, обеспечивающего канал прямой связи органов местного самоуправления с инвесторами и поддержание его в актуальном состоянии.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6.Формирование системы информационной и консультационной поддержки и популяризация предпринимательской деятельности.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7.Сопровождение инвестиционных проектов, реализуемых хозяйствующими субъектами.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8.Проведение оценки регулирующего воздействия проектов муниципальных нормативных правовых актов и экспертизы действующих муниципальных нормативных правовых актов, регулирующих вопросы, связанные с осуществлением предпринимательской и иной экономической деятельности.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9.Обеспечение деятельности общественного Совета по поддержке и развитию малого и среднего предпринимательства и улучшению инвестиционного климата Валуйского муниципального округа.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10.Обеспечение профессиональной подготовки и переподготовки должностных лиц, ответственных за привлечение инвестиций и поддержку предпринимательства.</a:t>
            </a:r>
            <a:endParaRPr/>
          </a:p>
          <a:p>
            <a:pPr marL="0" marR="0" lvl="0" indent="5397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11.Формирование положительного имиджа Валуйского муниципального округа как инвестиционно привлекательной территории. 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Мероприятия по улучшению инвестиционной привлекательности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12</a:t>
            </a:fld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25830" y="1465718"/>
            <a:ext cx="1032129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Администрация Валуйского муниципального округа, 309996, Белгородская обл., г. Валуйки,  пл. Красная, 1, e-mail : adm@val-adm.ru</a:t>
            </a:r>
            <a:endParaRPr/>
          </a:p>
          <a:p>
            <a:pPr lvl="0" indent="45085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Интернет-сайт администрации муниципального округа: </a:t>
            </a:r>
            <a:r>
              <a:rPr lang="en-US">
                <a:latin typeface="Arial"/>
                <a:ea typeface="Times New Roman"/>
                <a:cs typeface="Arial"/>
              </a:rPr>
              <a:t>https://valujskij-r31.gosweb.gosuslugi.ru/</a:t>
            </a:r>
            <a:endParaRPr lang="ru-RU">
              <a:latin typeface="Arial"/>
              <a:ea typeface="Times New Roman"/>
              <a:cs typeface="Arial"/>
            </a:endParaRPr>
          </a:p>
          <a:p>
            <a:pPr lvl="0" indent="45085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Ссылка на раздел «Инвестиционный климат»: </a:t>
            </a:r>
            <a:r>
              <a:rPr lang="en-US">
                <a:latin typeface="Arial"/>
                <a:ea typeface="Times New Roman"/>
                <a:cs typeface="Arial"/>
              </a:rPr>
              <a:t>https://valujskij-r31.gosweb.gosuslugi.ru/deyatelnost/napravleniya-deyatelnosti/investitsionnyy-klimat/</a:t>
            </a:r>
            <a:endParaRPr lang="ru-RU">
              <a:latin typeface="Arial"/>
              <a:ea typeface="Times New Roman"/>
              <a:cs typeface="Arial"/>
            </a:endParaRPr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>
              <a:latin typeface="Arial"/>
              <a:ea typeface="Times New Roman"/>
              <a:cs typeface="Arial"/>
            </a:endParaRPr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Глава администрации Валуйского муниципального округа Дыбов Алексей Иванович,                  т. 8 (47 236) 3-17-62, Факс: 8 (47 236) 3-03-96</a:t>
            </a:r>
            <a:endParaRPr/>
          </a:p>
          <a:p>
            <a:pPr lvl="0" indent="450850" algn="just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ea typeface="Times New Roman"/>
              <a:cs typeface="Arial"/>
            </a:endParaRPr>
          </a:p>
          <a:p>
            <a:pPr lvl="0" indent="45085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latin typeface="Arial"/>
                <a:ea typeface="Times New Roman"/>
                <a:cs typeface="Arial"/>
              </a:rPr>
              <a:t>Заместитель главы администрации Валуйского муниципального округа по вопросам муниципальной собственности и земельных ресурсов – начальник управления экономического </a:t>
            </a:r>
            <a:r>
              <a:rPr lang="ru-RU">
                <a:latin typeface="Arial"/>
                <a:ea typeface="Times New Roman"/>
              </a:rPr>
              <a:t>развития Мормуль Марина Юрьевна, </a:t>
            </a:r>
            <a:r>
              <a:rPr lang="ru-RU">
                <a:latin typeface="Arial"/>
                <a:ea typeface="Times New Roman"/>
                <a:cs typeface="Arial"/>
              </a:rPr>
              <a:t>т. (47 236) 3-77-97</a:t>
            </a:r>
            <a:endParaRPr/>
          </a:p>
          <a:p>
            <a:pPr lvl="0" indent="450850" algn="just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ea typeface="Times New Roman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/>
              <a:t>Контактная информация для инвестора</a:t>
            </a:r>
            <a:endParaRPr lang="ru-RU" sz="2400" b="1"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рта оргуг.jpg"/>
          <p:cNvPicPr>
            <a:picLocks noGrp="1" noChangeAspect="1"/>
          </p:cNvPicPr>
          <p:nvPr>
            <p:ph idx="1"/>
          </p:nvPr>
        </p:nvPicPr>
        <p:blipFill>
          <a:blip r:embed="rId2"/>
          <a:srcRect l="2777" t="7401" r="2778" b="18586"/>
          <a:stretch/>
        </p:blipFill>
        <p:spPr bwMode="auto">
          <a:xfrm>
            <a:off x="6149340" y="797971"/>
            <a:ext cx="5836920" cy="6008594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642923"/>
            <a:ext cx="579501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	</a:t>
            </a:r>
            <a:endParaRPr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ea typeface="Times New Roman"/>
              </a:rPr>
              <a:t>	Валуйский городской округ расположен в юго-восточной части Белгородской области Центрального Черноземья России, на северо-западе граничит с Волоконовским районом, на северо-востоке – с Красногвардейским, на востоке – с Вейделевским, на юго-востоке – с Троицким районом Луганской области Украины, на юго-западе и западе – с Двуречанским и Великобурлукским районами Харьковской области Украины. Общая площадь округа: 1709,64 км².</a:t>
            </a:r>
            <a:endParaRPr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ea typeface="Times New Roman"/>
              </a:rPr>
              <a:t>	Географически находится на юго-западе Среднерусской возвышенности. Рельеф местности пересеченный, холмистый. Климат умеренный, континентальный. </a:t>
            </a:r>
            <a:endParaRPr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ea typeface="Times New Roman"/>
              </a:rPr>
              <a:t>	Многолетние средние температуры: январь -7,4Со, июль +20,3 Со. Выпадает осадков около 500 мм в год. Среднегодовое направление ветра юго-западное. Промерзание почвы в морозные годы до 70 сантиметров.</a:t>
            </a:r>
            <a:endParaRPr/>
          </a:p>
        </p:txBody>
      </p:sp>
      <p:sp>
        <p:nvSpPr>
          <p:cNvPr id="6" name="TextBox 6"/>
          <p:cNvSpPr txBox="1"/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b="1"/>
              <a:t>Географическое положение</a:t>
            </a:r>
            <a:endParaRPr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356355"/>
            <a:ext cx="2844800" cy="365125"/>
          </a:xfrm>
        </p:spPr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2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8749" y="757115"/>
            <a:ext cx="11580257" cy="5803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>
                <a:ea typeface="Times New Roman"/>
              </a:rPr>
              <a:t>	</a:t>
            </a:r>
            <a:r>
              <a:rPr lang="ru-RU" sz="1600">
                <a:ea typeface="Times New Roman"/>
              </a:rPr>
              <a:t>30 июля 1928 года вместо упраздненного Валуйского уезда был образован Валуйский район в составе Острогожского округа Центрально-Черноземной области, с 1934 года — в составе Воронежской области. В годы первой и второй пятилеток в Валуйках расширяются существующие и строятся новые предприятия, учебные заведения. В 1954 году Валуйский район вошел в состав вновь образованной Белгородской области, что стало новой вехой в дальнейшем становлении и развитии муниципального образования.</a:t>
            </a:r>
            <a:endParaRPr sz="1600"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1600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>
                <a:ea typeface="Times New Roman"/>
              </a:rPr>
              <a:t>	В 21 век Валуйки вступили как город пищевиков и железнодорожников, динамично развивающийся районный центр юго-востока Белгородской области.</a:t>
            </a:r>
            <a:endParaRPr sz="1600"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1600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>
                <a:ea typeface="Times New Roman"/>
              </a:rPr>
              <a:t>	С 1 января 2006 года в соответствии с Законом Белгородской области от 20.12.2004 № 159 образовано единое муниципальное образование «Город Валуйки и Валуйский район» со статусом муниципального района. Город Валуйки вошёл в состав муниципального образования как городское поселение. На территории района были образованы 2 городских и 14 сельских поселений.</a:t>
            </a:r>
            <a:endParaRPr sz="1600"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1600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600">
                <a:ea typeface="Times New Roman"/>
              </a:rPr>
              <a:t>	Муниципальное образование – Валуйский городской округ наделён статусом городского округа законом Белгородской области от 19 апреля 2018 года № 255 «Об объединении всех поселений, входящих в состав муниципального района «Город Валуйки и Валуйский район», и наделении вновь образованного муниципального образования статусом городского округа, и о внесении изменений в закон Белгородской области «Об установлении границ муниципальных образований и наделении их статусом городского, сельского поселения, городского округа, муниципального района». </a:t>
            </a:r>
            <a:endParaRPr sz="1600">
              <a:ea typeface="Times New Roman"/>
            </a:endParaRPr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1600"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1600"/>
              <a:t>	Законом Белгородской области от 20 декабря 2004 года № 159 «Об установлении границ муниципальных образований и наделении их статусом городского, сельского поселения, городского округа, муниципального округа, муниципального района» Валуйский муниципальный округ наделен статусом муниципального округа».</a:t>
            </a:r>
            <a:endParaRPr/>
          </a:p>
          <a:p>
            <a:pPr marL="36000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/>
          </a:p>
        </p:txBody>
      </p:sp>
      <p:sp>
        <p:nvSpPr>
          <p:cNvPr id="5" name="TextBox 4"/>
          <p:cNvSpPr txBox="1"/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lt1"/>
                </a:solidFill>
              </a:rPr>
              <a:t>Историческая справка</a:t>
            </a:r>
            <a:endParaRPr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356355"/>
            <a:ext cx="2844800" cy="365125"/>
          </a:xfrm>
        </p:spPr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3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Труд\Desktop\1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308861" y="673501"/>
            <a:ext cx="6092190" cy="6184498"/>
          </a:xfrm>
          <a:prstGeom prst="rect">
            <a:avLst/>
          </a:prstGeom>
          <a:noFill/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4</a:t>
            </a:fld>
            <a:endParaRPr lang="ru-RU"/>
          </a:p>
        </p:txBody>
      </p:sp>
      <p:sp>
        <p:nvSpPr>
          <p:cNvPr id="6" name="TextBox 4"/>
          <p:cNvSpPr txBox="1"/>
          <p:nvPr/>
        </p:nvSpPr>
        <p:spPr bwMode="auto">
          <a:xfrm>
            <a:off x="0" y="0"/>
            <a:ext cx="12192791" cy="57915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lt1"/>
                </a:solidFill>
              </a:rPr>
              <a:t>Общие сведения о Валуйском муниципальном округе</a:t>
            </a:r>
            <a:endParaRPr/>
          </a:p>
        </p:txBody>
      </p:sp>
      <p:sp>
        <p:nvSpPr>
          <p:cNvPr id="7" name="TextBox 5"/>
          <p:cNvSpPr txBox="1"/>
          <p:nvPr/>
        </p:nvSpPr>
        <p:spPr bwMode="auto">
          <a:xfrm>
            <a:off x="182880" y="979137"/>
            <a:ext cx="4870296" cy="5120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200"/>
              <a:t>Год образования – 1928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Территория – 1709,6 кв.км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Численность населения – 62004 человека:</a:t>
            </a:r>
            <a:endParaRPr/>
          </a:p>
          <a:p>
            <a:pPr>
              <a:defRPr/>
            </a:pPr>
            <a:r>
              <a:rPr lang="ru-RU" sz="2200"/>
              <a:t>-городское население – 37391 человек;</a:t>
            </a:r>
            <a:endParaRPr/>
          </a:p>
          <a:p>
            <a:pPr>
              <a:defRPr/>
            </a:pPr>
            <a:r>
              <a:rPr lang="ru-RU" sz="2200"/>
              <a:t>-сельское население – 24613 человек.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Плотность населения – 37,7 чел/кв.км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Количество населенных пунктов – 97:</a:t>
            </a:r>
            <a:endParaRPr/>
          </a:p>
          <a:p>
            <a:pPr>
              <a:defRPr/>
            </a:pPr>
            <a:r>
              <a:rPr lang="ru-RU" sz="2200"/>
              <a:t>-городских – 2</a:t>
            </a:r>
            <a:endParaRPr/>
          </a:p>
          <a:p>
            <a:pPr>
              <a:defRPr/>
            </a:pPr>
            <a:r>
              <a:rPr lang="ru-RU" sz="2200"/>
              <a:t>-сельских - 95         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6656538" y="1094957"/>
            <a:ext cx="5193389" cy="5455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defRPr/>
            </a:pPr>
            <a:r>
              <a:rPr lang="ru-RU" sz="2200"/>
              <a:t>Количество хозяйствующих субъектов – 509 единиц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Количество субъектов МСП – 1823 единицы, из них ИП -1580, юридических лиц – 243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Оборот организаций – 64980 млн руб.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Объем инвестиций в основной капитал – 1453 млн руб.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Средняя заработная плата – 58190 руб.</a:t>
            </a:r>
            <a:endParaRPr/>
          </a:p>
          <a:p>
            <a:pPr>
              <a:defRPr/>
            </a:pPr>
            <a:endParaRPr lang="ru-RU" sz="2200"/>
          </a:p>
          <a:p>
            <a:pPr>
              <a:defRPr/>
            </a:pPr>
            <a:r>
              <a:rPr lang="ru-RU" sz="2200"/>
              <a:t>Уровень безработицы – 0,23%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17"/>
          <p:cNvGraphicFramePr>
            <a:graphicFrameLocks/>
          </p:cNvGraphicFramePr>
          <p:nvPr/>
        </p:nvGraphicFramePr>
        <p:xfrm>
          <a:off x="0" y="674370"/>
          <a:ext cx="4709160" cy="278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21"/>
          <p:cNvSpPr txBox="1"/>
          <p:nvPr/>
        </p:nvSpPr>
        <p:spPr bwMode="auto">
          <a:xfrm>
            <a:off x="0" y="3406140"/>
            <a:ext cx="5711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/>
              <a:t>Численность работников, среднемесячная зарплата</a:t>
            </a:r>
            <a:endParaRPr/>
          </a:p>
        </p:txBody>
      </p:sp>
      <p:sp>
        <p:nvSpPr>
          <p:cNvPr id="6" name="Прямоугольник 25"/>
          <p:cNvSpPr/>
          <p:nvPr/>
        </p:nvSpPr>
        <p:spPr bwMode="auto">
          <a:xfrm>
            <a:off x="914400" y="422910"/>
            <a:ext cx="31665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lvl="0">
              <a:lnSpc>
                <a:spcPct val="150000"/>
              </a:lnSpc>
              <a:spcAft>
                <a:spcPts val="0"/>
              </a:spcAft>
              <a:buClr>
                <a:srgbClr val="C7D3E6"/>
              </a:buClr>
              <a:buSzPts val="2000"/>
              <a:defRPr/>
            </a:pPr>
            <a:r>
              <a:rPr lang="ru-RU" sz="1600">
                <a:cs typeface="Arial"/>
              </a:rPr>
              <a:t>Численность населения, чел.</a:t>
            </a:r>
            <a:endParaRPr/>
          </a:p>
        </p:txBody>
      </p:sp>
      <p:sp>
        <p:nvSpPr>
          <p:cNvPr id="7" name="Прямоугольник 26"/>
          <p:cNvSpPr/>
          <p:nvPr/>
        </p:nvSpPr>
        <p:spPr bwMode="auto">
          <a:xfrm>
            <a:off x="4803296" y="478274"/>
            <a:ext cx="33673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>
                <a:cs typeface="Arial"/>
              </a:rPr>
              <a:t>Численность работников по </a:t>
            </a:r>
            <a:endParaRPr/>
          </a:p>
          <a:p>
            <a:pPr algn="ctr">
              <a:defRPr/>
            </a:pPr>
            <a:r>
              <a:rPr lang="ru-RU" sz="1600">
                <a:cs typeface="Arial"/>
              </a:rPr>
              <a:t>основным видам деятельности, чел.</a:t>
            </a:r>
            <a:endParaRPr/>
          </a:p>
        </p:txBody>
      </p:sp>
      <p:sp>
        <p:nvSpPr>
          <p:cNvPr id="8" name="Прямоугольник 27"/>
          <p:cNvSpPr/>
          <p:nvPr/>
        </p:nvSpPr>
        <p:spPr bwMode="auto">
          <a:xfrm>
            <a:off x="8526780" y="482084"/>
            <a:ext cx="34632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>
                <a:cs typeface="Arial"/>
              </a:rPr>
              <a:t>Среднемесячная зарплата по </a:t>
            </a:r>
            <a:endParaRPr/>
          </a:p>
          <a:p>
            <a:pPr algn="ctr">
              <a:defRPr/>
            </a:pPr>
            <a:r>
              <a:rPr lang="ru-RU" sz="1600">
                <a:cs typeface="Arial"/>
              </a:rPr>
              <a:t>основным видам деятельности, руб.</a:t>
            </a:r>
            <a:endParaRPr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9206230" y="6333495"/>
            <a:ext cx="2844800" cy="365125"/>
          </a:xfrm>
        </p:spPr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5</a:t>
            </a:fld>
            <a:endParaRPr lang="ru-RU"/>
          </a:p>
        </p:txBody>
      </p:sp>
      <p:graphicFrame>
        <p:nvGraphicFramePr>
          <p:cNvPr id="10" name="Диаграмма 11"/>
          <p:cNvGraphicFramePr>
            <a:graphicFrameLocks/>
          </p:cNvGraphicFramePr>
          <p:nvPr/>
        </p:nvGraphicFramePr>
        <p:xfrm>
          <a:off x="137161" y="3749040"/>
          <a:ext cx="4537710" cy="2919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2"/>
          <p:cNvGraphicFramePr>
            <a:graphicFrameLocks/>
          </p:cNvGraphicFramePr>
          <p:nvPr/>
        </p:nvGraphicFramePr>
        <p:xfrm>
          <a:off x="4560570" y="971550"/>
          <a:ext cx="3749040" cy="5673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3"/>
          <p:cNvGraphicFramePr>
            <a:graphicFrameLocks/>
          </p:cNvGraphicFramePr>
          <p:nvPr/>
        </p:nvGraphicFramePr>
        <p:xfrm>
          <a:off x="8343900" y="1074420"/>
          <a:ext cx="3680460" cy="556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4"/>
          <p:cNvSpPr txBox="1"/>
          <p:nvPr/>
        </p:nvSpPr>
        <p:spPr bwMode="auto">
          <a:xfrm>
            <a:off x="0" y="1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Общие сведения о Валуйском </a:t>
            </a:r>
            <a:r>
              <a:rPr lang="ru-RU" sz="2400" b="1"/>
              <a:t>муниципальном</a:t>
            </a:r>
            <a:r>
              <a:rPr lang="ru-RU" sz="2400" b="1">
                <a:solidFill>
                  <a:schemeClr val="lt1"/>
                </a:solidFill>
              </a:rPr>
              <a:t> округе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0" y="0"/>
            <a:ext cx="12192000" cy="60579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lt1"/>
                </a:solidFill>
              </a:rPr>
              <a:t>Социально-экономическое развитие</a:t>
            </a:r>
            <a:endParaRPr/>
          </a:p>
        </p:txBody>
      </p:sp>
      <p:sp>
        <p:nvSpPr>
          <p:cNvPr id="5" name="TextBox 4"/>
          <p:cNvSpPr txBox="1"/>
          <p:nvPr/>
        </p:nvSpPr>
        <p:spPr bwMode="auto">
          <a:xfrm>
            <a:off x="148590" y="662924"/>
            <a:ext cx="11811040" cy="8617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/>
              <a:t>Ведущие предприятия округа: </a:t>
            </a:r>
            <a:endParaRPr/>
          </a:p>
          <a:p>
            <a:pPr algn="ctr">
              <a:defRPr/>
            </a:pPr>
            <a:r>
              <a:rPr lang="ru-RU" sz="1600"/>
              <a:t>филиал «Валуйский» АО «Приосколье», ООО «Русагро-Белгород», ООО «Лабазъ», филиал «Валуйский» ООО «МЭЗ Юг Руси», </a:t>
            </a:r>
            <a:endParaRPr/>
          </a:p>
          <a:p>
            <a:pPr algn="ctr">
              <a:defRPr/>
            </a:pPr>
            <a:r>
              <a:rPr lang="ru-RU" sz="1600"/>
              <a:t>ООО «Реал Инвест», Валуйское ОАО «Молоко» </a:t>
            </a:r>
            <a:endParaRPr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1450" y="1657350"/>
          <a:ext cx="11750039" cy="4986360"/>
        </p:xfrm>
        <a:graphic>
          <a:graphicData uri="http://schemas.openxmlformats.org/drawingml/2006/table">
            <a:tbl>
              <a:tblPr>
                <a:tableStyleId>{25D89CF8-ECCF-C409-F92E-BE6A45867812}</a:tableStyleId>
              </a:tblPr>
              <a:tblGrid>
                <a:gridCol w="7464542"/>
                <a:gridCol w="2277318"/>
                <a:gridCol w="2008179"/>
              </a:tblGrid>
              <a:tr h="373818"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/>
                        <a:t>Наименование показателя</a:t>
                      </a:r>
                      <a:endParaRPr lang="ru-RU" sz="1800" b="1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/>
                        <a:t>2023 год</a:t>
                      </a:r>
                      <a:endParaRPr lang="ru-RU" sz="1800" b="1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/>
                        <a:t>2024год</a:t>
                      </a:r>
                      <a:endParaRPr lang="ru-RU" sz="1800" b="1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</a:tr>
              <a:tr h="932936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Объем отгруженных товаров собственного производства, выполненных работ и услуг собственными силами по промышленным видам деятельности, млн руб.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50044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55454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</a:tr>
              <a:tr h="510187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Объем производства продукции сельского хозяйства, млн руб.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13344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13170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</a:tr>
              <a:tr h="494947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Объем инвестиций в основной капитал (за счет всех источников финансирования), млн руб.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3568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4464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</a:tr>
              <a:tr h="489329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Объем выполненных работ по виду экономической деятельности «строительство», млн руб.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3308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3453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</a:tr>
              <a:tr h="373818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Строительство жилых домов, кв.метров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23430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23614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</a:tr>
              <a:tr h="579977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Среднесписочная численность работников (по полному кругу организаций), человек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16786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76585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</a:tr>
              <a:tr h="781324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Среднесписочная номинальная начисленная заработная плата работников организаций (по полному кругу организаций), рублей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47190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55431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</a:tr>
              <a:tr h="450024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Оборот розничной торговли, млн руб.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18924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+mn-lt"/>
                          <a:ea typeface="+mn-ea"/>
                          <a:cs typeface="+mn-cs"/>
                        </a:rPr>
                        <a:t>20655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</a:tr>
            </a:tbl>
          </a:graphicData>
        </a:graphic>
      </p:graphicFrame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356355"/>
            <a:ext cx="2844800" cy="365125"/>
          </a:xfrm>
        </p:spPr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6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Малое и среднее предпринимательство </a:t>
            </a:r>
            <a:endParaRPr/>
          </a:p>
        </p:txBody>
      </p:sp>
      <p:sp>
        <p:nvSpPr>
          <p:cNvPr id="5" name="TextBox 5"/>
          <p:cNvSpPr txBox="1"/>
          <p:nvPr/>
        </p:nvSpPr>
        <p:spPr bwMode="auto">
          <a:xfrm>
            <a:off x="1108710" y="43434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/>
              <a:t>Количество субъектов МСП</a:t>
            </a:r>
            <a:endParaRPr/>
          </a:p>
        </p:txBody>
      </p:sp>
      <p:sp>
        <p:nvSpPr>
          <p:cNvPr id="6" name="TextBox 6"/>
          <p:cNvSpPr txBox="1"/>
          <p:nvPr/>
        </p:nvSpPr>
        <p:spPr bwMode="auto">
          <a:xfrm>
            <a:off x="986790" y="355854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/>
              <a:t>Занятые в сфере МСП </a:t>
            </a:r>
            <a:endParaRPr/>
          </a:p>
        </p:txBody>
      </p:sp>
      <p:sp>
        <p:nvSpPr>
          <p:cNvPr id="7" name="Скругленный прямоугольник 12"/>
          <p:cNvSpPr/>
          <p:nvPr/>
        </p:nvSpPr>
        <p:spPr bwMode="auto">
          <a:xfrm>
            <a:off x="5029200" y="514335"/>
            <a:ext cx="6926580" cy="83440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 algn="ctr" defTabSz="977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/>
              <a:t>Муниципальная программа «Развитие экономического потенциала и формирование благоприятного предпринимательского климата в Валуйском муниципальном округе»</a:t>
            </a:r>
            <a:endParaRPr/>
          </a:p>
          <a:p>
            <a:pPr lvl="0" algn="ctr" defTabSz="977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/>
              <a:t>Подпрограмма «Развитие и поддержка малого и среднего предпринимательства».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8" name="Скругленный прямоугольник 17"/>
          <p:cNvSpPr/>
          <p:nvPr/>
        </p:nvSpPr>
        <p:spPr bwMode="auto">
          <a:xfrm>
            <a:off x="5021580" y="4057650"/>
            <a:ext cx="6968490" cy="70104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 algn="ctr" defTabSz="977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/>
              <a:t>В  целях  развития малого и среднего предпринимательства оказывается  поддержка жителям Валуйского муниципального округа в рамках социального контракта на развитие собственного бизнеса. </a:t>
            </a: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9046210" y="6333495"/>
            <a:ext cx="2844800" cy="365125"/>
          </a:xfrm>
        </p:spPr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7</a:t>
            </a:fld>
            <a:endParaRPr lang="ru-RU"/>
          </a:p>
        </p:txBody>
      </p:sp>
      <p:graphicFrame>
        <p:nvGraphicFramePr>
          <p:cNvPr id="10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894099"/>
              </p:ext>
            </p:extLst>
          </p:nvPr>
        </p:nvGraphicFramePr>
        <p:xfrm>
          <a:off x="0" y="788670"/>
          <a:ext cx="4800600" cy="2891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386514"/>
              </p:ext>
            </p:extLst>
          </p:nvPr>
        </p:nvGraphicFramePr>
        <p:xfrm>
          <a:off x="0" y="4048125"/>
          <a:ext cx="4892039" cy="280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Конкурентные преимущества для привлечения инвестиций</a:t>
            </a:r>
            <a:endParaRPr/>
          </a:p>
        </p:txBody>
      </p:sp>
      <p:sp>
        <p:nvSpPr>
          <p:cNvPr id="6" name="TextBox 6"/>
          <p:cNvSpPr txBox="1"/>
          <p:nvPr/>
        </p:nvSpPr>
        <p:spPr bwMode="auto">
          <a:xfrm>
            <a:off x="422910" y="731520"/>
            <a:ext cx="113957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2400"/>
              <a:t>1.Инвестиционно привлекательное расположение округа. Развитая инфраструктура подъездных путей ж/д транспорта.</a:t>
            </a:r>
            <a:endParaRPr/>
          </a:p>
          <a:p>
            <a:pPr algn="just">
              <a:defRPr/>
            </a:pPr>
            <a:r>
              <a:rPr lang="ru-RU" sz="2400"/>
              <a:t>2.Высокая обеспеченность энергоресурсами (электроэнергия, газ, вода), развитая сеть коммуникаций.</a:t>
            </a:r>
            <a:endParaRPr/>
          </a:p>
          <a:p>
            <a:pPr algn="just">
              <a:defRPr/>
            </a:pPr>
            <a:r>
              <a:rPr lang="ru-RU" sz="2400"/>
              <a:t>3.Транспортная доступность к другим регионам.</a:t>
            </a:r>
            <a:endParaRPr/>
          </a:p>
          <a:p>
            <a:pPr algn="just">
              <a:defRPr/>
            </a:pPr>
            <a:r>
              <a:rPr lang="ru-RU" sz="2400"/>
              <a:t>4.Наличие плодородных земель.</a:t>
            </a:r>
            <a:endParaRPr/>
          </a:p>
          <a:p>
            <a:pPr algn="just">
              <a:defRPr/>
            </a:pPr>
            <a:r>
              <a:rPr lang="ru-RU" sz="2400"/>
              <a:t>5.Благоприятный инвестиционный климат и административная поддержка инвесторов.</a:t>
            </a:r>
            <a:endParaRPr/>
          </a:p>
          <a:p>
            <a:pPr algn="just">
              <a:defRPr/>
            </a:pPr>
            <a:r>
              <a:rPr lang="ru-RU" sz="2400"/>
              <a:t>6.Наличие, в том числе в муниципальной собственности, участков, пригодных для инвестиций, промышленной, деловой и жилой застройки. </a:t>
            </a:r>
            <a:endParaRPr/>
          </a:p>
          <a:p>
            <a:pPr algn="just">
              <a:defRPr/>
            </a:pPr>
            <a:r>
              <a:rPr lang="ru-RU" sz="2400"/>
              <a:t>7.Создание промышленных, рекреационных зон и других обособленных территорий, привлекательных для инвесторов.</a:t>
            </a:r>
            <a:endParaRPr/>
          </a:p>
          <a:p>
            <a:pPr algn="just">
              <a:defRPr/>
            </a:pPr>
            <a:r>
              <a:rPr lang="ru-RU" sz="2400"/>
              <a:t>8.Наличие стратегических и программных документов социально-экономического развития округа на перспективу.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FD89BE3-4063-42BD-8E7D-9F40B5EB8411}" type="slidenum">
              <a:rPr lang="ru-RU"/>
              <a:t>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lt1"/>
                </a:solidFill>
              </a:rPr>
              <a:t>Крупные инвестиционные проекты</a:t>
            </a:r>
            <a:endParaRPr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8620" y="764833"/>
            <a:ext cx="11560301" cy="52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ru-RU" sz="2000" b="1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Реализуемые в агропромышленном комплексе:</a:t>
            </a:r>
            <a:endParaRPr/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endParaRPr lang="ru-RU" sz="2000" b="1" i="0" u="none" strike="noStrike" cap="none">
              <a:ln>
                <a:noFill/>
              </a:ln>
              <a:solidFill>
                <a:schemeClr val="tx1"/>
              </a:solidFill>
              <a:latin typeface="Arial"/>
              <a:ea typeface="Times New Roman"/>
              <a:cs typeface="Arial"/>
            </a:endParaRPr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ru-RU" sz="2000" b="1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АО «Приосколье». 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«Реконструкция и модернизация птицеводческих комплексов (ферм) и приобретение оборудования для них». Общий объем инвестиций – 887,2 млн рублей.</a:t>
            </a:r>
            <a:endParaRPr/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ru-RU" sz="2000" b="1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ООО "Русагро-Белгород".</a:t>
            </a: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 «Модернизация сахарных заводов Русагро в Белгородской области для увеличения объемов производства». Общий объем инвестиций - 412,5 млн рублей.</a:t>
            </a:r>
          </a:p>
          <a:p>
            <a:pPr marL="0" marR="0" lvl="0" indent="450849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lang="ru-RU" sz="20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  <a:ea typeface="Times New Roman"/>
                <a:cs typeface="Arial"/>
              </a:rPr>
              <a:t>«Устройство системы активной вентиляции кагатов сахарной свеклы». Общий объем инвестиций - 717,0 млн рублей.</a:t>
            </a:r>
            <a:endParaRPr/>
          </a:p>
          <a:p>
            <a:pPr indent="450850" algn="just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>
                <a:latin typeface="Arial"/>
                <a:ea typeface="Times New Roman"/>
                <a:cs typeface="Arial"/>
              </a:rPr>
              <a:t>Валуйское ОАО "Молоко". </a:t>
            </a:r>
            <a:r>
              <a:rPr lang="ru-RU" sz="2000">
                <a:latin typeface="Arial"/>
                <a:ea typeface="Times New Roman"/>
                <a:cs typeface="Arial"/>
              </a:rPr>
              <a:t>«Покупка основных средств, реконструкция мощностей действующего предприятия для бесперебойной работы цеха сухого молока, маслоцеха». Общий объем инвестиций – 163,9 млн рублей.</a:t>
            </a:r>
            <a:endParaRPr/>
          </a:p>
          <a:p>
            <a:pPr indent="450850" algn="just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000">
              <a:latin typeface="Arial"/>
              <a:cs typeface="Arial"/>
            </a:endParaRPr>
          </a:p>
          <a:p>
            <a:pPr indent="450850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latin typeface="Arial"/>
                <a:ea typeface="Times New Roman"/>
                <a:cs typeface="Arial"/>
              </a:rPr>
              <a:t>Реализуемые в социальной сфере:</a:t>
            </a:r>
            <a:endParaRPr/>
          </a:p>
          <a:p>
            <a:pPr indent="450850" algn="just">
              <a:spcBef>
                <a:spcPts val="0"/>
              </a:spcBef>
              <a:spcAft>
                <a:spcPts val="0"/>
              </a:spcAft>
              <a:defRPr/>
            </a:pPr>
            <a:endParaRPr lang="ru-RU" sz="2000" b="1">
              <a:latin typeface="Arial"/>
              <a:ea typeface="Times New Roman"/>
              <a:cs typeface="Arial"/>
            </a:endParaRPr>
          </a:p>
          <a:p>
            <a:pPr marL="0" marR="0" lvl="0" indent="45085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2000">
                <a:latin typeface="Arial"/>
                <a:ea typeface="Arial"/>
                <a:cs typeface="Arial"/>
              </a:rPr>
              <a:t>- «Строительство взрослой поликлиники в г. Валуйки». Общий объем инвестиций составляет 777,2 млн рублей.</a:t>
            </a:r>
            <a:endParaRPr sz="20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1057</Words>
  <Application>Microsoft Office PowerPoint</Application>
  <DocSecurity>0</DocSecurity>
  <PresentationFormat>Произвольный</PresentationFormat>
  <Paragraphs>192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>SPecialiST RePack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Екатерина</dc:creator>
  <cp:keywords/>
  <dc:description/>
  <cp:lastModifiedBy>mun</cp:lastModifiedBy>
  <cp:revision>869</cp:revision>
  <dcterms:created xsi:type="dcterms:W3CDTF">2022-02-07T11:40:45Z</dcterms:created>
  <dcterms:modified xsi:type="dcterms:W3CDTF">2025-07-31T07:44:34Z</dcterms:modified>
  <cp:category/>
  <dc:identifier/>
  <cp:contentStatus/>
  <dc:language/>
  <cp:version/>
</cp:coreProperties>
</file>