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648" r:id="rId2"/>
    <p:sldId id="727" r:id="rId3"/>
    <p:sldId id="710" r:id="rId4"/>
    <p:sldId id="719" r:id="rId5"/>
    <p:sldId id="731" r:id="rId6"/>
  </p:sldIdLst>
  <p:sldSz cx="9144000" cy="6858000" type="screen4x3"/>
  <p:notesSz cx="6742113" cy="9872663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1CA52"/>
    <a:srgbClr val="006600"/>
    <a:srgbClr val="316997"/>
    <a:srgbClr val="4B71C5"/>
    <a:srgbClr val="235BAD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83"/>
    <p:restoredTop sz="92185"/>
  </p:normalViewPr>
  <p:slideViewPr>
    <p:cSldViewPr showGuides="1">
      <p:cViewPr>
        <p:scale>
          <a:sx n="100" d="100"/>
          <a:sy n="100" d="100"/>
        </p:scale>
        <p:origin x="-294" y="-282"/>
      </p:cViewPr>
      <p:guideLst>
        <p:guide orient="horz" pos="2160"/>
        <p:guide pos="29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lstStyle/>
          <a:p>
            <a:pPr lvl="0" eaLnBrk="1" fontAlgn="base" hangingPunct="1">
              <a:buNone/>
            </a:pPr>
            <a:endParaRPr lang="ru-RU" altLang="zh-CN" sz="1200" strike="noStrike" noProof="1">
              <a:latin typeface="Franklin Gothic Book" panose="020B05030201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7938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lstStyle/>
          <a:p>
            <a:pPr lvl="0" algn="r" eaLnBrk="1" fontAlgn="base" hangingPunct="1">
              <a:buNone/>
            </a:pPr>
            <a:endParaRPr lang="ru-RU" altLang="zh-CN" sz="1200" strike="noStrike" noProof="1">
              <a:solidFill>
                <a:srgbClr val="268EA8"/>
              </a:solidFill>
              <a:latin typeface="Franklin Gothic Book" panose="020B05030201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lstStyle/>
          <a:p>
            <a:pPr lvl="0" algn="r" eaLnBrk="1" fontAlgn="base" hangingPunct="1">
              <a:buNone/>
            </a:pPr>
            <a:endParaRPr lang="ru-RU" altLang="zh-CN" sz="1200" strike="noStrike" noProof="1">
              <a:solidFill>
                <a:srgbClr val="268EA8"/>
              </a:solidFill>
              <a:latin typeface="Franklin Gothic Book" panose="020B05030201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7938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ru-RU" altLang="ru-RU" sz="1200" strike="noStrike" noProof="1" dirty="0">
                <a:latin typeface="Calibri" panose="020F0502020204030204" pitchFamily="34" charset="0"/>
                <a:ea typeface="+mn-ea"/>
                <a:cs typeface="+mn-cs"/>
              </a:rPr>
              <a:pPr lvl="0" algn="r" eaLnBrk="1" fontAlgn="base" hangingPunct="1">
                <a:buNone/>
              </a:pPr>
              <a:t>‹#›</a:t>
            </a:fld>
            <a:endParaRPr lang="ru-RU" altLang="ru-RU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lstStyle/>
          <a:p>
            <a:pPr lvl="0" eaLnBrk="1" fontAlgn="base" hangingPunct="1">
              <a:buNone/>
            </a:pPr>
            <a:endParaRPr lang="ru-RU" altLang="zh-CN" sz="1200" strike="noStrike" noProof="1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7938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lstStyle/>
          <a:p>
            <a:pPr lvl="0" algn="r" eaLnBrk="1" fontAlgn="base" hangingPunct="1">
              <a:buNone/>
            </a:pPr>
            <a:endParaRPr lang="ru-RU" altLang="zh-CN" sz="1200" strike="noStrike" noProof="1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2" tIns="45347" rIns="90692" bIns="45347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8" cy="44434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lstStyle/>
          <a:p>
            <a:pPr lvl="0" eaLnBrk="1" fontAlgn="base" hangingPunct="1">
              <a:buNone/>
            </a:pPr>
            <a:endParaRPr lang="ru-RU" altLang="zh-CN" sz="1200" strike="noStrike" noProof="1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7938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ru-RU" altLang="ru-RU" sz="1200" strike="noStrike" noProof="1" dirty="0">
                <a:latin typeface="Calibri" panose="020F0502020204030204" pitchFamily="34" charset="0"/>
                <a:ea typeface="+mn-ea"/>
                <a:cs typeface="+mn-cs"/>
              </a:rPr>
              <a:pPr lvl="0" algn="r" eaLnBrk="1" fontAlgn="base" hangingPunct="1">
                <a:buNone/>
              </a:pPr>
              <a:t>‹#›</a:t>
            </a:fld>
            <a:endParaRPr lang="ru-RU" altLang="ru-RU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39775"/>
            <a:ext cx="4935537" cy="3703638"/>
          </a:xfrm>
          <a:ln>
            <a:solidFill>
              <a:srgbClr val="000000"/>
            </a:solidFill>
            <a:miter/>
          </a:ln>
        </p:spPr>
      </p:sp>
      <p:sp>
        <p:nvSpPr>
          <p:cNvPr id="16386" name="Заметки 2"/>
          <p:cNvSpPr>
            <a:spLocks noGrp="1"/>
          </p:cNvSpPr>
          <p:nvPr>
            <p:ph type="body"/>
          </p:nvPr>
        </p:nvSpPr>
        <p:spPr>
          <a:xfrm>
            <a:off x="674688" y="4689475"/>
            <a:ext cx="5392737" cy="4443413"/>
          </a:xfrm>
          <a:noFill/>
          <a:ln>
            <a:noFill/>
          </a:ln>
        </p:spPr>
        <p:txBody>
          <a:bodyPr wrap="square" lIns="90692" tIns="45347" rIns="90692" bIns="45347" anchor="t" anchorCtr="0"/>
          <a:lstStyle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Титульный слайд</a:t>
            </a:r>
          </a:p>
        </p:txBody>
      </p:sp>
      <p:sp>
        <p:nvSpPr>
          <p:cNvPr id="16387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17938" y="9378950"/>
            <a:ext cx="2922587" cy="492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692" tIns="45347" rIns="90692" bIns="45347" anchor="b" anchorCtr="0"/>
          <a:lstStyle/>
          <a:p>
            <a:pPr lvl="0" algn="r">
              <a:buChar char="•"/>
            </a:pPr>
            <a:fld id="{9A0DB2DC-4C9A-4742-B13C-FB6460FD3503}" type="slidenum">
              <a:rPr lang="ru-RU" altLang="ru-RU" sz="1200" dirty="0">
                <a:latin typeface="Calibri" panose="020F0502020204030204" pitchFamily="34" charset="0"/>
              </a:rPr>
              <a:pPr lvl="0" algn="r">
                <a:buChar char="•"/>
              </a:pPr>
              <a:t>1</a:t>
            </a:fld>
            <a:endParaRPr lang="ru-RU" altLang="ru-RU" sz="1200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1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base"/>
            <a:r>
              <a:rPr lang="ru-RU" strike="noStrike" noProof="1"/>
              <a:t>Образец подзаголовка</a:t>
            </a:r>
            <a:endParaRPr lang="en-US" strike="noStrike" noProof="1"/>
          </a:p>
        </p:txBody>
      </p:sp>
      <p:sp>
        <p:nvSpPr>
          <p:cNvPr id="14" name="Дата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  <a:pPr algn="r" eaLnBrk="1" fontAlgn="base" hangingPunct="1">
                <a:buNone/>
              </a:pPr>
              <a:t>‹#›</a:t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/>
          </a:p>
        </p:txBody>
      </p:sp>
      <p:sp>
        <p:nvSpPr>
          <p:cNvPr id="13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  <a:pPr algn="r" eaLnBrk="1" fontAlgn="base" hangingPunct="1">
                <a:buNone/>
              </a:pPr>
              <a:t>‹#›</a:t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  <a:pPr algn="r" eaLnBrk="1" fontAlgn="base" hangingPunct="1">
                <a:buNone/>
              </a:pPr>
              <a:t>‹#›</a:t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/>
          </a:p>
        </p:txBody>
      </p:sp>
      <p:sp>
        <p:nvSpPr>
          <p:cNvPr id="13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  <a:pPr algn="r" eaLnBrk="1" fontAlgn="base" hangingPunct="1">
                <a:buNone/>
              </a:pPr>
              <a:t>‹#›</a:t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89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fontAlgn="base"/>
            <a:r>
              <a:rPr lang="ru-RU" strike="noStrike" noProof="1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14" name="Дата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  <a:pPr algn="r" eaLnBrk="1" fontAlgn="base" hangingPunct="1">
                <a:buNone/>
              </a:pPr>
              <a:t>‹#›</a:t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/>
          </a:p>
        </p:txBody>
      </p:sp>
      <p:sp>
        <p:nvSpPr>
          <p:cNvPr id="2" name="Дата 10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  <a:pPr algn="r" eaLnBrk="1" fontAlgn="base" hangingPunct="1">
                <a:buNone/>
              </a:pPr>
              <a:t>‹#›</a:t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795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fontAlgn="base"/>
            <a:r>
              <a:rPr lang="ru-RU" strike="noStrike" noProof="1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fontAlgn="base"/>
            <a:r>
              <a:rPr lang="ru-RU" strike="noStrike" noProof="1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/>
          </a:p>
        </p:txBody>
      </p:sp>
      <p:sp>
        <p:nvSpPr>
          <p:cNvPr id="14" name="Дата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  <a:pPr algn="r" eaLnBrk="1" fontAlgn="base" hangingPunct="1">
                <a:buNone/>
              </a:pPr>
              <a:t>‹#›</a:t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13" name="Дата 11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r>
              <a:rPr lang="ru-RU" altLang="ru-RU" strike="noStrike" noProof="1">
                <a:latin typeface="Franklin Gothic Book" panose="020B0503020102020204" pitchFamily="34" charset="0"/>
                <a:ea typeface="+mn-ea"/>
                <a:cs typeface="+mn-cs"/>
              </a:rPr>
              <a:t>Эффективное управление временем и ресурсами.                                                                                            </a:t>
            </a: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  <a:pPr algn="r" eaLnBrk="1" fontAlgn="base" hangingPunct="1">
                <a:buNone/>
              </a:pPr>
              <a:t>‹#›</a:t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  <a:pPr algn="r" eaLnBrk="1" fontAlgn="base" hangingPunct="1">
                <a:buNone/>
              </a:pPr>
              <a:t>‹#›</a:t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fontAlgn="base"/>
            <a:r>
              <a:rPr lang="ru-RU" strike="noStrike" noProof="1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/>
          </a:p>
        </p:txBody>
      </p:sp>
      <p:sp>
        <p:nvSpPr>
          <p:cNvPr id="2" name="Дата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  <a:pPr algn="r" eaLnBrk="1" fontAlgn="base" hangingPunct="1">
                <a:buNone/>
              </a:pPr>
              <a:t>‹#›</a:t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fontAlgn="base"/>
            <a:r>
              <a:rPr lang="ru-RU" strike="noStrike" noProof="1"/>
              <a:t>Образец текста</a:t>
            </a:r>
          </a:p>
        </p:txBody>
      </p:sp>
      <p:sp>
        <p:nvSpPr>
          <p:cNvPr id="2" name="Дата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30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  <a:pPr algn="r" eaLnBrk="1" fontAlgn="base" hangingPunct="1">
                <a:buNone/>
              </a:pPr>
              <a:t>‹#›</a:t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7" name="Текст 7"/>
          <p:cNvSpPr>
            <a:spLocks noGrp="1"/>
          </p:cNvSpPr>
          <p:nvPr>
            <p:ph type="body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rgbClr val="268EA8"/>
                </a:solidFill>
                <a:latin typeface="Franklin Gothic Book" panose="020B0503020102020204" pitchFamily="34" charset="0"/>
                <a:ea typeface="华文楷体"/>
              </a:defRPr>
            </a:lvl1pPr>
          </a:lstStyle>
          <a:p>
            <a:pPr lvl="0" eaLnBrk="1" fontAlgn="base" hangingPunct="1">
              <a:buNone/>
            </a:pPr>
            <a:endParaRPr lang="ru-RU" altLang="zh-CN" strike="noStrike" noProof="1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268EA8"/>
                </a:solidFill>
                <a:latin typeface="Franklin Gothic Book" panose="020B0503020102020204" pitchFamily="34" charset="0"/>
                <a:ea typeface="华文楷体"/>
              </a:defRPr>
            </a:lvl1pPr>
          </a:lstStyle>
          <a:p>
            <a:pPr lvl="0" eaLnBrk="1" fontAlgn="base" hangingPunct="1">
              <a:buNone/>
            </a:pPr>
            <a:endParaRPr lang="ru-RU" altLang="zh-CN" strike="noStrike" noProof="1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 fontAlgn="base"/>
            <a:r>
              <a:rPr lang="ru-RU" altLang="zh-CN" strike="noStrike" noProof="1"/>
              <a:t>Образец заголовка</a:t>
            </a:r>
            <a:endParaRPr lang="en-US" altLang="ru-RU" strike="noStrike" noProof="1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 rot="10800000">
            <a:off x="107950" y="115888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ru-RU" altLang="en-US" strike="noStrike" noProof="1"/>
          </a:p>
        </p:txBody>
      </p:sp>
      <p:pic>
        <p:nvPicPr>
          <p:cNvPr id="15362" name="Picture 9" descr="D:\Люда\Л\поздр адрес\бейдж\гер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5" y="184150"/>
            <a:ext cx="1143000" cy="1411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Заголовок 3"/>
          <p:cNvSpPr>
            <a:spLocks noGrp="1"/>
          </p:cNvSpPr>
          <p:nvPr/>
        </p:nvSpPr>
        <p:spPr>
          <a:xfrm>
            <a:off x="263525" y="1916430"/>
            <a:ext cx="8532813" cy="1616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hangingPunct="1"/>
            <a:r>
              <a:rPr kumimoji="0" lang="ru-RU" altLang="zh-CN" sz="2400" b="0" i="0" u="none" strike="noStrike" kern="1200" cap="all" spc="0" normalizeH="0" baseline="0" noProof="1">
                <a:solidFill>
                  <a:schemeClr val="tx1"/>
                </a:solidFill>
                <a:effectLst/>
                <a:latin typeface="+mj-lt"/>
                <a:ea typeface="隶书"/>
                <a:cs typeface="+mj-cs"/>
              </a:rPr>
              <a:t>ИНИЦИАТИВНЫЙ ПРОЕКТ</a:t>
            </a:r>
            <a:r>
              <a:rPr lang="ru-RU" altLang="zh-CN" sz="2400" kern="1200" dirty="0">
                <a:solidFill>
                  <a:schemeClr val="tx1"/>
                </a:solidFill>
                <a:latin typeface="+mj-lt"/>
                <a:ea typeface="隶书"/>
                <a:cs typeface="+mj-cs"/>
              </a:rPr>
              <a:t/>
            </a:r>
            <a:br>
              <a:rPr lang="ru-RU" altLang="zh-CN" sz="2400" kern="1200" dirty="0">
                <a:solidFill>
                  <a:schemeClr val="tx1"/>
                </a:solidFill>
                <a:latin typeface="+mj-lt"/>
                <a:ea typeface="隶书"/>
                <a:cs typeface="+mj-cs"/>
              </a:rPr>
            </a:br>
            <a:r>
              <a:rPr kumimoji="0" lang="ru-RU" altLang="zh-CN" sz="2400" b="0" i="0" u="none" strike="noStrike" kern="1200" cap="all" spc="0" normalizeH="0" baseline="0" noProof="1" smtClean="0">
                <a:solidFill>
                  <a:schemeClr val="tx1"/>
                </a:solidFill>
                <a:effectLst/>
                <a:latin typeface="+mj-lt"/>
                <a:ea typeface="隶书"/>
                <a:cs typeface="+mj-cs"/>
              </a:rPr>
              <a:t>«</a:t>
            </a:r>
            <a:r>
              <a:rPr lang="ru-RU" sz="2400" b="1" dirty="0" smtClean="0">
                <a:solidFill>
                  <a:schemeClr val="tx1"/>
                </a:solidFill>
              </a:rPr>
              <a:t>Обустройство детской игровой площадки в</a:t>
            </a:r>
          </a:p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</a:rPr>
              <a:t>с. </a:t>
            </a:r>
            <a:r>
              <a:rPr lang="ru-RU" sz="2400" b="1" dirty="0" err="1" smtClean="0">
                <a:solidFill>
                  <a:schemeClr val="tx1"/>
                </a:solidFill>
              </a:rPr>
              <a:t>Овчинниково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Валуйского</a:t>
            </a:r>
            <a:r>
              <a:rPr lang="ru-RU" sz="2400" b="1" dirty="0" smtClean="0">
                <a:solidFill>
                  <a:schemeClr val="tx1"/>
                </a:solidFill>
              </a:rPr>
              <a:t> городского округа </a:t>
            </a:r>
            <a:r>
              <a:rPr kumimoji="0" lang="ru-RU" altLang="zh-CN" sz="2400" b="0" i="0" u="none" strike="noStrike" kern="1200" cap="all" spc="0" normalizeH="0" baseline="0" noProof="1" smtClean="0">
                <a:solidFill>
                  <a:schemeClr val="tx1"/>
                </a:solidFill>
                <a:effectLst/>
                <a:latin typeface="+mj-lt"/>
                <a:ea typeface="隶书"/>
                <a:cs typeface="+mj-cs"/>
              </a:rPr>
              <a:t>»</a:t>
            </a:r>
            <a:r>
              <a:rPr lang="ru-RU" altLang="zh-CN" sz="2400" noProof="1">
                <a:solidFill>
                  <a:schemeClr val="tx1"/>
                </a:solidFill>
                <a:ea typeface="隶书"/>
              </a:rPr>
              <a:t> </a:t>
            </a:r>
            <a:endParaRPr kumimoji="0" lang="ru-RU" altLang="zh-CN" sz="2400" b="0" i="0" u="none" strike="noStrike" kern="1200" cap="all" spc="0" normalizeH="0" baseline="0" noProof="1">
              <a:solidFill>
                <a:schemeClr val="tx1"/>
              </a:solidFill>
              <a:effectLst/>
              <a:latin typeface="+mj-lt"/>
              <a:ea typeface="隶书"/>
              <a:cs typeface="+mj-cs"/>
            </a:endParaRPr>
          </a:p>
        </p:txBody>
      </p:sp>
      <p:sp>
        <p:nvSpPr>
          <p:cNvPr id="15364" name="TextBox 1"/>
          <p:cNvSpPr txBox="1"/>
          <p:nvPr/>
        </p:nvSpPr>
        <p:spPr>
          <a:xfrm>
            <a:off x="4333875" y="3644583"/>
            <a:ext cx="4679950" cy="28931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>
            <a:spAutoFit/>
          </a:bodyPr>
          <a:lstStyle/>
          <a:p>
            <a:pPr algn="l" eaLnBrk="0" hangingPunct="0"/>
            <a:r>
              <a:rPr lang="ru-RU" altLang="zh-CN" sz="1400" b="1" dirty="0">
                <a:latin typeface="Franklin Gothic Book" panose="020B0503020102020204" pitchFamily="34" charset="0"/>
              </a:rPr>
              <a:t>Инициатор  проекта:</a:t>
            </a:r>
          </a:p>
          <a:p>
            <a:r>
              <a:rPr lang="ru-RU" sz="1200" dirty="0" smtClean="0"/>
              <a:t>1. </a:t>
            </a:r>
            <a:r>
              <a:rPr lang="ru-RU" sz="1200" dirty="0" err="1" smtClean="0"/>
              <a:t>Бугакова</a:t>
            </a:r>
            <a:r>
              <a:rPr lang="ru-RU" sz="1200" dirty="0" smtClean="0"/>
              <a:t> Ольга Викторовна</a:t>
            </a:r>
          </a:p>
          <a:p>
            <a:r>
              <a:rPr lang="ru-RU" sz="1200" dirty="0" smtClean="0"/>
              <a:t>2. </a:t>
            </a:r>
            <a:r>
              <a:rPr lang="ru-RU" sz="1200" dirty="0" err="1" smtClean="0"/>
              <a:t>Геденидзе</a:t>
            </a:r>
            <a:r>
              <a:rPr lang="ru-RU" sz="1200" dirty="0" smtClean="0"/>
              <a:t>  </a:t>
            </a:r>
            <a:r>
              <a:rPr lang="ru-RU" sz="1200" dirty="0" err="1" smtClean="0"/>
              <a:t>Роланди</a:t>
            </a:r>
            <a:r>
              <a:rPr lang="ru-RU" sz="1200" dirty="0" smtClean="0"/>
              <a:t> Михайлович</a:t>
            </a:r>
          </a:p>
          <a:p>
            <a:r>
              <a:rPr lang="ru-RU" sz="1200" dirty="0" smtClean="0"/>
              <a:t>3. </a:t>
            </a:r>
            <a:r>
              <a:rPr lang="ru-RU" sz="1200" dirty="0" err="1" smtClean="0"/>
              <a:t>Каленник</a:t>
            </a:r>
            <a:r>
              <a:rPr lang="ru-RU" sz="1200" dirty="0" smtClean="0"/>
              <a:t> Татьяна Александровна</a:t>
            </a:r>
          </a:p>
          <a:p>
            <a:r>
              <a:rPr lang="ru-RU" sz="1200" dirty="0" smtClean="0"/>
              <a:t>4. </a:t>
            </a:r>
            <a:r>
              <a:rPr lang="ru-RU" sz="1200" dirty="0" err="1" smtClean="0"/>
              <a:t>Кожухарева</a:t>
            </a:r>
            <a:r>
              <a:rPr lang="ru-RU" sz="1200" dirty="0" smtClean="0"/>
              <a:t> Валентина Тихоновна</a:t>
            </a:r>
          </a:p>
          <a:p>
            <a:r>
              <a:rPr lang="ru-RU" sz="1200" dirty="0" smtClean="0"/>
              <a:t>5. </a:t>
            </a:r>
            <a:r>
              <a:rPr lang="ru-RU" sz="1200" dirty="0" err="1" smtClean="0"/>
              <a:t>Шепурева</a:t>
            </a:r>
            <a:r>
              <a:rPr lang="ru-RU" sz="1200" dirty="0" smtClean="0"/>
              <a:t> Елена Олеговна </a:t>
            </a:r>
          </a:p>
          <a:p>
            <a:r>
              <a:rPr lang="ru-RU" sz="1200" dirty="0" smtClean="0"/>
              <a:t>6. </a:t>
            </a:r>
            <a:r>
              <a:rPr lang="ru-RU" sz="1200" dirty="0" err="1" smtClean="0"/>
              <a:t>Носатова</a:t>
            </a:r>
            <a:r>
              <a:rPr lang="ru-RU" sz="1200" dirty="0" smtClean="0"/>
              <a:t> Ирина Михайловна</a:t>
            </a:r>
          </a:p>
          <a:p>
            <a:r>
              <a:rPr lang="ru-RU" sz="1200" dirty="0" smtClean="0"/>
              <a:t>7. Попов Леонид Андреевич</a:t>
            </a:r>
          </a:p>
          <a:p>
            <a:r>
              <a:rPr lang="ru-RU" sz="1200" dirty="0" smtClean="0"/>
              <a:t>8. Рябинин Сергей Владимирович</a:t>
            </a:r>
          </a:p>
          <a:p>
            <a:r>
              <a:rPr lang="ru-RU" sz="1200" dirty="0" smtClean="0"/>
              <a:t>9. Савельев Евгений Николаевич</a:t>
            </a:r>
          </a:p>
          <a:p>
            <a:r>
              <a:rPr lang="ru-RU" sz="1200" dirty="0" smtClean="0"/>
              <a:t>10. Савельева Марина Владимировна </a:t>
            </a:r>
          </a:p>
          <a:p>
            <a:pPr eaLnBrk="0" hangingPunct="0"/>
            <a:endParaRPr lang="ru-RU" altLang="zh-CN" sz="1200" b="1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zh-CN" sz="1200" b="1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zh-CN" sz="1200" b="1" dirty="0">
              <a:latin typeface="Franklin Gothic Book" panose="020B0503020102020204" pitchFamily="34" charset="0"/>
            </a:endParaRPr>
          </a:p>
          <a:p>
            <a:pPr algn="r" eaLnBrk="0" hangingPunct="0"/>
            <a:r>
              <a:rPr lang="ru-RU" altLang="zh-CN" sz="1200" b="1" dirty="0" smtClean="0">
                <a:latin typeface="Franklin Gothic Book" panose="020B0503020102020204" pitchFamily="34" charset="0"/>
              </a:rPr>
              <a:t>с. </a:t>
            </a:r>
            <a:r>
              <a:rPr lang="ru-RU" altLang="zh-CN" sz="1200" b="1" dirty="0" err="1" smtClean="0">
                <a:latin typeface="Franklin Gothic Book" panose="020B0503020102020204" pitchFamily="34" charset="0"/>
              </a:rPr>
              <a:t>Овчинниково</a:t>
            </a:r>
            <a:endParaRPr lang="ru-RU" altLang="zh-CN" sz="1200" b="1" dirty="0">
              <a:latin typeface="Franklin Gothic Book" panose="020B0503020102020204" pitchFamily="34" charset="0"/>
            </a:endParaRPr>
          </a:p>
        </p:txBody>
      </p:sp>
      <p:pic>
        <p:nvPicPr>
          <p:cNvPr id="15365" name="Изображение 13" descr="QRyTgYbp-3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625" y="184150"/>
            <a:ext cx="1262063" cy="1303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>
            <a:off x="133350" y="13176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ru-RU" altLang="en-US" strike="noStrike" noProof="1"/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>
          <a:xfrm>
            <a:off x="254000" y="1052513"/>
            <a:ext cx="8634413" cy="500063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algn="ctr">
              <a:defRPr/>
            </a:pPr>
            <a:r>
              <a:rPr kumimoji="0" lang="ru-RU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隶书"/>
                <a:cs typeface="隶书"/>
              </a:rPr>
              <a:t>Основные данные инициатора проекта</a:t>
            </a:r>
            <a:r>
              <a:rPr kumimoji="0" lang="ru-RU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/>
            </a:r>
            <a:br>
              <a:rPr kumimoji="0" lang="ru-RU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</a:br>
            <a:r>
              <a:rPr kumimoji="0" lang="ru-RU" altLang="zh-CN" sz="2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/>
            </a:r>
            <a:br>
              <a:rPr kumimoji="0" lang="ru-RU" altLang="zh-CN" sz="2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</a:br>
            <a:r>
              <a:rPr kumimoji="0" lang="ru-RU" altLang="zh-CN" sz="17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隶书"/>
                <a:cs typeface="隶书"/>
              </a:rPr>
              <a:t> </a:t>
            </a:r>
            <a:r>
              <a:rPr kumimoji="0" lang="ru-RU" altLang="zh-CN" sz="1750" b="1" i="0" u="none" strike="noStrike" kern="1200" cap="none" spc="0" normalizeH="0" baseline="0" noProof="1">
                <a:solidFill>
                  <a:schemeClr val="tx1"/>
                </a:solidFill>
                <a:latin typeface="+mj-lt"/>
                <a:ea typeface="隶书"/>
                <a:cs typeface="隶书"/>
              </a:rPr>
              <a:t>И</a:t>
            </a:r>
            <a:r>
              <a:rPr kumimoji="0" lang="ru-RU" altLang="zh-CN" sz="17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隶书"/>
                <a:cs typeface="隶书"/>
              </a:rPr>
              <a:t>нициатор</a:t>
            </a:r>
            <a:r>
              <a:rPr lang="ru-RU" altLang="zh-CN" sz="1750" b="1" cap="none" dirty="0">
                <a:solidFill>
                  <a:schemeClr val="tx1"/>
                </a:solidFill>
                <a:ea typeface="隶书"/>
                <a:cs typeface="隶书"/>
              </a:rPr>
              <a:t>  </a:t>
            </a:r>
            <a:r>
              <a:rPr kumimoji="0" lang="ru-RU" altLang="zh-CN" sz="17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隶书"/>
                <a:cs typeface="隶书"/>
              </a:rPr>
              <a:t> -</a:t>
            </a:r>
            <a:r>
              <a:rPr lang="ru-RU" altLang="zh-CN" sz="1750" b="1" cap="none" dirty="0">
                <a:solidFill>
                  <a:schemeClr val="tx1"/>
                </a:solidFill>
                <a:ea typeface="隶书"/>
                <a:cs typeface="隶书"/>
              </a:rPr>
              <a:t>  председатель инициатинвой группы граждан в количестве 10 человек </a:t>
            </a:r>
            <a:br>
              <a:rPr lang="ru-RU" altLang="zh-CN" sz="1750" b="1" cap="none" dirty="0">
                <a:solidFill>
                  <a:schemeClr val="tx1"/>
                </a:solidFill>
                <a:ea typeface="隶书"/>
                <a:cs typeface="隶书"/>
              </a:rPr>
            </a:br>
            <a:r>
              <a:rPr lang="ru-RU" sz="1600" b="1" dirty="0" err="1" smtClean="0">
                <a:solidFill>
                  <a:schemeClr val="tx1"/>
                </a:solidFill>
              </a:rPr>
              <a:t>Шепурева</a:t>
            </a:r>
            <a:r>
              <a:rPr lang="ru-RU" sz="1600" b="1" dirty="0" smtClean="0">
                <a:solidFill>
                  <a:schemeClr val="tx1"/>
                </a:solidFill>
              </a:rPr>
              <a:t> Елена Олеговна </a:t>
            </a:r>
            <a:r>
              <a:rPr lang="ru-RU" altLang="zh-CN" sz="17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隶书"/>
              </a:rPr>
              <a:t/>
            </a:r>
            <a:br>
              <a:rPr lang="ru-RU" altLang="zh-CN" sz="17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隶书"/>
              </a:rPr>
            </a:br>
            <a:r>
              <a:rPr kumimoji="0" lang="ru-RU" altLang="zh-CN" sz="17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隶书"/>
                <a:cs typeface="隶书"/>
              </a:rPr>
              <a:t>телефон для </a:t>
            </a:r>
            <a:r>
              <a:rPr lang="ru-RU" altLang="zh-CN" sz="1750" b="1" cap="none" dirty="0">
                <a:solidFill>
                  <a:schemeClr val="tx1"/>
                </a:solidFill>
                <a:ea typeface="隶书"/>
                <a:cs typeface="隶书"/>
              </a:rPr>
              <a:t>связи </a:t>
            </a:r>
            <a:r>
              <a:rPr lang="ru-RU" sz="1600" b="1" dirty="0" smtClean="0">
                <a:solidFill>
                  <a:schemeClr val="tx1"/>
                </a:solidFill>
              </a:rPr>
              <a:t>8-951-762-44-28</a:t>
            </a:r>
            <a:r>
              <a:rPr lang="ru-RU" altLang="zh-CN" sz="17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隶书"/>
              </a:rPr>
              <a:t/>
            </a:r>
            <a:br>
              <a:rPr lang="ru-RU" altLang="zh-CN" sz="17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隶书"/>
              </a:rPr>
            </a:br>
            <a:r>
              <a:rPr kumimoji="0" lang="ru-RU" altLang="zh-CN" sz="17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隶书"/>
                <a:cs typeface="隶书"/>
              </a:rPr>
              <a:t>Тип общественной инфраструктуры, на который направлен проект - </a:t>
            </a:r>
            <a:r>
              <a:rPr lang="ru-RU" sz="1600" b="1" dirty="0" smtClean="0">
                <a:solidFill>
                  <a:schemeClr val="tx1"/>
                </a:solidFill>
              </a:rPr>
              <a:t>Объекты благоустройства территории муниципального образования</a:t>
            </a:r>
            <a:endParaRPr kumimoji="0" lang="ru-RU" altLang="zh-CN" sz="1750" b="1" i="0" u="none" strike="noStrike" kern="1200" cap="none" spc="0" normalizeH="0" baseline="0" dirty="0">
              <a:solidFill>
                <a:schemeClr val="tx1"/>
              </a:solidFill>
              <a:latin typeface="+mj-lt"/>
              <a:ea typeface="隶书"/>
              <a:cs typeface="隶书"/>
            </a:endParaRPr>
          </a:p>
        </p:txBody>
      </p:sp>
      <p:sp>
        <p:nvSpPr>
          <p:cNvPr id="17411" name="Текстовое поле 3"/>
          <p:cNvSpPr txBox="1"/>
          <p:nvPr/>
        </p:nvSpPr>
        <p:spPr>
          <a:xfrm>
            <a:off x="827088" y="2565400"/>
            <a:ext cx="7927975" cy="437042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>
            <a:spAutoFit/>
          </a:bodyPr>
          <a:lstStyle/>
          <a:p>
            <a:pPr eaLnBrk="0" hangingPunct="0"/>
            <a:r>
              <a:rPr lang="ru-RU" altLang="en-US" sz="1600" dirty="0">
                <a:latin typeface="Franklin Gothic Book" panose="020B0503020102020204"/>
              </a:rPr>
              <a:t>Предварительный расчет  необходимых расходов на реализацию инициативного проекта -</a:t>
            </a:r>
            <a:r>
              <a:rPr lang="ru-RU" altLang="en-US" sz="1600" b="1" dirty="0">
                <a:latin typeface="Franklin Gothic Book" panose="020B0503020102020204"/>
              </a:rPr>
              <a:t> </a:t>
            </a:r>
            <a:r>
              <a:rPr lang="ru-RU" altLang="en-US" sz="1600" b="1" dirty="0" smtClean="0">
                <a:latin typeface="Franklin Gothic Book" panose="020B0503020102020204"/>
              </a:rPr>
              <a:t>800 000 </a:t>
            </a:r>
            <a:r>
              <a:rPr lang="ru-RU" altLang="en-US" sz="1600" b="1" dirty="0">
                <a:latin typeface="Franklin Gothic Book" panose="020B0503020102020204"/>
              </a:rPr>
              <a:t>рублей</a:t>
            </a:r>
          </a:p>
          <a:p>
            <a:pPr eaLnBrk="0" hangingPunct="0"/>
            <a:r>
              <a:rPr lang="ru-RU" altLang="en-US" sz="1600" dirty="0">
                <a:latin typeface="Franklin Gothic Book" panose="020B0503020102020204"/>
              </a:rPr>
              <a:t>в том числе средства местного бюджета – </a:t>
            </a:r>
            <a:r>
              <a:rPr lang="ru-RU" altLang="en-US" sz="1600" b="1" dirty="0" smtClean="0">
                <a:latin typeface="Franklin Gothic Book" panose="020B0503020102020204"/>
              </a:rPr>
              <a:t>40 000 </a:t>
            </a:r>
            <a:r>
              <a:rPr lang="ru-RU" altLang="en-US" sz="1600" b="1" dirty="0">
                <a:latin typeface="Franklin Gothic Book" panose="020B0503020102020204"/>
              </a:rPr>
              <a:t>рублей</a:t>
            </a:r>
          </a:p>
          <a:p>
            <a:pPr eaLnBrk="0" hangingPunct="0"/>
            <a:endParaRPr lang="ru-RU" altLang="en-US" sz="1600" b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 dirty="0">
                <a:latin typeface="Franklin Gothic Book" panose="020B0503020102020204" pitchFamily="34" charset="0"/>
              </a:rPr>
              <a:t>Планируемые сроки реализации проекта - </a:t>
            </a:r>
            <a:r>
              <a:rPr lang="ru-RU" altLang="en-US" sz="1600" b="1" dirty="0">
                <a:latin typeface="Franklin Gothic Book" panose="020B0503020102020204" pitchFamily="34" charset="0"/>
              </a:rPr>
              <a:t>01.04.2023 - 01.09.2023</a:t>
            </a:r>
          </a:p>
          <a:p>
            <a:pPr eaLnBrk="0" hangingPunct="0"/>
            <a:endParaRPr lang="ru-RU" altLang="en-US" sz="1600" b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 dirty="0">
                <a:latin typeface="Franklin Gothic Book" panose="020B0503020102020204" pitchFamily="34" charset="0"/>
              </a:rPr>
              <a:t>Трудовое участие заинтересованных в реализации проекта лиц </a:t>
            </a:r>
            <a:r>
              <a:rPr lang="ru-RU" sz="1600" dirty="0" smtClean="0"/>
              <a:t>организация и проведение субботников по наведению санитарно-экологического порядка  в месте оборудования детской игровой площадки </a:t>
            </a:r>
            <a:endParaRPr lang="ru-RU" altLang="en-US" sz="1600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1600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 dirty="0">
                <a:latin typeface="Franklin Gothic Book" panose="020B0503020102020204" pitchFamily="34" charset="0"/>
              </a:rPr>
              <a:t>Часть территории Валуйского городского округа, на которой планируется реализовать  инициативный проект - населенный пункт </a:t>
            </a:r>
            <a:r>
              <a:rPr lang="ru-RU" altLang="en-US" sz="1600" dirty="0" smtClean="0">
                <a:latin typeface="Franklin Gothic Book" panose="020B0503020102020204" pitchFamily="34" charset="0"/>
              </a:rPr>
              <a:t>село </a:t>
            </a:r>
            <a:r>
              <a:rPr lang="ru-RU" altLang="en-US" sz="1600" dirty="0" err="1" smtClean="0">
                <a:latin typeface="Franklin Gothic Book" panose="020B0503020102020204" pitchFamily="34" charset="0"/>
              </a:rPr>
              <a:t>Овчинниково</a:t>
            </a:r>
            <a:endParaRPr lang="ru-RU" altLang="en-US" sz="1600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1600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 dirty="0">
                <a:latin typeface="Franklin Gothic Book" panose="020B0503020102020204" pitchFamily="34" charset="0"/>
              </a:rPr>
              <a:t>Обоснование предложений по решению указанной проблемы - </a:t>
            </a:r>
            <a:r>
              <a:rPr lang="ru-RU" altLang="en-US" sz="1600" b="1" dirty="0">
                <a:latin typeface="Franklin Gothic Book" panose="020B0503020102020204" pitchFamily="34" charset="0"/>
              </a:rPr>
              <a:t> </a:t>
            </a:r>
            <a:r>
              <a:rPr lang="ru-RU" sz="1600" b="1" dirty="0">
                <a:latin typeface="Franklin Gothic Book" panose="020B0503020102020204" pitchFamily="34" charset="0"/>
              </a:rPr>
              <a:t>обустройство детской площадки для организации детского досуга для не менее </a:t>
            </a:r>
            <a:r>
              <a:rPr lang="ru-RU" sz="1600" b="1" dirty="0" smtClean="0">
                <a:latin typeface="Franklin Gothic Book" panose="020B0503020102020204" pitchFamily="34" charset="0"/>
              </a:rPr>
              <a:t>20 </a:t>
            </a:r>
            <a:r>
              <a:rPr lang="ru-RU" sz="1600" b="1" dirty="0">
                <a:latin typeface="Franklin Gothic Book" panose="020B0503020102020204" pitchFamily="34" charset="0"/>
              </a:rPr>
              <a:t>детей</a:t>
            </a:r>
          </a:p>
          <a:p>
            <a:pPr eaLnBrk="0" hangingPunct="0"/>
            <a:endParaRPr lang="ru-RU" altLang="en-US" sz="1600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1600" dirty="0">
              <a:latin typeface="Arial" panose="020B0604020202020204" pitchFamily="34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43938" y="6597650"/>
            <a:ext cx="347662" cy="260350"/>
          </a:xfr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SzTx/>
              <a:buFont typeface="Wingdings 2" panose="05020102010507070707" pitchFamily="18" charset="2"/>
            </a:pPr>
            <a:fld id="{9A0DB2DC-4C9A-4742-B13C-FB6460FD3503}" type="slidenum">
              <a:rPr lang="ru-RU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  <a:pPr lvl="0" algn="ctr">
                <a:buSzTx/>
                <a:buFont typeface="Wingdings 2" panose="05020102010507070707" pitchFamily="18" charset="2"/>
              </a:pPr>
              <a:t>2</a:t>
            </a:fld>
            <a:endParaRPr lang="ru-RU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>
            <a:off x="238125" y="188913"/>
            <a:ext cx="8797925" cy="6553200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ru-RU" altLang="en-US" strike="noStrike" noProof="1"/>
          </a:p>
        </p:txBody>
      </p:sp>
      <p:sp>
        <p:nvSpPr>
          <p:cNvPr id="1843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709660" y="6477000"/>
            <a:ext cx="282575" cy="244475"/>
          </a:xfr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SzTx/>
              <a:buFont typeface="Wingdings 2" panose="05020102010507070707" pitchFamily="18" charset="2"/>
            </a:pPr>
            <a:fld id="{9A0DB2DC-4C9A-4742-B13C-FB6460FD3503}" type="slidenum">
              <a:rPr lang="ru-RU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  <a:pPr lvl="0" algn="ctr">
                <a:buSzTx/>
                <a:buFont typeface="Wingdings 2" panose="05020102010507070707" pitchFamily="18" charset="2"/>
              </a:pPr>
              <a:t>3</a:t>
            </a:fld>
            <a:endParaRPr lang="ru-RU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8435" name="AutoShape 19" descr="https://i.ytimg.com/vi/bBEM-xAebeI/maxresdefault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436" name="AutoShape 2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437" name="AutoShape 4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438" name="AutoShape 6" descr="интернет3.webp (1024×683)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>Ситуация «Как есть»</a:t>
            </a:r>
            <a:r>
              <a:rPr kumimoji="0" lang="ru-RU" altLang="zh-CN" sz="2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/>
            </a:r>
            <a:br>
              <a:rPr kumimoji="0" lang="ru-RU" altLang="zh-CN" sz="2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</a:br>
            <a:endParaRPr kumimoji="0" lang="ru-RU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隶书"/>
            </a:endParaRPr>
          </a:p>
        </p:txBody>
      </p:sp>
      <p:sp>
        <p:nvSpPr>
          <p:cNvPr id="18440" name="TextBox 21"/>
          <p:cNvSpPr txBox="1"/>
          <p:nvPr/>
        </p:nvSpPr>
        <p:spPr>
          <a:xfrm>
            <a:off x="6227763" y="4508500"/>
            <a:ext cx="18573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02" y="908685"/>
            <a:ext cx="8216268" cy="16300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latin typeface="+mn-lt"/>
                <a:cs typeface="Times New Roman" panose="02020603050405020304"/>
              </a:rPr>
              <a:t>В селе </a:t>
            </a:r>
            <a:r>
              <a:rPr lang="ru-RU" sz="2000" b="1" dirty="0" err="1" smtClean="0">
                <a:latin typeface="+mn-lt"/>
                <a:cs typeface="Times New Roman" panose="02020603050405020304"/>
              </a:rPr>
              <a:t>Овчинниково</a:t>
            </a:r>
            <a:r>
              <a:rPr lang="ru-RU" sz="2000" b="1" dirty="0" smtClean="0">
                <a:latin typeface="+mn-lt"/>
                <a:cs typeface="Times New Roman" panose="02020603050405020304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anose="02020603050405020304"/>
              </a:rPr>
              <a:t>постоянно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anose="02020603050405020304"/>
              </a:rPr>
              <a:t>проживает</a:t>
            </a:r>
            <a:r>
              <a:rPr lang="ru-RU" sz="2000" b="1" dirty="0">
                <a:latin typeface="+mn-lt"/>
                <a:cs typeface="Times New Roman" panose="02020603050405020304"/>
              </a:rPr>
              <a:t> </a:t>
            </a:r>
            <a:r>
              <a:rPr lang="ru-RU" sz="2000" b="1" dirty="0" smtClean="0">
                <a:latin typeface="+mn-lt"/>
                <a:cs typeface="Times New Roman" panose="02020603050405020304"/>
              </a:rPr>
              <a:t>105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anose="02020603050405020304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anose="02020603050405020304"/>
              </a:rPr>
              <a:t>человека, из них</a:t>
            </a:r>
            <a:r>
              <a:rPr lang="ru-RU" sz="2000" b="1" dirty="0">
                <a:latin typeface="+mn-lt"/>
                <a:cs typeface="Times New Roman" panose="02020603050405020304"/>
              </a:rPr>
              <a:t> 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anose="02020603050405020304"/>
              </a:rPr>
              <a:t> дети и подростки -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anose="02020603050405020304"/>
              </a:rPr>
              <a:t>6 человек,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anose="02020603050405020304"/>
              </a:rPr>
              <a:t> в летний период количество детей возрастает до 20-40  чел.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anose="02020603050405020304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В с.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Овчинниково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отсутствуют оборудованные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места для организации детского досуга</a:t>
            </a:r>
            <a:endParaRPr kumimoji="0" lang="ru-RU" sz="5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643182"/>
            <a:ext cx="5238680" cy="392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>
            <a:off x="133350" y="13176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ru-RU" altLang="en-US" strike="noStrike" noProof="1"/>
          </a:p>
        </p:txBody>
      </p:sp>
      <p:sp>
        <p:nvSpPr>
          <p:cNvPr id="1945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44255" y="6477000"/>
            <a:ext cx="347980" cy="244475"/>
          </a:xfr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SzTx/>
              <a:buFont typeface="Wingdings 2" panose="05020102010507070707" pitchFamily="18" charset="2"/>
            </a:pPr>
            <a:fld id="{9A0DB2DC-4C9A-4742-B13C-FB6460FD3503}" type="slidenum">
              <a:rPr lang="ru-RU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  <a:pPr lvl="0" algn="ctr">
                <a:buSzTx/>
                <a:buFont typeface="Wingdings 2" panose="05020102010507070707" pitchFamily="18" charset="2"/>
              </a:pPr>
              <a:t>4</a:t>
            </a:fld>
            <a:endParaRPr lang="ru-RU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9459" name="AutoShape 19" descr="https://i.ytimg.com/vi/bBEM-xAebeI/maxresdefault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60" name="AutoShape 2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61" name="AutoShape 4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62" name="AutoShape 6" descr="интернет3.webp (1024×683)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>Ситуация «Как будет»</a:t>
            </a:r>
            <a:br>
              <a:rPr kumimoji="0" lang="ru-RU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</a:br>
            <a:endParaRPr kumimoji="0" lang="ru-RU" altLang="zh-CN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隶书"/>
            </a:endParaRPr>
          </a:p>
        </p:txBody>
      </p:sp>
      <p:sp>
        <p:nvSpPr>
          <p:cNvPr id="19464" name="TextBox 21"/>
          <p:cNvSpPr txBox="1"/>
          <p:nvPr/>
        </p:nvSpPr>
        <p:spPr>
          <a:xfrm>
            <a:off x="6227763" y="4508500"/>
            <a:ext cx="18573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8" name="Прямоугольник 13"/>
          <p:cNvSpPr>
            <a:spLocks noChangeArrowheads="1"/>
          </p:cNvSpPr>
          <p:nvPr/>
        </p:nvSpPr>
        <p:spPr bwMode="auto">
          <a:xfrm>
            <a:off x="304799" y="908467"/>
            <a:ext cx="8347021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450215" algn="just" eaLnBrk="1" hangingPunct="1">
              <a:defRPr/>
            </a:pPr>
            <a:r>
              <a:rPr kumimoji="0" lang="ru-RU" sz="1600" b="1" i="0" u="none" strike="noStrike" kern="1200" cap="none" spc="0" normalizeH="0" baseline="0" noProof="1">
                <a:latin typeface="Arial" panose="020B0604020202020204"/>
                <a:cs typeface="Arial" panose="020B0604020202020204"/>
              </a:rPr>
              <a:t>На пустующем пустыре </a:t>
            </a:r>
            <a:r>
              <a:rPr lang="ru-RU" sz="1600" b="1" noProof="1" smtClean="0">
                <a:latin typeface="Arial" panose="020B0604020202020204"/>
                <a:cs typeface="Arial" panose="020B0604020202020204"/>
              </a:rPr>
              <a:t>в с. Овчинниково </a:t>
            </a:r>
            <a:r>
              <a:rPr kumimoji="0" lang="ru-RU" sz="1600" b="1" i="0" u="none" strike="noStrike" kern="1200" cap="none" spc="0" normalizeH="0" baseline="0" noProof="1" smtClean="0">
                <a:latin typeface="Arial" panose="020B0604020202020204"/>
                <a:cs typeface="Arial" panose="020B0604020202020204"/>
              </a:rPr>
              <a:t>будет </a:t>
            </a:r>
            <a:r>
              <a:rPr kumimoji="0" lang="ru-RU" sz="1600" b="1" i="0" u="none" strike="noStrike" kern="1200" cap="none" spc="0" normalizeH="0" baseline="0" noProof="1">
                <a:latin typeface="Arial" panose="020B0604020202020204"/>
                <a:cs typeface="Arial" panose="020B0604020202020204"/>
              </a:rPr>
              <a:t>обустроена современная комфортмабельная детская площадка для организации полноценного досуга</a:t>
            </a:r>
            <a:endParaRPr kumimoji="0" lang="ru-RU" sz="1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026" name="Picture 2" descr="C:\Users\Принцевка\Downloads\4fc8c869-b315-4e3d-9be6-f5b24e92d4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544"/>
            <a:ext cx="6831974" cy="45528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>
            <a:off x="133350" y="13176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ru-RU" altLang="en-US" strike="noStrike" noProof="1"/>
          </a:p>
        </p:txBody>
      </p:sp>
      <p:sp>
        <p:nvSpPr>
          <p:cNvPr id="2150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43938" y="6429375"/>
            <a:ext cx="347662" cy="285750"/>
          </a:xfr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SzTx/>
              <a:buFont typeface="Wingdings 2" panose="05020102010507070707" pitchFamily="18" charset="2"/>
            </a:pPr>
            <a:fld id="{9A0DB2DC-4C9A-4742-B13C-FB6460FD3503}" type="slidenum">
              <a:rPr lang="ru-RU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  <a:pPr lvl="0" algn="ctr">
                <a:buSzTx/>
                <a:buFont typeface="Wingdings 2" panose="05020102010507070707" pitchFamily="18" charset="2"/>
              </a:pPr>
              <a:t>5</a:t>
            </a:fld>
            <a:endParaRPr lang="ru-RU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21507" name="AutoShape 19" descr="https://i.ytimg.com/vi/bBEM-xAebeI/maxresdefault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buFont typeface="Wingdings 2" panose="05020102010507070707" pitchFamily="18" charset="2"/>
            </a:pPr>
            <a:endParaRPr lang="ru-RU" alt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08" name="AutoShape 28" descr="C:\Users\ADMINDK\Desktop\%D0%B6%D1%83%D1%80%D0%BD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buFont typeface="Wingdings 2" panose="05020102010507070707" pitchFamily="18" charset="2"/>
            </a:pPr>
            <a:endParaRPr lang="ru-RU" alt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09" name="AutoShape 30" descr="C:\Users\ADMINDK\Desktop\%D0%B6%D1%83%D1%80%D0%BD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buFont typeface="Wingdings 2" panose="05020102010507070707" pitchFamily="18" charset="2"/>
            </a:pPr>
            <a:endParaRPr lang="ru-RU" alt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>
          <a:xfrm>
            <a:off x="268288" y="3284538"/>
            <a:ext cx="8634413" cy="500063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>СПАСИБО ЗА ВНИМАНИЕ!</a:t>
            </a:r>
            <a:r>
              <a:rPr kumimoji="0" lang="ru-RU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/>
            </a:r>
            <a:br>
              <a:rPr kumimoji="0" lang="ru-RU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</a:br>
            <a:endParaRPr kumimoji="0" lang="ru-RU" altLang="zh-CN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隶书"/>
            </a:endParaRP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112</Words>
  <Application>WPS Presentation</Application>
  <PresentationFormat>Экран (4:3)</PresentationFormat>
  <Paragraphs>40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Слайд 1</vt:lpstr>
      <vt:lpstr>Основные данные инициатора проекта   Инициатор   -  председатель инициатинвой группы граждан в количестве 10 человек  Шепурева Елена Олеговна  телефон для связи 8-951-762-44-28 Тип общественной инфраструктуры, на который направлен проект - Объекты благоустройства территории муниципального образования</vt:lpstr>
      <vt:lpstr>Ситуация «Как есть» </vt:lpstr>
      <vt:lpstr>Ситуация «Как будет» 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Принцевка</cp:lastModifiedBy>
  <cp:revision>1221</cp:revision>
  <cp:lastPrinted>2018-11-21T07:19:00Z</cp:lastPrinted>
  <dcterms:created xsi:type="dcterms:W3CDTF">2010-02-20T13:06:00Z</dcterms:created>
  <dcterms:modified xsi:type="dcterms:W3CDTF">2022-07-19T06:46:54Z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1049-11.2.0.11191</vt:lpwstr>
  </property>
  <property fmtid="{D5CDD505-2E9C-101B-9397-08002B2CF9AE}" pid="3" name="ICV">
    <vt:lpwstr>BC5E6535D06A440E9FAEF02FC29726D7</vt:lpwstr>
  </property>
</Properties>
</file>