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48" r:id="rId2"/>
    <p:sldId id="727" r:id="rId3"/>
    <p:sldId id="710" r:id="rId4"/>
    <p:sldId id="719" r:id="rId5"/>
    <p:sldId id="731" r:id="rId6"/>
  </p:sldIdLst>
  <p:sldSz cx="9144000" cy="6858000" type="screen4x3"/>
  <p:notesSz cx="6742113" cy="9872663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71CA52"/>
    <a:srgbClr val="006600"/>
    <a:srgbClr val="316997"/>
    <a:srgbClr val="4B71C5"/>
    <a:srgbClr val="235BAD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3"/>
    <p:restoredTop sz="92185"/>
  </p:normalViewPr>
  <p:slideViewPr>
    <p:cSldViewPr showGuides="1">
      <p:cViewPr>
        <p:scale>
          <a:sx n="70" d="100"/>
          <a:sy n="70" d="100"/>
        </p:scale>
        <p:origin x="-116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lstStyle/>
          <a:p>
            <a:pPr lvl="0" eaLnBrk="1" hangingPunct="1"/>
            <a:endParaRPr lang="ru-RU" altLang="zh-CN" sz="1200" dirty="0"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lstStyle/>
          <a:p>
            <a:pPr lvl="0" algn="r" eaLnBrk="1" hangingPunct="1"/>
            <a:endParaRPr lang="ru-RU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lstStyle/>
          <a:p>
            <a:pPr lvl="0" algn="r" eaLnBrk="1" hangingPunct="1"/>
            <a:endParaRPr lang="ru-RU" altLang="zh-CN" sz="1200" dirty="0">
              <a:solidFill>
                <a:srgbClr val="268EA8"/>
              </a:solidFill>
              <a:latin typeface="Franklin Gothic Book" panose="020B0503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lstStyle/>
          <a:p>
            <a:pPr lvl="0" algn="r" eaLnBrk="1" hangingPunct="1"/>
            <a:fld id="{9A0DB2DC-4C9A-4742-B13C-FB6460FD3503}" type="slidenum">
              <a:rPr lang="ru-RU" altLang="ru-RU" sz="1200" dirty="0">
                <a:solidFill>
                  <a:srgbClr val="268EA8"/>
                </a:solidFill>
                <a:latin typeface="Calibri" panose="020F0502020204030204" pitchFamily="34" charset="0"/>
              </a:rPr>
              <a:pPr lvl="0" algn="r" eaLnBrk="1" hangingPunct="1"/>
              <a:t>‹#›</a:t>
            </a:fld>
            <a:endParaRPr lang="ru-RU" altLang="ru-RU" sz="1200" dirty="0">
              <a:solidFill>
                <a:srgbClr val="268EA8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lstStyle/>
          <a:p>
            <a:pPr lvl="0" eaLnBrk="1" hangingPunct="1"/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7938" y="0"/>
            <a:ext cx="2922588" cy="4937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/>
          <a:lstStyle/>
          <a:p>
            <a:pPr lvl="0" algn="r" eaLnBrk="1" hangingPunct="1"/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7" rIns="90692" bIns="45347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8" cy="4443413"/>
          </a:xfrm>
          <a:prstGeom prst="rect">
            <a:avLst/>
          </a:prstGeom>
        </p:spPr>
        <p:txBody>
          <a:bodyPr vert="horz" wrap="square" lIns="90692" tIns="45347" rIns="90692" bIns="45347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lstStyle/>
          <a:p>
            <a:pPr lvl="0" eaLnBrk="1" hangingPunct="1"/>
            <a:endParaRPr lang="ru-RU" altLang="zh-CN" sz="1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7938" y="9378950"/>
            <a:ext cx="2922588" cy="492125"/>
          </a:xfrm>
          <a:prstGeom prst="rect">
            <a:avLst/>
          </a:prstGeom>
        </p:spPr>
        <p:txBody>
          <a:bodyPr vert="horz" wrap="square" lIns="90692" tIns="45347" rIns="90692" bIns="45347" numCol="1" anchor="b" anchorCtr="0" compatLnSpc="1"/>
          <a:lstStyle/>
          <a:p>
            <a:pPr lvl="0" algn="r" eaLnBrk="1" hangingPunct="1"/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  <a:pPr lvl="0" algn="r" eaLnBrk="1" hangingPunct="1"/>
              <a:t>‹#›</a:t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3288" y="739775"/>
            <a:ext cx="4935537" cy="3703638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9459" name="Заметки 2"/>
          <p:cNvSpPr>
            <a:spLocks noGrp="1"/>
          </p:cNvSpPr>
          <p:nvPr>
            <p:ph type="body"/>
          </p:nvPr>
        </p:nvSpPr>
        <p:spPr>
          <a:xfrm>
            <a:off x="674688" y="4689475"/>
            <a:ext cx="5392737" cy="4443413"/>
          </a:xfrm>
          <a:noFill/>
          <a:ln>
            <a:noFill/>
          </a:ln>
        </p:spPr>
        <p:txBody>
          <a:bodyPr wrap="square" lIns="90692" tIns="45347" rIns="90692" bIns="45347" anchor="t" anchorCtr="0"/>
          <a:lstStyle/>
          <a:p>
            <a:pPr lvl="0" eaLnBrk="1" hangingPunct="1">
              <a:spcBef>
                <a:spcPct val="0"/>
              </a:spcBef>
            </a:pPr>
            <a:r>
              <a:rPr lang="ru-RU" altLang="ru-RU" dirty="0"/>
              <a:t>Титульный слайд</a:t>
            </a:r>
          </a:p>
        </p:txBody>
      </p:sp>
      <p:sp>
        <p:nvSpPr>
          <p:cNvPr id="1946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17938" y="9378950"/>
            <a:ext cx="2922587" cy="492125"/>
          </a:xfrm>
          <a:prstGeom prst="rect">
            <a:avLst/>
          </a:prstGeom>
          <a:noFill/>
          <a:ln w="9525">
            <a:noFill/>
          </a:ln>
        </p:spPr>
        <p:txBody>
          <a:bodyPr lIns="90692" tIns="45347" rIns="90692" bIns="45347" anchor="b" anchorCtr="0"/>
          <a:lstStyle/>
          <a:p>
            <a:pPr lvl="0" algn="r" eaLnBrk="1" hangingPunct="1">
              <a:buChar char="•"/>
            </a:pPr>
            <a:fld id="{9A0DB2DC-4C9A-4742-B13C-FB6460FD3503}" type="slidenum">
              <a:rPr lang="ru-RU" altLang="ru-RU" sz="1200" dirty="0">
                <a:latin typeface="Calibri" panose="020F0502020204030204" pitchFamily="34" charset="0"/>
              </a:rPr>
              <a:pPr lvl="0" algn="r" eaLnBrk="1" hangingPunct="1">
                <a:buChar char="•"/>
              </a:pPr>
              <a:t>1</a:t>
            </a:fld>
            <a:endParaRPr lang="ru-RU" alt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5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noProof="1" smtClean="0"/>
              <a:t>Образец подзаголовка</a:t>
            </a:r>
            <a:endParaRPr lang="en-US" noProof="1"/>
          </a:p>
        </p:txBody>
      </p:sp>
      <p:sp>
        <p:nvSpPr>
          <p:cNvPr id="14" name="Дата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Дата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Дата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10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79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14" name="Дата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13" name="Дата 11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r>
              <a:rPr lang="ru-RU" altLang="ru-RU" dirty="0">
                <a:latin typeface="Franklin Gothic Book" panose="020B0503020102020204" pitchFamily="34" charset="0"/>
              </a:rPr>
              <a:t>Эффективное управление временем и ресурсами.                                                                                            </a:t>
            </a:r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noProof="1"/>
          </a:p>
        </p:txBody>
      </p:sp>
      <p:sp>
        <p:nvSpPr>
          <p:cNvPr id="2" name="Дата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ижний колонтитул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noProof="1" smtClean="0"/>
              <a:t>Образец заголовка</a:t>
            </a:r>
            <a:endParaRPr lang="en-US" noProof="1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noProof="1" smtClean="0"/>
              <a:t>Образец текста</a:t>
            </a:r>
          </a:p>
        </p:txBody>
      </p:sp>
      <p:sp>
        <p:nvSpPr>
          <p:cNvPr id="2" name="Дата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endParaRPr lang="ru-RU" altLang="zh-CN" dirty="0"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" name="Номер слайда 30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ru-RU" altLang="ru-RU" dirty="0">
                <a:latin typeface="Franklin Gothic Book" panose="020B0503020102020204" pitchFamily="34" charset="0"/>
              </a:rPr>
              <a:pPr algn="r"/>
              <a:t>‹#›</a:t>
            </a:fld>
            <a:endParaRPr lang="ru-RU" altLang="ru-RU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ru-RU" altLang="ru-RU" dirty="0"/>
              <a:t>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/>
            <a:endParaRPr lang="ru-RU" altLang="zh-CN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268EA8"/>
                </a:solidFill>
                <a:latin typeface="Franklin Gothic Book" panose="020B0503020102020204" pitchFamily="34" charset="0"/>
                <a:ea typeface="华文楷体"/>
              </a:defRPr>
            </a:lvl1pPr>
          </a:lstStyle>
          <a:p>
            <a:pPr lvl="0" eaLnBrk="1" hangingPunct="1"/>
            <a:endParaRPr lang="ru-RU" altLang="zh-CN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8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268EA8"/>
                </a:solidFill>
                <a:latin typeface="Franklin Gothic Book" panose="020B05030201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ru-RU" altLang="ru-RU" dirty="0"/>
              <a:pPr lvl="0" eaLnBrk="1" hangingPunct="1"/>
              <a:t>‹#›</a:t>
            </a:fld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" altLang="zh-CN" dirty="0"/>
              <a:t>Образец заголовка</a:t>
            </a:r>
            <a:endParaRPr lang="" altLang="ru-RU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 rot="10800000">
            <a:off x="119063" y="115888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5" name="Picture 9" descr="D:\Люда\Л\поздр адрес\бейдж\гер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525" y="184150"/>
            <a:ext cx="1143000" cy="141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Заголовок 3"/>
          <p:cNvSpPr>
            <a:spLocks noGrp="1"/>
          </p:cNvSpPr>
          <p:nvPr/>
        </p:nvSpPr>
        <p:spPr>
          <a:xfrm>
            <a:off x="304800" y="2132013"/>
            <a:ext cx="8532813" cy="1616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/>
            <a:r>
              <a:rPr lang="ru-RU" altLang="zh-CN" sz="2300" dirty="0">
                <a:latin typeface="Franklin Gothic Medium" panose="020B0603020102020204" pitchFamily="34" charset="0"/>
                <a:ea typeface="隶书"/>
              </a:rPr>
              <a:t>ИНИЦИАТИВНЫЙ ПРОЕКТ</a:t>
            </a:r>
            <a:br>
              <a:rPr lang="ru-RU" altLang="zh-CN" sz="2300" dirty="0">
                <a:latin typeface="Franklin Gothic Medium" panose="020B0603020102020204" pitchFamily="34" charset="0"/>
                <a:ea typeface="隶书"/>
              </a:rPr>
            </a:br>
            <a:r>
              <a:rPr lang="ru-RU" altLang="zh-CN" sz="2300" dirty="0" smtClean="0">
                <a:latin typeface="Franklin Gothic Medium" panose="020B0603020102020204" pitchFamily="34" charset="0"/>
                <a:ea typeface="隶书"/>
              </a:rPr>
              <a:t>« РЕМОНТ  ДОРОГИ В СЕЛЕ УРАЕВО    УЛИЦА ПОБЕДЫ </a:t>
            </a:r>
          </a:p>
          <a:p>
            <a:pPr algn="ctr"/>
            <a:r>
              <a:rPr lang="ru-RU" altLang="zh-CN" sz="2300" dirty="0" smtClean="0">
                <a:latin typeface="Franklin Gothic Medium" panose="020B0603020102020204" pitchFamily="34" charset="0"/>
                <a:ea typeface="隶书"/>
              </a:rPr>
              <a:t>С ТВЕРДЫМ ПОКРЫТИЕМ» </a:t>
            </a:r>
          </a:p>
          <a:p>
            <a:pPr algn="ctr"/>
            <a:r>
              <a:rPr lang="ru-RU" altLang="zh-CN" sz="2300" dirty="0" smtClean="0">
                <a:latin typeface="Franklin Gothic Medium" panose="020B0603020102020204" pitchFamily="34" charset="0"/>
                <a:ea typeface="隶书"/>
              </a:rPr>
              <a:t>  </a:t>
            </a:r>
            <a:endParaRPr lang="ru-RU" altLang="zh-CN" sz="2300" dirty="0">
              <a:latin typeface="Franklin Gothic Medium" panose="020B0603020102020204" pitchFamily="34" charset="0"/>
              <a:ea typeface="隶书"/>
            </a:endParaRPr>
          </a:p>
        </p:txBody>
      </p:sp>
      <p:sp>
        <p:nvSpPr>
          <p:cNvPr id="13317" name="TextBox 1"/>
          <p:cNvSpPr txBox="1"/>
          <p:nvPr/>
        </p:nvSpPr>
        <p:spPr>
          <a:xfrm>
            <a:off x="4716010" y="3789025"/>
            <a:ext cx="3528245" cy="27392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altLang="zh-CN" b="1" u="sng" dirty="0" smtClean="0">
                <a:latin typeface="Franklin Gothic Book" panose="020B0503020102020204" pitchFamily="34" charset="0"/>
                <a:ea typeface="华文楷体"/>
              </a:rPr>
              <a:t>Инициаторы проекта:</a:t>
            </a:r>
          </a:p>
          <a:p>
            <a:pPr lvl="0"/>
            <a:r>
              <a:rPr lang="ru-RU" sz="1400" b="1" dirty="0" smtClean="0"/>
              <a:t>Моисеева Оксана Ивановна</a:t>
            </a:r>
          </a:p>
          <a:p>
            <a:pPr lvl="0"/>
            <a:r>
              <a:rPr lang="ru-RU" sz="1400" b="1" dirty="0" smtClean="0"/>
              <a:t> Максимова Елена Витальевна</a:t>
            </a:r>
          </a:p>
          <a:p>
            <a:pPr lvl="0"/>
            <a:r>
              <a:rPr lang="ru-RU" sz="1400" b="1" dirty="0" smtClean="0"/>
              <a:t> </a:t>
            </a:r>
            <a:r>
              <a:rPr lang="ru-RU" sz="1400" b="1" dirty="0" err="1" smtClean="0"/>
              <a:t>Макитрук</a:t>
            </a:r>
            <a:r>
              <a:rPr lang="ru-RU" sz="1400" b="1" dirty="0" smtClean="0"/>
              <a:t> Надежда Николаевна</a:t>
            </a:r>
          </a:p>
          <a:p>
            <a:pPr lvl="0"/>
            <a:r>
              <a:rPr lang="ru-RU" sz="1400" b="1" dirty="0" smtClean="0"/>
              <a:t> Никифорова Лидия Ивановна</a:t>
            </a:r>
          </a:p>
          <a:p>
            <a:pPr lvl="0"/>
            <a:r>
              <a:rPr lang="ru-RU" sz="1400" b="1" dirty="0" smtClean="0"/>
              <a:t> Федосеева Екатерина Валентиновна</a:t>
            </a:r>
          </a:p>
          <a:p>
            <a:pPr lvl="0"/>
            <a:r>
              <a:rPr lang="ru-RU" sz="1400" b="1" dirty="0" smtClean="0"/>
              <a:t> </a:t>
            </a:r>
            <a:r>
              <a:rPr lang="ru-RU" sz="1400" b="1" dirty="0" err="1" smtClean="0"/>
              <a:t>Болтенко</a:t>
            </a:r>
            <a:r>
              <a:rPr lang="ru-RU" sz="1400" b="1" dirty="0" smtClean="0"/>
              <a:t> Светлана Анатольевна</a:t>
            </a:r>
          </a:p>
          <a:p>
            <a:pPr lvl="0"/>
            <a:r>
              <a:rPr lang="ru-RU" sz="1400" b="1" dirty="0" smtClean="0"/>
              <a:t> Дементьева Ирина Анатольевна</a:t>
            </a:r>
          </a:p>
          <a:p>
            <a:pPr lvl="0"/>
            <a:r>
              <a:rPr lang="ru-RU" sz="1400" b="1" dirty="0" smtClean="0"/>
              <a:t> </a:t>
            </a:r>
            <a:r>
              <a:rPr lang="ru-RU" sz="1400" b="1" dirty="0" smtClean="0"/>
              <a:t>Ладан </a:t>
            </a:r>
            <a:r>
              <a:rPr lang="ru-RU" sz="1400" b="1" dirty="0" smtClean="0"/>
              <a:t>Екатерина Борисовна</a:t>
            </a:r>
          </a:p>
          <a:p>
            <a:pPr lvl="0"/>
            <a:r>
              <a:rPr lang="ru-RU" sz="1400" b="1" dirty="0" smtClean="0"/>
              <a:t>  Сергеева Ольга Васильевна</a:t>
            </a:r>
            <a:endParaRPr lang="ru-RU" sz="1400" b="1" dirty="0" smtClean="0"/>
          </a:p>
          <a:p>
            <a:r>
              <a:rPr lang="ru-RU" sz="1400" b="1" dirty="0" smtClean="0"/>
              <a:t>  Евдокимова Оксана Евгеньевна</a:t>
            </a:r>
            <a:endParaRPr lang="ru-RU" altLang="zh-CN" sz="1400" b="1" dirty="0">
              <a:latin typeface="Franklin Gothic Book" panose="020B0503020102020204" pitchFamily="34" charset="0"/>
              <a:ea typeface="华文楷体"/>
            </a:endParaRPr>
          </a:p>
          <a:p>
            <a:pPr eaLnBrk="0" hangingPunct="0"/>
            <a:r>
              <a:rPr lang="ru-RU" altLang="zh-CN" sz="1400" b="1" dirty="0" smtClean="0">
                <a:latin typeface="Franklin Gothic Book" panose="020B0503020102020204" pitchFamily="34" charset="0"/>
                <a:ea typeface="华文楷体"/>
              </a:rPr>
              <a:t> </a:t>
            </a:r>
            <a:endParaRPr lang="ru-RU" altLang="zh-CN" sz="1400" b="1" dirty="0">
              <a:latin typeface="Franklin Gothic Book" panose="020B0503020102020204" pitchFamily="34" charset="0"/>
              <a:ea typeface="华文楷体"/>
            </a:endParaRPr>
          </a:p>
        </p:txBody>
      </p:sp>
      <p:pic>
        <p:nvPicPr>
          <p:cNvPr id="13318" name="Изображение 13" descr="QRyTgYbp-3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7625" y="184150"/>
            <a:ext cx="1262063" cy="13033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9" name="Текстовое поле 1"/>
          <p:cNvSpPr txBox="1"/>
          <p:nvPr/>
        </p:nvSpPr>
        <p:spPr>
          <a:xfrm>
            <a:off x="3478213" y="6289675"/>
            <a:ext cx="24622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ru-RU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>
            <a:off x="238125" y="0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634413" cy="50006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ru-RU" altLang="zh-CN" sz="1600" dirty="0">
                <a:solidFill>
                  <a:schemeClr val="tx1"/>
                </a:solidFill>
                <a:ea typeface="隶书"/>
              </a:rPr>
              <a:t>Основные данные инициатора проекта</a:t>
            </a:r>
            <a:br>
              <a:rPr lang="ru-RU" altLang="zh-CN" sz="1600" dirty="0">
                <a:solidFill>
                  <a:schemeClr val="tx1"/>
                </a:solidFill>
                <a:ea typeface="隶书"/>
              </a:rPr>
            </a:br>
            <a:r>
              <a:rPr lang="ru-RU" altLang="zh-CN" sz="2000" b="1" dirty="0">
                <a:ea typeface="隶书"/>
              </a:rPr>
              <a:t/>
            </a:r>
            <a:br>
              <a:rPr lang="ru-RU" altLang="zh-CN" sz="2000" b="1" dirty="0">
                <a:ea typeface="隶书"/>
              </a:rPr>
            </a:b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Инициатор проекта -  </a:t>
            </a: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председатель инициативной группы граждан в количестве 10 человек</a:t>
            </a:r>
            <a:b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</a:b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Федосеева Екатерина Валентиновна </a:t>
            </a: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, </a:t>
            </a: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/>
            </a:r>
            <a:br>
              <a:rPr lang="ru-RU" altLang="zh-CN" sz="1300" b="1" i="1" dirty="0">
                <a:solidFill>
                  <a:schemeClr val="tx1"/>
                </a:solidFill>
                <a:ea typeface="隶书"/>
              </a:rPr>
            </a:br>
            <a:r>
              <a:rPr lang="ru-RU" altLang="zh-CN" sz="1300" b="1" i="1" dirty="0">
                <a:solidFill>
                  <a:schemeClr val="tx1"/>
                </a:solidFill>
                <a:ea typeface="隶书"/>
              </a:rPr>
              <a:t>телефон для связи 8 </a:t>
            </a: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920 </a:t>
            </a:r>
            <a:r>
              <a:rPr lang="en-US" altLang="zh-CN" sz="1300" b="1" i="1" dirty="0">
                <a:solidFill>
                  <a:schemeClr val="tx1"/>
                </a:solidFill>
                <a:ea typeface="隶书"/>
              </a:rPr>
              <a:t> </a:t>
            </a: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561</a:t>
            </a:r>
            <a:r>
              <a:rPr lang="en-US" altLang="zh-CN" sz="1300" b="1" i="1" dirty="0" smtClean="0">
                <a:solidFill>
                  <a:schemeClr val="tx1"/>
                </a:solidFill>
                <a:ea typeface="隶书"/>
              </a:rPr>
              <a:t> </a:t>
            </a:r>
            <a:r>
              <a:rPr lang="ru-RU" altLang="en-US" sz="1300" b="1" i="1" dirty="0" smtClean="0">
                <a:solidFill>
                  <a:schemeClr val="tx1"/>
                </a:solidFill>
                <a:ea typeface="隶书"/>
              </a:rPr>
              <a:t>25</a:t>
            </a:r>
            <a:r>
              <a:rPr lang="en-US" altLang="zh-CN" sz="1300" b="1" i="1" dirty="0" smtClean="0">
                <a:solidFill>
                  <a:schemeClr val="tx1"/>
                </a:solidFill>
                <a:ea typeface="隶书"/>
              </a:rPr>
              <a:t> </a:t>
            </a:r>
            <a:r>
              <a:rPr lang="ru-RU" altLang="zh-CN" sz="1300" b="1" i="1" dirty="0" smtClean="0">
                <a:solidFill>
                  <a:schemeClr val="tx1"/>
                </a:solidFill>
                <a:ea typeface="隶书"/>
              </a:rPr>
              <a:t>22</a:t>
            </a:r>
            <a:r>
              <a:rPr lang="ru-RU" altLang="zh-CN" sz="1300" b="1" dirty="0">
                <a:ea typeface="隶书"/>
              </a:rPr>
              <a:t/>
            </a:r>
            <a:br>
              <a:rPr lang="ru-RU" altLang="zh-CN" sz="1300" b="1" dirty="0">
                <a:ea typeface="隶书"/>
              </a:rPr>
            </a:br>
            <a:r>
              <a:rPr lang="ru-RU" altLang="zh-CN" sz="1300" b="1" dirty="0">
                <a:ea typeface="隶书"/>
              </a:rPr>
              <a:t/>
            </a:r>
            <a:br>
              <a:rPr lang="ru-RU" altLang="zh-CN" sz="1300" b="1" dirty="0">
                <a:ea typeface="隶书"/>
              </a:rPr>
            </a:br>
            <a:r>
              <a:rPr lang="ru-RU" altLang="zh-CN" sz="1300" b="1" dirty="0" smtClean="0">
                <a:solidFill>
                  <a:schemeClr val="tx1"/>
                </a:solidFill>
                <a:ea typeface="隶书"/>
              </a:rPr>
              <a:t>Тип общественной инфраструктуры, на который направлен проект –</a:t>
            </a:r>
            <a:br>
              <a:rPr lang="ru-RU" altLang="zh-CN" sz="1300" b="1" dirty="0" smtClean="0">
                <a:solidFill>
                  <a:schemeClr val="tx1"/>
                </a:solidFill>
                <a:ea typeface="隶书"/>
              </a:rPr>
            </a:br>
            <a:r>
              <a:rPr lang="ru-RU" altLang="zh-CN" sz="1300" b="1" dirty="0" smtClean="0">
                <a:solidFill>
                  <a:schemeClr val="tx1"/>
                </a:solidFill>
                <a:ea typeface="隶书"/>
              </a:rPr>
              <a:t>Объекты дорожной сети в отношении автомобильных дорог местного значения</a:t>
            </a:r>
            <a:endParaRPr lang="ru-RU" altLang="zh-CN" sz="1300" b="1" dirty="0">
              <a:solidFill>
                <a:schemeClr val="tx1"/>
              </a:solidFill>
              <a:ea typeface="隶书"/>
            </a:endParaRPr>
          </a:p>
        </p:txBody>
      </p:sp>
      <p:sp>
        <p:nvSpPr>
          <p:cNvPr id="14340" name="Текстовое поле 3"/>
          <p:cNvSpPr txBox="1"/>
          <p:nvPr/>
        </p:nvSpPr>
        <p:spPr>
          <a:xfrm>
            <a:off x="683730" y="1917700"/>
            <a:ext cx="7920550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Предварительный расчет  необходимых расходов на реализацию инициативного проекта –</a:t>
            </a:r>
            <a:r>
              <a:rPr lang="ru-RU" altLang="en-US" sz="1600" dirty="0">
                <a:latin typeface="Franklin Gothic Book" panose="020B0503020102020204" pitchFamily="34" charset="0"/>
              </a:rPr>
              <a:t>   </a:t>
            </a:r>
            <a:r>
              <a:rPr lang="ru-RU" altLang="en-US" sz="1600" b="1" dirty="0" smtClean="0">
                <a:latin typeface="Franklin Gothic Book" panose="020B0503020102020204" pitchFamily="34" charset="0"/>
              </a:rPr>
              <a:t>33 000 000 рублей</a:t>
            </a:r>
          </a:p>
          <a:p>
            <a:pPr eaLnBrk="0" hangingPunct="0"/>
            <a:r>
              <a:rPr lang="ru-RU" altLang="en-US" sz="1600" dirty="0" smtClean="0">
                <a:latin typeface="Franklin Gothic Book" panose="020B0503020102020204" pitchFamily="34" charset="0"/>
              </a:rPr>
              <a:t> </a:t>
            </a:r>
            <a:r>
              <a:rPr lang="ru-RU" altLang="en-US" sz="1600" i="1" dirty="0" smtClean="0">
                <a:latin typeface="Franklin Gothic Book" panose="020B0503020102020204" pitchFamily="34" charset="0"/>
              </a:rPr>
              <a:t>в </a:t>
            </a:r>
            <a:r>
              <a:rPr lang="ru-RU" altLang="en-US" sz="1600" i="1" dirty="0">
                <a:latin typeface="Franklin Gothic Book" panose="020B0503020102020204" pitchFamily="34" charset="0"/>
              </a:rPr>
              <a:t>том числе </a:t>
            </a:r>
            <a:r>
              <a:rPr lang="ru-RU" altLang="en-US" sz="1600" i="1" dirty="0" smtClean="0">
                <a:latin typeface="Franklin Gothic Book" panose="020B0503020102020204" pitchFamily="34" charset="0"/>
              </a:rPr>
              <a:t> средства </a:t>
            </a:r>
            <a:r>
              <a:rPr lang="ru-RU" altLang="en-US" sz="1600" i="1" dirty="0">
                <a:latin typeface="Franklin Gothic Book" panose="020B0503020102020204" pitchFamily="34" charset="0"/>
              </a:rPr>
              <a:t>местного бюджета </a:t>
            </a:r>
            <a:r>
              <a:rPr lang="ru-RU" altLang="en-US" sz="1600" i="1" dirty="0" smtClean="0">
                <a:latin typeface="Franklin Gothic Book" panose="020B0503020102020204" pitchFamily="34" charset="0"/>
              </a:rPr>
              <a:t>-  </a:t>
            </a:r>
            <a:r>
              <a:rPr lang="ru-RU" altLang="en-US" sz="1600" b="1" i="1" dirty="0" smtClean="0">
                <a:latin typeface="Franklin Gothic Book" panose="020B0503020102020204" pitchFamily="34" charset="0"/>
              </a:rPr>
              <a:t>16</a:t>
            </a:r>
            <a:r>
              <a:rPr lang="ru-RU" altLang="en-US" sz="1600" i="1" dirty="0" smtClean="0">
                <a:latin typeface="Franklin Gothic Book" panose="020B0503020102020204" pitchFamily="34" charset="0"/>
              </a:rPr>
              <a:t> </a:t>
            </a:r>
            <a:r>
              <a:rPr lang="ru-RU" altLang="en-US" sz="1600" b="1" i="1" dirty="0" smtClean="0">
                <a:latin typeface="Franklin Gothic Book" panose="020B0503020102020204" pitchFamily="34" charset="0"/>
              </a:rPr>
              <a:t>5</a:t>
            </a:r>
            <a:r>
              <a:rPr lang="ru-RU" altLang="en-US" sz="1600" b="1" i="1" dirty="0" smtClean="0">
                <a:latin typeface="Franklin Gothic Book" panose="020B0503020102020204" pitchFamily="34" charset="0"/>
              </a:rPr>
              <a:t>00 </a:t>
            </a:r>
            <a:r>
              <a:rPr lang="ru-RU" altLang="en-US" sz="1600" b="1" i="1" dirty="0" smtClean="0">
                <a:latin typeface="Franklin Gothic Book" panose="020B0503020102020204" pitchFamily="34" charset="0"/>
              </a:rPr>
              <a:t>000 </a:t>
            </a:r>
            <a:r>
              <a:rPr lang="ru-RU" altLang="en-US" sz="1600" b="1" dirty="0" smtClean="0">
                <a:latin typeface="Franklin Gothic Book" panose="020B0503020102020204" pitchFamily="34" charset="0"/>
              </a:rPr>
              <a:t>рублей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100" b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Планируемые сроки реализации проекта</a:t>
            </a:r>
            <a:r>
              <a:rPr lang="ru-RU" altLang="en-US" sz="1600" dirty="0">
                <a:latin typeface="Franklin Gothic Book" panose="020B0503020102020204" pitchFamily="34" charset="0"/>
              </a:rPr>
              <a:t> – </a:t>
            </a:r>
            <a:r>
              <a:rPr lang="ru-RU" altLang="en-US" sz="1600" b="1" dirty="0" smtClean="0">
                <a:latin typeface="Franklin Gothic Book" panose="020B0503020102020204" pitchFamily="34" charset="0"/>
              </a:rPr>
              <a:t>01.04.2023 </a:t>
            </a:r>
            <a:r>
              <a:rPr lang="ru-RU" altLang="en-US" sz="1600" b="1" dirty="0">
                <a:latin typeface="Franklin Gothic Book" panose="020B0503020102020204" pitchFamily="34" charset="0"/>
              </a:rPr>
              <a:t>- </a:t>
            </a:r>
            <a:r>
              <a:rPr lang="ru-RU" altLang="en-US" sz="1600" b="1" dirty="0" smtClean="0">
                <a:latin typeface="Franklin Gothic Book" panose="020B0503020102020204" pitchFamily="34" charset="0"/>
              </a:rPr>
              <a:t>01.09.2023</a:t>
            </a:r>
            <a:endParaRPr lang="ru-RU" altLang="en-US" sz="1600" b="1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100" b="1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+mn-lt"/>
              </a:rPr>
              <a:t>Трудовое участие заинтересованных в реализации проекта лиц – </a:t>
            </a:r>
          </a:p>
          <a:p>
            <a:pPr eaLnBrk="0" hangingPunct="0"/>
            <a:r>
              <a:rPr lang="ru-RU" sz="1600" dirty="0" smtClean="0">
                <a:latin typeface="+mn-lt"/>
              </a:rPr>
              <a:t>трудовое участие жителей, покос сорной растительности, вырубка поросли, уборка  и вывоз порубочного материала </a:t>
            </a:r>
          </a:p>
          <a:p>
            <a:pPr eaLnBrk="0" hangingPunct="0"/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Часть территории Валуйского городского округа, на которой планируется реализовать  инициативный проект</a:t>
            </a:r>
            <a:r>
              <a:rPr lang="ru-RU" altLang="en-US" sz="1600" dirty="0">
                <a:latin typeface="Franklin Gothic Book" panose="020B0503020102020204" pitchFamily="34" charset="0"/>
              </a:rPr>
              <a:t> - населенный пункт село  </a:t>
            </a:r>
            <a:r>
              <a:rPr lang="ru-RU" altLang="en-US" sz="1600" dirty="0" err="1" smtClean="0">
                <a:latin typeface="Franklin Gothic Book" panose="020B0503020102020204" pitchFamily="34" charset="0"/>
              </a:rPr>
              <a:t>Ураево</a:t>
            </a:r>
            <a:r>
              <a:rPr lang="ru-RU" altLang="en-US" sz="1600" dirty="0" smtClean="0">
                <a:latin typeface="Franklin Gothic Book" panose="020B0503020102020204" pitchFamily="34" charset="0"/>
              </a:rPr>
              <a:t>.</a:t>
            </a:r>
            <a:endParaRPr lang="ru-RU" altLang="en-US" sz="1600" dirty="0">
              <a:latin typeface="Franklin Gothic Book" panose="020B0503020102020204" pitchFamily="34" charset="0"/>
            </a:endParaRPr>
          </a:p>
          <a:p>
            <a:pPr eaLnBrk="0" hangingPunct="0"/>
            <a:endParaRPr lang="ru-RU" altLang="en-US" sz="1400" dirty="0">
              <a:latin typeface="Franklin Gothic Book" panose="020B0503020102020204" pitchFamily="34" charset="0"/>
            </a:endParaRPr>
          </a:p>
          <a:p>
            <a:pPr eaLnBrk="0" hangingPunct="0"/>
            <a:r>
              <a:rPr lang="ru-RU" altLang="en-US" sz="1600" i="1" dirty="0">
                <a:latin typeface="Franklin Gothic Book" panose="020B0503020102020204" pitchFamily="34" charset="0"/>
              </a:rPr>
              <a:t>Обоснование предложений по решению указанной проблемы – </a:t>
            </a:r>
            <a:r>
              <a:rPr lang="ru-RU" sz="1600" dirty="0" smtClean="0">
                <a:latin typeface="Arial" panose="020B0604020202020204" pitchFamily="34" charset="0"/>
              </a:rPr>
              <a:t> </a:t>
            </a:r>
            <a:r>
              <a:rPr lang="ru-RU" sz="1600" dirty="0" smtClean="0"/>
              <a:t> строительство </a:t>
            </a:r>
            <a:r>
              <a:rPr lang="ru-RU" sz="1600" dirty="0" smtClean="0"/>
              <a:t>дороги улучшит качество жизни населения с. </a:t>
            </a:r>
            <a:r>
              <a:rPr lang="ru-RU" sz="1600" dirty="0" err="1" smtClean="0"/>
              <a:t>Ураево</a:t>
            </a:r>
            <a:r>
              <a:rPr lang="ru-RU" sz="1600" dirty="0" smtClean="0"/>
              <a:t>. </a:t>
            </a:r>
          </a:p>
          <a:p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4341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54775"/>
            <a:ext cx="347662" cy="403225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  <a:pPr lvl="0" algn="ctr" eaLnBrk="1" hangingPunct="1">
                <a:buFont typeface="Wingdings 2" panose="05020102010507070707" pitchFamily="18" charset="2"/>
              </a:pPr>
              <a:t>2</a:t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>
            <a:off x="238125" y="30321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3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75688" y="6381750"/>
            <a:ext cx="347662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  <a:pPr lvl="0" algn="ctr" eaLnBrk="1" hangingPunct="1">
                <a:buFont typeface="Wingdings 2" panose="05020102010507070707" pitchFamily="18" charset="2"/>
              </a:pPr>
              <a:t>3</a:t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5364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34938" y="579438"/>
            <a:ext cx="86344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есть»</a:t>
            </a:r>
            <a: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/>
            </a:r>
            <a:b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5369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54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850" y="2222918"/>
            <a:ext cx="4176290" cy="313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83730" y="1268850"/>
            <a:ext cx="7992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селе </a:t>
            </a:r>
            <a:r>
              <a:rPr lang="ru-RU" dirty="0" err="1" smtClean="0"/>
              <a:t>Ураево</a:t>
            </a:r>
            <a:r>
              <a:rPr lang="ru-RU" dirty="0" smtClean="0"/>
              <a:t> постоянно проживает 262 человека.  Улица Победы является центральной  дорогой села, которое размыто, образовались ухабы, ямы.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>
            <a:off x="238125" y="0"/>
            <a:ext cx="8905875" cy="6554787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0215">
              <a:defRPr/>
            </a:pPr>
            <a:r>
              <a:rPr lang="ru-RU" dirty="0" smtClean="0"/>
              <a:t> 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7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  <a:pPr lvl="0" algn="ctr" eaLnBrk="1" hangingPunct="1">
                <a:buFont typeface="Wingdings 2" panose="05020102010507070707" pitchFamily="18" charset="2"/>
              </a:pPr>
              <a:t>4</a:t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  <p:sp>
        <p:nvSpPr>
          <p:cNvPr id="16388" name="AutoShape 19" descr="https://i.ytimg.com/vi/bBEM-xAebeI/maxresdefault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AutoShape 2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AutoShape 4" descr="C:\Users\%D0%9D%D0%B0%D1%82%D0%B0%D0%BB%D1%8C%D1%8F\Downloads\%D0%B8%D0%BD%D1%82%D0%B5%D1%80%D0%BD%D0%B5%D1%823.webp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AutoShape 6" descr="интернет3.webp (1024×683)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ru-RU" altLang="ru-RU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20" name="Заголовок 1"/>
          <p:cNvSpPr>
            <a:spLocks noGrp="1"/>
          </p:cNvSpPr>
          <p:nvPr>
            <p:ph type="title"/>
          </p:nvPr>
        </p:nvSpPr>
        <p:spPr>
          <a:xfrm>
            <a:off x="134938" y="579438"/>
            <a:ext cx="8634413" cy="50006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  <a:t>Ситуация «Как будет»</a:t>
            </a:r>
            <a:br>
              <a:rPr kumimoji="0" lang="ru-RU" altLang="zh-C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隶书"/>
              </a:rPr>
            </a:br>
            <a:endParaRPr kumimoji="0" lang="ru-RU" altLang="zh-CN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隶书"/>
            </a:endParaRPr>
          </a:p>
        </p:txBody>
      </p:sp>
      <p:sp>
        <p:nvSpPr>
          <p:cNvPr id="16393" name="TextBox 21"/>
          <p:cNvSpPr txBox="1"/>
          <p:nvPr/>
        </p:nvSpPr>
        <p:spPr>
          <a:xfrm>
            <a:off x="6227763" y="4508500"/>
            <a:ext cx="18573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213" y="1341438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>
              <a:defRPr/>
            </a:pPr>
            <a:r>
              <a:rPr kumimoji="0" lang="ru-RU" kern="1200" cap="none" spc="0" normalizeH="0" baseline="0" noProof="0" dirty="0" smtClean="0">
                <a:latin typeface="+mj-lt"/>
                <a:ea typeface="+mn-ea"/>
                <a:cs typeface="+mn-cs"/>
              </a:rPr>
              <a:t> </a:t>
            </a:r>
            <a:r>
              <a:rPr kumimoji="0" lang="ru-RU" kern="1200" cap="none" spc="0" normalizeH="0" baseline="0" noProof="0" dirty="0" smtClean="0">
                <a:latin typeface="+mj-lt"/>
                <a:ea typeface="+mn-ea"/>
                <a:cs typeface="+mn-cs"/>
              </a:rPr>
              <a:t>В селе </a:t>
            </a:r>
            <a:r>
              <a:rPr kumimoji="0" lang="ru-RU" kern="1200" cap="none" spc="0" normalizeH="0" baseline="0" noProof="0" dirty="0" err="1" smtClean="0">
                <a:latin typeface="+mj-lt"/>
                <a:ea typeface="+mn-ea"/>
                <a:cs typeface="+mn-cs"/>
              </a:rPr>
              <a:t>Ураево</a:t>
            </a:r>
            <a:r>
              <a:rPr kumimoji="0" lang="ru-RU" kern="1200" cap="none" spc="0" normalizeH="0" baseline="0" noProof="0" dirty="0" smtClean="0">
                <a:latin typeface="+mj-lt"/>
                <a:ea typeface="+mn-ea"/>
                <a:cs typeface="+mn-cs"/>
              </a:rPr>
              <a:t> будет  произведен капитальный ремонт дороги по ул. Победы </a:t>
            </a:r>
            <a:r>
              <a:rPr lang="ru-RU" b="1" dirty="0" smtClean="0"/>
              <a:t> для улучшения условий  жителей села.  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810" y="2204915"/>
            <a:ext cx="4896340" cy="355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одним вырезанным углом 9"/>
          <p:cNvSpPr/>
          <p:nvPr/>
        </p:nvSpPr>
        <p:spPr>
          <a:xfrm>
            <a:off x="133350" y="131763"/>
            <a:ext cx="8905875" cy="6554788"/>
          </a:xfrm>
          <a:prstGeom prst="snip1Rect">
            <a:avLst/>
          </a:prstGeom>
          <a:solidFill>
            <a:srgbClr val="71CA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1" name="Текстовое поле 3"/>
          <p:cNvSpPr txBox="1"/>
          <p:nvPr/>
        </p:nvSpPr>
        <p:spPr>
          <a:xfrm>
            <a:off x="344488" y="2708275"/>
            <a:ext cx="84836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altLang="en-US" sz="3600" b="1" dirty="0">
                <a:latin typeface="Franklin Gothic Book" panose="020B0503020102020204" pitchFamily="34" charset="0"/>
              </a:rPr>
              <a:t>СПАСИБО ЗА ВНИМАНИЕ</a:t>
            </a:r>
            <a:r>
              <a:rPr lang="ru-RU" altLang="en-US" sz="3600" dirty="0">
                <a:latin typeface="Franklin Gothic Book" panose="020B0503020102020204" pitchFamily="34" charset="0"/>
              </a:rPr>
              <a:t>!</a:t>
            </a:r>
          </a:p>
          <a:p>
            <a:pPr eaLnBrk="0" hangingPunct="0"/>
            <a:endParaRPr lang="ru-RU" altLang="en-US" sz="3600" dirty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 txBox="1">
            <a:spLocks noGrp="1"/>
          </p:cNvSpPr>
          <p:nvPr>
            <p:ph type="sldNum" sz="quarter" idx="4"/>
          </p:nvPr>
        </p:nvSpPr>
        <p:spPr>
          <a:xfrm>
            <a:off x="8604250" y="6308725"/>
            <a:ext cx="347663" cy="260350"/>
          </a:xfrm>
          <a:noFill/>
          <a:ln>
            <a:noFill/>
          </a:ln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Font typeface="Wingdings 2" panose="05020102010507070707" pitchFamily="18" charset="2"/>
            </a:pPr>
            <a:fld id="{9A0DB2DC-4C9A-4742-B13C-FB6460FD3503}" type="slidenum">
              <a:rPr lang="ru-RU" altLang="zh-CN" sz="1400" b="1" dirty="0">
                <a:solidFill>
                  <a:srgbClr val="23263C"/>
                </a:solidFill>
                <a:latin typeface="Franklin Gothic Book" panose="020B0503020102020204" pitchFamily="34" charset="0"/>
                <a:ea typeface="华文楷体"/>
              </a:rPr>
              <a:pPr lvl="0" algn="ctr" eaLnBrk="1" hangingPunct="1">
                <a:buFont typeface="Wingdings 2" panose="05020102010507070707" pitchFamily="18" charset="2"/>
              </a:pPr>
              <a:t>5</a:t>
            </a:fld>
            <a:endParaRPr lang="ru-RU" altLang="zh-CN" sz="1400" b="1" dirty="0">
              <a:solidFill>
                <a:srgbClr val="23263C"/>
              </a:solidFill>
              <a:latin typeface="Franklin Gothic Book" panose="020B0503020102020204" pitchFamily="34" charset="0"/>
              <a:ea typeface="华文楷体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206</Words>
  <Application>Microsoft Office PowerPoint</Application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Основные данные инициатора проекта  Инициатор проекта -  председатель инициативной группы граждан в количестве 10 человек Федосеева Екатерина Валентиновна ,  телефон для связи 8 920  561 25 22  Тип общественной инфраструктуры, на который направлен проект – Объекты дорожной сети в отношении автомобильных дорог местного значения</vt:lpstr>
      <vt:lpstr>Ситуация «Как есть» </vt:lpstr>
      <vt:lpstr>Ситуация «Как будет»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000</cp:lastModifiedBy>
  <cp:revision>1196</cp:revision>
  <cp:lastPrinted>2018-11-21T07:19:00Z</cp:lastPrinted>
  <dcterms:created xsi:type="dcterms:W3CDTF">2010-02-20T13:06:00Z</dcterms:created>
  <dcterms:modified xsi:type="dcterms:W3CDTF">2022-07-27T11:42:43Z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1049-11.2.0.10200</vt:lpwstr>
  </property>
</Properties>
</file>