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648" r:id="rId3"/>
    <p:sldId id="727" r:id="rId5"/>
    <p:sldId id="710" r:id="rId6"/>
    <p:sldId id="719" r:id="rId7"/>
    <p:sldId id="731" r:id="rId8"/>
  </p:sldIdLst>
  <p:sldSz cx="9144000" cy="6858000" type="screen4x3"/>
  <p:notesSz cx="6741795" cy="9872345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A52"/>
    <a:srgbClr val="006600"/>
    <a:srgbClr val="316997"/>
    <a:srgbClr val="4B71C5"/>
    <a:srgbClr val="235BA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8" autoAdjust="0"/>
    <p:restoredTop sz="92185" autoAdjust="0"/>
  </p:normalViewPr>
  <p:slideViewPr>
    <p:cSldViewPr showGuides="1">
      <p:cViewPr>
        <p:scale>
          <a:sx n="100" d="100"/>
          <a:sy n="100" d="100"/>
        </p:scale>
        <p:origin x="-294" y="402"/>
      </p:cViewPr>
      <p:guideLst>
        <p:guide orient="horz" pos="2160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0" d="100"/>
        <a:sy n="9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solidFill>
                <a:srgbClr val="268EA8"/>
              </a:solidFill>
              <a:latin typeface="Franklin Gothic Book" panose="020B05030201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7938" y="0"/>
            <a:ext cx="2922588" cy="4937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/>
          <a:lstStyle/>
          <a:p>
            <a:pPr lvl="0" algn="r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2" tIns="45347" rIns="90692" bIns="45347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8" cy="4443413"/>
          </a:xfrm>
          <a:prstGeom prst="rect">
            <a:avLst/>
          </a:prstGeom>
        </p:spPr>
        <p:txBody>
          <a:bodyPr vert="horz" wrap="square" lIns="90692" tIns="45347" rIns="90692" bIns="45347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eaLnBrk="1" fontAlgn="base" hangingPunct="1">
              <a:buNone/>
            </a:pPr>
            <a:endParaRPr lang="ru-RU" altLang="zh-CN" sz="1200" strike="noStrike" noProof="1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7938" y="9378950"/>
            <a:ext cx="2922588" cy="492125"/>
          </a:xfrm>
          <a:prstGeom prst="rect">
            <a:avLst/>
          </a:prstGeom>
        </p:spPr>
        <p:txBody>
          <a:bodyPr vert="horz" wrap="square" lIns="90692" tIns="45347" rIns="90692" bIns="45347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3288" y="739775"/>
            <a:ext cx="4935537" cy="3703638"/>
          </a:xfrm>
          <a:ln>
            <a:solidFill>
              <a:srgbClr val="000000"/>
            </a:solidFill>
            <a:miter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>
          <a:xfrm>
            <a:off x="674688" y="4689475"/>
            <a:ext cx="5392737" cy="4443413"/>
          </a:xfrm>
          <a:noFill/>
          <a:ln>
            <a:noFill/>
          </a:ln>
        </p:spPr>
        <p:txBody>
          <a:bodyPr wrap="square" lIns="90692" tIns="45347" rIns="90692" bIns="45347" anchor="t" anchorCtr="0"/>
          <a:lstStyle/>
          <a:p>
            <a:pPr lvl="0" eaLnBrk="1" hangingPunct="1">
              <a:spcBef>
                <a:spcPct val="0"/>
              </a:spcBef>
            </a:pPr>
            <a:r>
              <a:rPr lang="ru-RU" altLang="ru-RU" dirty="0"/>
              <a:t>Титульный слайд</a:t>
            </a:r>
            <a:endParaRPr lang="ru-RU" altLang="ru-RU" dirty="0"/>
          </a:p>
        </p:txBody>
      </p:sp>
      <p:sp>
        <p:nvSpPr>
          <p:cNvPr id="16387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17938" y="9378950"/>
            <a:ext cx="2922587" cy="492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692" tIns="45347" rIns="90692" bIns="45347" anchor="b" anchorCtr="0"/>
          <a:lstStyle/>
          <a:p>
            <a:pPr lvl="0" algn="r">
              <a:buChar char="•"/>
            </a:pPr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en-US" strike="noStrike" noProof="1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" name="Дата 10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79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13" name="Дата 11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r>
              <a:rPr lang="ru-RU" altLang="ru-RU" strike="noStrike" noProof="1">
                <a:latin typeface="Franklin Gothic Book" panose="020B0503020102020204" pitchFamily="34" charset="0"/>
                <a:ea typeface="+mn-ea"/>
                <a:cs typeface="+mn-cs"/>
              </a:rPr>
              <a:t>Эффективное управление временем и ресурсами.                                                                                            </a:t>
            </a: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  <a:p>
            <a:pPr lvl="1" fontAlgn="base"/>
            <a:r>
              <a:rPr lang="ru-RU" strike="noStrike" noProof="1"/>
              <a:t>Второй уровень</a:t>
            </a:r>
            <a:endParaRPr lang="ru-RU" strike="noStrike" noProof="1"/>
          </a:p>
          <a:p>
            <a:pPr lvl="2" fontAlgn="base"/>
            <a:r>
              <a:rPr lang="ru-RU" strike="noStrike" noProof="1"/>
              <a:t>Третий уровень</a:t>
            </a:r>
            <a:endParaRPr lang="ru-RU" strike="noStrike" noProof="1"/>
          </a:p>
          <a:p>
            <a:pPr lvl="3" fontAlgn="base"/>
            <a:r>
              <a:rPr lang="ru-RU" strike="noStrike" noProof="1"/>
              <a:t>Четвертый уровень</a:t>
            </a:r>
            <a:endParaRPr lang="ru-RU" strike="noStrike" noProof="1"/>
          </a:p>
          <a:p>
            <a:pPr lvl="4" fontAlgn="base"/>
            <a:r>
              <a:rPr lang="ru-RU" strike="noStrike" noProof="1"/>
              <a:t>Пятый уровень</a:t>
            </a:r>
            <a:endParaRPr lang="en-US" strike="noStrike" noProof="1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en-US" strike="noStrike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fontAlgn="base"/>
            <a:r>
              <a:rPr lang="ru-RU" strike="noStrike" noProof="1"/>
              <a:t>Образец текста</a:t>
            </a:r>
            <a:endParaRPr lang="ru-RU" strike="noStrike" noProof="1"/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endParaRPr lang="ru-RU" altLang="zh-CN" strike="noStrike" noProof="1"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Текст 7"/>
          <p:cNvSpPr>
            <a:spLocks noGrp="1"/>
          </p:cNvSpPr>
          <p:nvPr>
            <p:ph type="body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268EA8"/>
                </a:solidFill>
                <a:latin typeface="Franklin Gothic Book" panose="020B0503020102020204" pitchFamily="34" charset="0"/>
                <a:ea typeface="华文楷体"/>
              </a:defRPr>
            </a:lvl1pPr>
          </a:lstStyle>
          <a:p>
            <a:pPr lvl="0" eaLnBrk="1" fontAlgn="base" hangingPunct="1">
              <a:buNone/>
            </a:pPr>
            <a:endParaRPr lang="ru-RU" altLang="zh-CN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8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Franklin Gothic Book" panose="020B0503020102020204" pitchFamily="34" charset="0"/>
                <a:ea typeface="+mn-ea"/>
                <a:cs typeface="+mn-cs"/>
              </a:rPr>
            </a:fld>
            <a:endParaRPr lang="ru-RU" altLang="ru-RU" strike="noStrike" noProof="1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fontAlgn="base"/>
            <a:r>
              <a:rPr lang="ru-RU" altLang="zh-CN" strike="noStrike" noProof="1"/>
              <a:t>Образец заголовка</a:t>
            </a:r>
            <a:endParaRPr lang="en-US" altLang="ru-RU" strike="noStrike" noProof="1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 rot="10800000">
            <a:off x="107950" y="115888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pic>
        <p:nvPicPr>
          <p:cNvPr id="15362" name="Picture 9" descr="D:\Люда\Л\поздр адрес\бейдж\герб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184150"/>
            <a:ext cx="11430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Заголовок 3"/>
          <p:cNvSpPr>
            <a:spLocks noGrp="1"/>
          </p:cNvSpPr>
          <p:nvPr/>
        </p:nvSpPr>
        <p:spPr>
          <a:xfrm>
            <a:off x="263525" y="1916430"/>
            <a:ext cx="8532813" cy="161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ctr" eaLnBrk="1" hangingPunct="1"/>
            <a:r>
              <a:rPr kumimoji="0" lang="ru-RU" altLang="zh-CN" sz="2400" b="0" i="0" u="none" strike="noStrike" kern="1200" cap="all" spc="0" normalizeH="0" baseline="0" noProof="1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ИНИЦИАТИВНЫЙ ПРОЕКТ</a:t>
            </a:r>
            <a:br>
              <a:rPr lang="ru-RU" altLang="zh-CN" sz="2400" kern="1200" dirty="0">
                <a:solidFill>
                  <a:schemeClr val="tx1"/>
                </a:solidFill>
                <a:latin typeface="+mj-lt"/>
                <a:ea typeface="隶书"/>
                <a:cs typeface="+mj-cs"/>
              </a:rPr>
            </a:br>
            <a:r>
              <a:rPr kumimoji="0" lang="ru-RU" altLang="zh-CN" sz="2400" b="0" i="0" u="none" strike="noStrike" kern="1200" cap="all" spc="0" normalizeH="0" baseline="0" noProof="1" smtClean="0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«РЕКОНСТРУКЦИЯ ВОДООТВОДНОЙ КАНАВЫ</a:t>
            </a:r>
            <a:r>
              <a:rPr lang="ru-RU" altLang="zh-CN" sz="2400" noProof="1" smtClean="0">
                <a:solidFill>
                  <a:schemeClr val="tx1"/>
                </a:solidFill>
                <a:ea typeface="隶书"/>
              </a:rPr>
              <a:t> </a:t>
            </a:r>
            <a:r>
              <a:rPr lang="ru-RU" altLang="zh-CN" sz="2400" noProof="1">
                <a:solidFill>
                  <a:schemeClr val="tx1"/>
                </a:solidFill>
                <a:ea typeface="隶书"/>
              </a:rPr>
              <a:t>ПО УЛ. </a:t>
            </a:r>
            <a:r>
              <a:rPr lang="ru-RU" altLang="zh-CN" sz="2400" noProof="1" smtClean="0">
                <a:solidFill>
                  <a:schemeClr val="tx1"/>
                </a:solidFill>
                <a:ea typeface="隶书"/>
              </a:rPr>
              <a:t>КУРЯЧЕГО</a:t>
            </a:r>
            <a:r>
              <a:rPr kumimoji="0" lang="ru-RU" altLang="zh-CN" sz="2400" b="0" i="0" u="none" strike="noStrike" kern="1200" cap="all" spc="0" normalizeH="0" baseline="0" noProof="1" smtClean="0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 </a:t>
            </a:r>
            <a:r>
              <a:rPr kumimoji="0" lang="ru-RU" altLang="zh-CN" sz="2400" b="0" i="0" u="none" strike="noStrike" kern="1200" cap="all" spc="0" normalizeH="0" baseline="0" noProof="1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г. Валуйки</a:t>
            </a:r>
            <a:r>
              <a:rPr kumimoji="0" lang="ru-RU" altLang="zh-CN" sz="2400" b="0" i="0" u="none" strike="noStrike" kern="1200" cap="all" spc="0" normalizeH="0" baseline="0" noProof="1" smtClean="0">
                <a:solidFill>
                  <a:schemeClr val="tx1"/>
                </a:solidFill>
                <a:effectLst/>
                <a:latin typeface="+mj-lt"/>
                <a:ea typeface="隶书"/>
                <a:cs typeface="+mj-cs"/>
              </a:rPr>
              <a:t>»</a:t>
            </a:r>
            <a:endParaRPr kumimoji="0" lang="ru-RU" altLang="zh-CN" sz="2400" b="0" i="0" u="none" strike="noStrike" kern="1200" cap="all" spc="0" normalizeH="0" baseline="0" noProof="1">
              <a:solidFill>
                <a:schemeClr val="tx1"/>
              </a:solidFill>
              <a:effectLst/>
              <a:latin typeface="+mj-lt"/>
              <a:ea typeface="隶书"/>
              <a:cs typeface="+mj-cs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4333875" y="3644583"/>
            <a:ext cx="4679950" cy="298543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algn="l" eaLnBrk="0" hangingPunct="0"/>
            <a:r>
              <a:rPr lang="ru-RU" altLang="zh-CN" sz="1400" b="1" dirty="0">
                <a:latin typeface="Franklin Gothic Book" panose="020B0503020102020204" pitchFamily="34" charset="0"/>
              </a:rPr>
              <a:t>Инициатор  проекта:</a:t>
            </a:r>
            <a:endParaRPr lang="ru-RU" altLang="zh-CN" sz="1400" b="1" dirty="0">
              <a:latin typeface="Franklin Gothic Book" panose="020B0503020102020204" pitchFamily="34" charset="0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1. </a:t>
            </a:r>
            <a:r>
              <a:rPr lang="ru-RU" sz="1200" dirty="0"/>
              <a:t>Пекшева Римма Васильевна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2. </a:t>
            </a:r>
            <a:r>
              <a:rPr lang="ru-RU" sz="1200" dirty="0"/>
              <a:t>Казаков Сергей Яковлевич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3. </a:t>
            </a:r>
            <a:r>
              <a:rPr lang="ru-RU" sz="1200" dirty="0"/>
              <a:t>Казакова Людмила Николаевна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4. </a:t>
            </a:r>
            <a:r>
              <a:rPr lang="ru-RU" sz="1200" dirty="0"/>
              <a:t>Маслова Ольга Николаевна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5. </a:t>
            </a:r>
            <a:r>
              <a:rPr lang="ru-RU" sz="1200" dirty="0"/>
              <a:t>Дашков Денис Александрович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6. </a:t>
            </a:r>
            <a:r>
              <a:rPr lang="ru-RU" sz="1200" dirty="0"/>
              <a:t>Степина Елена Викторовна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 algn="just"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7. </a:t>
            </a:r>
            <a:r>
              <a:rPr lang="ru-RU" sz="1200" dirty="0"/>
              <a:t>Степина Татьяна Васильевна</a:t>
            </a:r>
            <a:endParaRPr lang="ru-RU" sz="1200" dirty="0" smtClean="0">
              <a:latin typeface="Arial" panose="020B0604020202020204"/>
              <a:ea typeface="华文楷体"/>
              <a:cs typeface="Arial" panose="020B0604020202020204"/>
            </a:endParaRPr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8. </a:t>
            </a:r>
            <a:r>
              <a:rPr lang="ru-RU" sz="1200" dirty="0"/>
              <a:t>Донченко Кристина Игоревна</a:t>
            </a:r>
            <a:endParaRPr lang="ru-RU" sz="1200" dirty="0" smtClean="0">
              <a:latin typeface="Arial" panose="020B0604020202020204"/>
              <a:ea typeface="华文楷体"/>
              <a:cs typeface="Arial" panose="020B0604020202020204"/>
            </a:endParaRPr>
          </a:p>
          <a:p>
            <a:pPr>
              <a:buFont typeface="Arial" panose="020B0604020202020204"/>
            </a:pPr>
            <a:r>
              <a:rPr lang="ru-RU" altLang="en-US" sz="1200" dirty="0" smtClean="0">
                <a:latin typeface="Arial" panose="020B0604020202020204"/>
                <a:ea typeface="华文楷体"/>
                <a:cs typeface="Arial" panose="020B0604020202020204"/>
              </a:rPr>
              <a:t>9</a:t>
            </a:r>
            <a:r>
              <a:rPr lang="ru-RU" altLang="en-US" sz="1200" dirty="0">
                <a:latin typeface="Arial" panose="020B0604020202020204"/>
                <a:ea typeface="华文楷体"/>
                <a:cs typeface="Arial" panose="020B0604020202020204"/>
              </a:rPr>
              <a:t>. </a:t>
            </a:r>
            <a:r>
              <a:rPr lang="ru-RU" sz="1200" dirty="0"/>
              <a:t>Глущенко Елена Ивановна</a:t>
            </a:r>
            <a:endParaRPr lang="ru-RU" sz="1200" dirty="0">
              <a:latin typeface="Arial" panose="020B0604020202020204"/>
              <a:ea typeface="华文楷体"/>
              <a:cs typeface="Arial" panose="020B0604020202020204"/>
            </a:endParaRPr>
          </a:p>
          <a:p>
            <a:pPr>
              <a:buFont typeface="Arial" panose="020B0604020202020204"/>
            </a:pPr>
            <a:r>
              <a:rPr lang="ru-RU" sz="1200" dirty="0">
                <a:latin typeface="Arial" panose="020B0604020202020204"/>
                <a:ea typeface="华文楷体"/>
                <a:cs typeface="Arial" panose="020B0604020202020204"/>
              </a:rPr>
              <a:t>10. </a:t>
            </a:r>
            <a:r>
              <a:rPr lang="ru-RU" sz="1200" dirty="0"/>
              <a:t>Хавбошина Юлия </a:t>
            </a:r>
            <a:r>
              <a:rPr lang="ru-RU" sz="1200" dirty="0" smtClean="0"/>
              <a:t>Романовна</a:t>
            </a:r>
            <a:endParaRPr lang="ru-RU" sz="1200" dirty="0" smtClean="0"/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11. </a:t>
            </a:r>
            <a:r>
              <a:rPr lang="ru-RU" sz="1200" dirty="0"/>
              <a:t>Емельяненко Денис Евгеньевич</a:t>
            </a:r>
            <a:endParaRPr lang="ru-RU" sz="1200" dirty="0" smtClean="0"/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12. </a:t>
            </a:r>
            <a:r>
              <a:rPr lang="ru-RU" sz="1200" dirty="0"/>
              <a:t>Емельяненко Альбина Михайловна</a:t>
            </a:r>
            <a:endParaRPr lang="ru-RU" sz="1200" dirty="0" smtClean="0"/>
          </a:p>
          <a:p>
            <a:pPr>
              <a:buFont typeface="Arial" panose="020B0604020202020204"/>
            </a:pPr>
            <a:r>
              <a:rPr lang="ru-RU" sz="1200" dirty="0" smtClean="0">
                <a:latin typeface="Arial" panose="020B0604020202020204"/>
                <a:ea typeface="华文楷体"/>
                <a:cs typeface="Arial" panose="020B0604020202020204"/>
              </a:rPr>
              <a:t>13. </a:t>
            </a:r>
            <a:r>
              <a:rPr lang="ru-RU" sz="1200" dirty="0"/>
              <a:t>Татаринцева Инна Геннадьевна</a:t>
            </a:r>
            <a:endParaRPr lang="ru-RU" altLang="zh-CN" sz="1200" b="1" dirty="0">
              <a:latin typeface="Franklin Gothic Book" panose="020B0503020102020204" pitchFamily="34" charset="0"/>
            </a:endParaRPr>
          </a:p>
          <a:p>
            <a:pPr algn="r" eaLnBrk="0" hangingPunct="0"/>
            <a:r>
              <a:rPr lang="ru-RU" altLang="zh-CN" sz="1200" b="1" dirty="0">
                <a:latin typeface="Franklin Gothic Book" panose="020B0503020102020204" pitchFamily="34" charset="0"/>
              </a:rPr>
              <a:t>г. Валуйки</a:t>
            </a:r>
            <a:endParaRPr lang="ru-RU" altLang="zh-CN" sz="1200" b="1" dirty="0">
              <a:latin typeface="Franklin Gothic Book" panose="020B0503020102020204" pitchFamily="34" charset="0"/>
            </a:endParaRPr>
          </a:p>
        </p:txBody>
      </p:sp>
      <p:pic>
        <p:nvPicPr>
          <p:cNvPr id="15365" name="Изображение 13" descr="QRyTgYbp-3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184150"/>
            <a:ext cx="1262063" cy="1303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54000" y="1052513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algn="ctr">
              <a:defRPr/>
            </a:pPr>
            <a:r>
              <a:rPr kumimoji="0" lang="ru-RU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Основные данные инициатора проекта</a:t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b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 </a:t>
            </a:r>
            <a:r>
              <a:rPr kumimoji="0" lang="ru-RU" altLang="zh-CN" sz="1750" b="1" i="0" u="none" strike="noStrike" kern="1200" cap="none" spc="0" normalizeH="0" baseline="0" noProof="1" smtClean="0">
                <a:solidFill>
                  <a:schemeClr val="tx1"/>
                </a:solidFill>
                <a:latin typeface="+mj-lt"/>
                <a:ea typeface="隶书"/>
                <a:cs typeface="隶书"/>
              </a:rPr>
              <a:t>И</a:t>
            </a:r>
            <a:r>
              <a:rPr kumimoji="0" lang="ru-RU" altLang="zh-CN" sz="17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нициатор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  </a:t>
            </a: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 -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  председатель инициатинвой группы граждан в количестве </a:t>
            </a:r>
            <a:r>
              <a:rPr lang="ru-RU" altLang="zh-CN" sz="1750" b="1" cap="none" dirty="0" smtClean="0">
                <a:solidFill>
                  <a:schemeClr val="tx1"/>
                </a:solidFill>
                <a:ea typeface="隶书"/>
                <a:cs typeface="隶书"/>
              </a:rPr>
              <a:t>13 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человек </a:t>
            </a:r>
            <a:b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</a:br>
            <a:r>
              <a:rPr lang="ru-RU" altLang="zh-CN" sz="1750" b="1" cap="none" dirty="0" smtClean="0">
                <a:solidFill>
                  <a:schemeClr val="tx1"/>
                </a:solidFill>
                <a:ea typeface="隶书"/>
                <a:cs typeface="隶书"/>
              </a:rPr>
              <a:t>Пекшева Римма Васильевна</a:t>
            </a:r>
            <a:b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телефон для </a:t>
            </a:r>
            <a:r>
              <a:rPr lang="ru-RU" altLang="zh-CN" sz="1750" b="1" cap="none" dirty="0">
                <a:solidFill>
                  <a:schemeClr val="tx1"/>
                </a:solidFill>
                <a:ea typeface="隶书"/>
                <a:cs typeface="隶书"/>
              </a:rPr>
              <a:t>связи </a:t>
            </a:r>
            <a:r>
              <a:rPr lang="ru-RU" altLang="zh-CN" sz="1750" b="1" cap="none" dirty="0" smtClean="0">
                <a:solidFill>
                  <a:schemeClr val="tx1"/>
                </a:solidFill>
                <a:ea typeface="隶书"/>
                <a:cs typeface="隶书"/>
              </a:rPr>
              <a:t>+7 (904) 532-22-93</a:t>
            </a:r>
            <a:br>
              <a:rPr lang="ru-RU" altLang="zh-CN" sz="175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隶书"/>
              </a:rPr>
            </a:br>
            <a:r>
              <a:rPr kumimoji="0" lang="ru-RU" altLang="zh-CN" sz="17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隶书"/>
                <a:cs typeface="隶书"/>
              </a:rPr>
              <a:t>Тип общественной инфраструктуры, на который направлен проект - </a:t>
            </a:r>
            <a:r>
              <a:rPr kumimoji="0" lang="ru-RU" altLang="zh-CN" sz="1750" b="1" i="0" u="none" strike="noStrike" kern="1200" cap="none" spc="0" normalizeH="0" baseline="0" dirty="0">
                <a:solidFill>
                  <a:schemeClr val="tx1"/>
                </a:solidFill>
                <a:latin typeface="+mj-lt"/>
                <a:ea typeface="隶书"/>
                <a:cs typeface="隶书"/>
              </a:rPr>
              <a:t>объекты </a:t>
            </a:r>
            <a:r>
              <a:rPr kumimoji="0" lang="ru-RU" altLang="zh-CN" sz="1750" b="1" i="0" u="none" strike="noStrike" kern="1200" cap="none" spc="0" normalizeH="0" baseline="0" dirty="0" smtClean="0">
                <a:solidFill>
                  <a:schemeClr val="tx1"/>
                </a:solidFill>
                <a:latin typeface="+mj-lt"/>
                <a:ea typeface="隶书"/>
                <a:cs typeface="隶书"/>
              </a:rPr>
              <a:t>благоустройства территории муниципального образования</a:t>
            </a:r>
            <a:endParaRPr kumimoji="0" lang="ru-RU" altLang="zh-CN" sz="1750" b="1" i="0" u="none" strike="noStrike" kern="1200" cap="none" spc="0" normalizeH="0" baseline="0" dirty="0">
              <a:solidFill>
                <a:schemeClr val="tx1"/>
              </a:solidFill>
              <a:latin typeface="+mj-lt"/>
              <a:ea typeface="隶书"/>
              <a:cs typeface="隶书"/>
            </a:endParaRPr>
          </a:p>
        </p:txBody>
      </p:sp>
      <p:sp>
        <p:nvSpPr>
          <p:cNvPr id="17411" name="Текстовое поле 3"/>
          <p:cNvSpPr txBox="1"/>
          <p:nvPr/>
        </p:nvSpPr>
        <p:spPr>
          <a:xfrm>
            <a:off x="827088" y="2565400"/>
            <a:ext cx="7927975" cy="384720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>
            <a:spAutoFit/>
          </a:bodyPr>
          <a:lstStyle/>
          <a:p>
            <a:pPr eaLnBrk="0" hangingPunct="0"/>
            <a:r>
              <a:rPr lang="ru-RU" altLang="en-US" sz="1600" dirty="0">
                <a:latin typeface="Franklin Gothic Book" panose="020B0503020102020204"/>
              </a:rPr>
              <a:t>Предварительный </a:t>
            </a:r>
            <a:r>
              <a:rPr lang="ru-RU" altLang="en-US" sz="1600" dirty="0" smtClean="0">
                <a:latin typeface="Franklin Gothic Book" panose="020B0503020102020204"/>
              </a:rPr>
              <a:t>расчёт</a:t>
            </a:r>
            <a:r>
              <a:rPr lang="ru-RU" altLang="en-US" sz="1600" dirty="0">
                <a:latin typeface="Franklin Gothic Book" panose="020B0503020102020204"/>
              </a:rPr>
              <a:t>  необходимых расходов на реализацию инициативного проекта -</a:t>
            </a:r>
            <a:r>
              <a:rPr lang="ru-RU" altLang="en-US" sz="1600" b="1" dirty="0">
                <a:latin typeface="Franklin Gothic Book" panose="020B0503020102020204"/>
              </a:rPr>
              <a:t> </a:t>
            </a:r>
            <a:r>
              <a:rPr lang="ru-RU" altLang="en-US" sz="1600" b="1" dirty="0" smtClean="0">
                <a:latin typeface="Franklin Gothic Book" panose="020B0503020102020204"/>
              </a:rPr>
              <a:t>4 000 000 </a:t>
            </a:r>
            <a:r>
              <a:rPr lang="ru-RU" altLang="en-US" sz="1600" b="1" dirty="0">
                <a:latin typeface="Franklin Gothic Book" panose="020B0503020102020204"/>
              </a:rPr>
              <a:t>рублей</a:t>
            </a:r>
            <a:endParaRPr lang="ru-RU" altLang="en-US" sz="1600" b="1" dirty="0">
              <a:latin typeface="Franklin Gothic Book" panose="020B0503020102020204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/>
              </a:rPr>
              <a:t>в том числе средства местного бюджета – </a:t>
            </a:r>
            <a:r>
              <a:rPr lang="ru-RU" altLang="en-US" sz="1600" b="1" dirty="0" smtClean="0">
                <a:latin typeface="Franklin Gothic Book" panose="020B0503020102020204"/>
              </a:rPr>
              <a:t>200 000 </a:t>
            </a:r>
            <a:r>
              <a:rPr lang="ru-RU" altLang="en-US" sz="1600" b="1" dirty="0">
                <a:latin typeface="Franklin Gothic Book" panose="020B0503020102020204"/>
              </a:rPr>
              <a:t>рублей</a:t>
            </a:r>
            <a:endParaRPr lang="ru-RU" altLang="en-US" sz="1600" b="1" dirty="0">
              <a:latin typeface="Franklin Gothic Book" panose="020B0503020102020204"/>
            </a:endParaRPr>
          </a:p>
          <a:p>
            <a:pPr eaLnBrk="0" hangingPunct="0"/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Планируемые сроки реализации проекта - </a:t>
            </a:r>
            <a:r>
              <a:rPr lang="ru-RU" altLang="en-US" sz="1600" b="1" dirty="0">
                <a:latin typeface="Franklin Gothic Book" panose="020B0503020102020204" pitchFamily="34" charset="0"/>
              </a:rPr>
              <a:t>01.04.2023 - 01.09.2023</a:t>
            </a:r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b="1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Трудовое участие заинтересованных в реализации проекта лиц – </a:t>
            </a:r>
            <a:r>
              <a:rPr lang="ru-RU" sz="1600" dirty="0" smtClean="0"/>
              <a:t>проведение </a:t>
            </a:r>
            <a:r>
              <a:rPr lang="ru-RU" sz="1600" dirty="0"/>
              <a:t>субботников жителями района и обслуживающей </a:t>
            </a:r>
            <a:r>
              <a:rPr lang="ru-RU" sz="1600" dirty="0" smtClean="0"/>
              <a:t>организации.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Часть территории Валуйского городского округа, на которой планируется реализовать  инициативный </a:t>
            </a:r>
            <a:r>
              <a:rPr lang="ru-RU" altLang="en-US" sz="1600">
                <a:latin typeface="Franklin Gothic Book" panose="020B0503020102020204" pitchFamily="34" charset="0"/>
              </a:rPr>
              <a:t>проект </a:t>
            </a:r>
            <a:r>
              <a:rPr lang="ru-RU" altLang="en-US" sz="1600" smtClean="0">
                <a:latin typeface="Franklin Gothic Book" panose="020B0503020102020204" pitchFamily="34" charset="0"/>
              </a:rPr>
              <a:t>– населённый </a:t>
            </a:r>
            <a:r>
              <a:rPr lang="ru-RU" altLang="en-US" sz="1600" dirty="0">
                <a:latin typeface="Franklin Gothic Book" panose="020B0503020102020204" pitchFamily="34" charset="0"/>
              </a:rPr>
              <a:t>пункт город Валуйки</a:t>
            </a:r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endParaRPr lang="ru-RU" altLang="en-US" sz="1600" dirty="0">
              <a:latin typeface="Franklin Gothic Book" panose="020B0503020102020204" pitchFamily="34" charset="0"/>
            </a:endParaRPr>
          </a:p>
          <a:p>
            <a:pPr eaLnBrk="0" hangingPunct="0"/>
            <a:r>
              <a:rPr lang="ru-RU" altLang="en-US" sz="1600" dirty="0">
                <a:latin typeface="Franklin Gothic Book" panose="020B0503020102020204" pitchFamily="34" charset="0"/>
              </a:rPr>
              <a:t>Обоснование предложений по решению указанной </a:t>
            </a:r>
            <a:r>
              <a:rPr lang="ru-RU" altLang="en-US" sz="1600" dirty="0" smtClean="0">
                <a:latin typeface="Franklin Gothic Book" panose="020B0503020102020204" pitchFamily="34" charset="0"/>
              </a:rPr>
              <a:t>проблемы – </a:t>
            </a:r>
            <a:r>
              <a:rPr lang="ru-RU" sz="1600" b="1" dirty="0" smtClean="0">
                <a:latin typeface="Franklin Gothic Book" panose="020B0503020102020204" pitchFamily="34" charset="0"/>
              </a:rPr>
              <a:t>реконструкция водоотводной канавы для восстановления отвода грунтовых вод от жилых домов и магазинов и восстановления благоустройства территории.</a:t>
            </a:r>
            <a:endParaRPr lang="ru-RU" sz="1600" b="1" dirty="0">
              <a:latin typeface="Franklin Gothic Book" panose="020B05030201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597650"/>
            <a:ext cx="347662" cy="2603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238125" y="188913"/>
            <a:ext cx="8797925" cy="6553200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709660" y="6477000"/>
            <a:ext cx="282575" cy="24447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8435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6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7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8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есть»</a:t>
            </a:r>
            <a:br>
              <a:rPr kumimoji="0" lang="ru-RU" altLang="zh-CN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8440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02" y="908685"/>
            <a:ext cx="821626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На </a:t>
            </a:r>
            <a:r>
              <a:rPr lang="ru-RU" sz="2000" b="1" dirty="0">
                <a:latin typeface="+mn-lt"/>
                <a:cs typeface="Times New Roman" panose="02020603050405020304"/>
              </a:rPr>
              <a:t>ул. 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Курячего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г. Валуйки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и прилегающих к ней домах постоянно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проживает</a:t>
            </a:r>
            <a:r>
              <a:rPr lang="ru-RU" sz="2000" b="1" dirty="0">
                <a:latin typeface="+mn-lt"/>
                <a:cs typeface="Times New Roman" panose="02020603050405020304"/>
              </a:rPr>
              <a:t> </a:t>
            </a:r>
            <a:r>
              <a:rPr lang="ru-RU" sz="2000" b="1" dirty="0" smtClean="0">
                <a:latin typeface="+mn-lt"/>
                <a:cs typeface="Times New Roman" panose="02020603050405020304"/>
              </a:rPr>
              <a:t>700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anose="02020603050405020304"/>
              </a:rPr>
              <a:t> человек.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anose="02020603050405020304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На улице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отсутствует водоотвод грунтовых вод от жилых домов и магазинов в следствие выхода из строя водоотводной канавы.</a:t>
            </a:r>
            <a:endParaRPr kumimoji="0" lang="ru-RU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5" y="2986087"/>
            <a:ext cx="4347362" cy="289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40" y="2967038"/>
            <a:ext cx="4020992" cy="28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4255" y="6477000"/>
            <a:ext cx="347980" cy="244475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19459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0" name="AutoShape 2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1" name="AutoShape 4" descr="C:\Users\%D0%9D%D0%B0%D1%82%D0%B0%D0%BB%D1%8C%D1%8F\Downloads\%D0%B8%D0%BD%D1%82%D0%B5%D1%80%D0%BD%D0%B5%D1%823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2" name="AutoShape 6" descr="интернет3.webp (1024×683)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Ситуация «Как будет»</a:t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  <p:sp>
        <p:nvSpPr>
          <p:cNvPr id="19464" name="TextBox 21"/>
          <p:cNvSpPr txBox="1"/>
          <p:nvPr/>
        </p:nvSpPr>
        <p:spPr>
          <a:xfrm>
            <a:off x="6227763" y="4508500"/>
            <a:ext cx="18573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5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8" name="Прямоугольник 13"/>
          <p:cNvSpPr>
            <a:spLocks noChangeArrowheads="1"/>
          </p:cNvSpPr>
          <p:nvPr/>
        </p:nvSpPr>
        <p:spPr bwMode="auto">
          <a:xfrm>
            <a:off x="304799" y="908467"/>
            <a:ext cx="8347021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kumimoji="0" lang="ru-RU" sz="1600" b="1" i="0" u="none" strike="noStrike" kern="1200" cap="none" spc="0" normalizeH="0" baseline="0" noProof="1" smtClean="0">
                <a:latin typeface="Arial" panose="020B0604020202020204"/>
                <a:cs typeface="Arial" panose="020B0604020202020204"/>
              </a:rPr>
              <a:t>	Старая не функционирующая водоотводная канава</a:t>
            </a:r>
            <a:r>
              <a:rPr lang="ru-RU" sz="1600" b="1" noProof="1" smtClean="0">
                <a:latin typeface="Arial" panose="020B0604020202020204"/>
                <a:cs typeface="Arial" panose="020B0604020202020204"/>
              </a:rPr>
              <a:t> по ул. Курячего </a:t>
            </a:r>
            <a:r>
              <a:rPr kumimoji="0" lang="ru-RU" sz="1600" b="1" i="0" u="none" strike="noStrike" kern="1200" cap="none" spc="0" normalizeH="0" baseline="0" noProof="1" smtClean="0">
                <a:latin typeface="Arial" panose="020B0604020202020204"/>
                <a:cs typeface="Arial" panose="020B0604020202020204"/>
              </a:rPr>
              <a:t>будет</a:t>
            </a:r>
            <a:r>
              <a:rPr kumimoji="0" lang="ru-RU" sz="1600" b="1" i="0" u="none" strike="noStrike" kern="1200" cap="none" spc="0" normalizeH="0" noProof="1" smtClean="0">
                <a:latin typeface="Arial" panose="020B0604020202020204"/>
                <a:cs typeface="Arial" panose="020B0604020202020204"/>
              </a:rPr>
              <a:t> </a:t>
            </a:r>
            <a:r>
              <a:rPr kumimoji="0" lang="ru-RU" sz="1600" b="1" i="0" u="none" strike="noStrike" kern="1200" cap="none" spc="0" normalizeH="0" baseline="0" noProof="1" smtClean="0">
                <a:latin typeface="Arial" panose="020B0604020202020204"/>
                <a:cs typeface="Arial" panose="020B0604020202020204"/>
              </a:rPr>
              <a:t>реконструирована,</a:t>
            </a:r>
            <a:r>
              <a:rPr kumimoji="0" lang="ru-RU" sz="1600" b="1" i="0" u="none" strike="noStrike" kern="1200" cap="none" spc="0" normalizeH="0" noProof="1" smtClean="0">
                <a:latin typeface="Arial" panose="020B0604020202020204"/>
                <a:cs typeface="Arial" panose="020B0604020202020204"/>
              </a:rPr>
              <a:t> </a:t>
            </a:r>
            <a:r>
              <a:rPr lang="ru-RU" sz="1600" b="1" dirty="0" smtClean="0">
                <a:latin typeface="Arial" panose="020B0604020202020204"/>
                <a:cs typeface="Arial" panose="020B0604020202020204"/>
              </a:rPr>
              <a:t>восстановлен водоотвод </a:t>
            </a:r>
            <a:r>
              <a:rPr lang="ru-RU" sz="1600" b="1" dirty="0">
                <a:latin typeface="Arial" panose="020B0604020202020204"/>
                <a:cs typeface="Arial" panose="020B0604020202020204"/>
              </a:rPr>
              <a:t>грунтовых вод от жилых домов и </a:t>
            </a:r>
            <a:r>
              <a:rPr lang="ru-RU" sz="1600" b="1" dirty="0" smtClean="0">
                <a:latin typeface="Arial" panose="020B0604020202020204"/>
                <a:cs typeface="Arial" panose="020B0604020202020204"/>
              </a:rPr>
              <a:t>магазинов, прекращено заболачивание территории, прекращено подтопления </a:t>
            </a:r>
            <a:r>
              <a:rPr lang="ru-RU" sz="1600" b="1" dirty="0">
                <a:latin typeface="Arial" panose="020B0604020202020204"/>
                <a:cs typeface="Arial" panose="020B0604020202020204"/>
              </a:rPr>
              <a:t>подвалов </a:t>
            </a:r>
            <a:r>
              <a:rPr lang="ru-RU" sz="1600" b="1" dirty="0" smtClean="0">
                <a:latin typeface="Arial" panose="020B0604020202020204"/>
                <a:cs typeface="Arial" panose="020B0604020202020204"/>
              </a:rPr>
              <a:t>домов, восстановлено благоустройство </a:t>
            </a:r>
            <a:r>
              <a:rPr lang="ru-RU" sz="1600" b="1" dirty="0">
                <a:latin typeface="Arial" panose="020B0604020202020204"/>
                <a:cs typeface="Arial" panose="020B0604020202020204"/>
              </a:rPr>
              <a:t>территории.</a:t>
            </a:r>
            <a:endParaRPr lang="ru-RU" sz="1600" b="1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5" y="2250163"/>
            <a:ext cx="7513179" cy="42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одним вырезанным углом 9"/>
          <p:cNvSpPr/>
          <p:nvPr/>
        </p:nvSpPr>
        <p:spPr>
          <a:xfrm>
            <a:off x="133350" y="131763"/>
            <a:ext cx="8905875" cy="6554788"/>
          </a:xfrm>
          <a:prstGeom prst="snip1Rect">
            <a:avLst/>
          </a:prstGeom>
          <a:solidFill>
            <a:srgbClr val="71CA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altLang="en-US" strike="noStrike" noProof="1"/>
          </a:p>
        </p:txBody>
      </p:sp>
      <p:sp>
        <p:nvSpPr>
          <p:cNvPr id="2150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43938" y="6429375"/>
            <a:ext cx="347662" cy="285750"/>
          </a:xfr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  <a:buFont typeface="Wingdings 2" panose="05020102010507070707" pitchFamily="18" charset="2"/>
            </a:pPr>
            <a:fld id="{9A0DB2DC-4C9A-4742-B13C-FB6460FD3503}" type="slidenum">
              <a:rPr lang="ru-RU" altLang="zh-CN" sz="1400" b="1" dirty="0">
                <a:solidFill>
                  <a:srgbClr val="23263C"/>
                </a:solidFill>
                <a:latin typeface="Franklin Gothic Book" panose="020B0503020102020204" pitchFamily="34" charset="0"/>
                <a:ea typeface="华文楷体"/>
              </a:rPr>
            </a:fld>
            <a:endParaRPr lang="ru-RU" altLang="zh-CN" sz="1400" b="1" dirty="0">
              <a:solidFill>
                <a:srgbClr val="23263C"/>
              </a:solidFill>
              <a:latin typeface="Franklin Gothic Book" panose="020B0503020102020204" pitchFamily="34" charset="0"/>
              <a:ea typeface="华文楷体"/>
            </a:endParaRPr>
          </a:p>
        </p:txBody>
      </p:sp>
      <p:sp>
        <p:nvSpPr>
          <p:cNvPr id="21507" name="AutoShape 19" descr="https://i.ytimg.com/vi/bBEM-xAebeI/maxresdefault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8" name="AutoShape 28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509" name="AutoShape 30" descr="C:\Users\ADMINDK\Desktop\%D0%B6%D1%83%D1%80%D0%B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buFont typeface="Wingdings 2" panose="05020102010507070707" pitchFamily="18" charset="2"/>
            </a:pPr>
            <a:endParaRPr lang="ru-RU" alt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20" name="Заголовок 1"/>
          <p:cNvSpPr>
            <a:spLocks noGrp="1"/>
          </p:cNvSpPr>
          <p:nvPr>
            <p:ph type="title"/>
          </p:nvPr>
        </p:nvSpPr>
        <p:spPr>
          <a:xfrm>
            <a:off x="268288" y="3284538"/>
            <a:ext cx="8634413" cy="500063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  <a:t>СПАСИБО ЗА ВНИМАНИЕ!</a:t>
            </a:r>
            <a:br>
              <a:rPr kumimoji="0" lang="ru-RU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隶书"/>
              </a:rPr>
            </a:br>
            <a:endParaRPr kumimoji="0" lang="ru-RU" altLang="zh-CN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隶书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2011</Words>
  <Application>WPS Presentation</Application>
  <PresentationFormat>Экран (4:3)</PresentationFormat>
  <Paragraphs>50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SimSun</vt:lpstr>
      <vt:lpstr>Wingdings</vt:lpstr>
      <vt:lpstr>Franklin Gothic Book</vt:lpstr>
      <vt:lpstr>华文楷体</vt:lpstr>
      <vt:lpstr>Arial Unicode MS</vt:lpstr>
      <vt:lpstr>Franklin Gothic Medium</vt:lpstr>
      <vt:lpstr>Wingdings 2</vt:lpstr>
      <vt:lpstr>Wingdings 2</vt:lpstr>
      <vt:lpstr>Calibri</vt:lpstr>
      <vt:lpstr>隶书</vt:lpstr>
      <vt:lpstr>Arial</vt:lpstr>
      <vt:lpstr>Franklin Gothic Book</vt:lpstr>
      <vt:lpstr>Times New Roman</vt:lpstr>
      <vt:lpstr>Times New Roman</vt:lpstr>
      <vt:lpstr>Microsoft YaHei</vt:lpstr>
      <vt:lpstr>Трек</vt:lpstr>
      <vt:lpstr>PowerPoint 演示文稿</vt:lpstr>
      <vt:lpstr>Основные данные инициатора проекта   Инициатор   -  председатель инициатинвой группы граждан в количестве 13 человек  Пекшева Римма Васильевна телефон для связи +7 (904) 532-22-93 Тип общественной инфраструктуры, на который направлен проект - объекты благоустройства территории муниципального образования</vt:lpstr>
      <vt:lpstr>Ситуация «Как есть» </vt:lpstr>
      <vt:lpstr>Ситуация «Как будет»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1</cp:lastModifiedBy>
  <cp:revision>1229</cp:revision>
  <cp:lastPrinted>2018-11-21T07:19:00Z</cp:lastPrinted>
  <dcterms:created xsi:type="dcterms:W3CDTF">2010-02-20T13:06:00Z</dcterms:created>
  <dcterms:modified xsi:type="dcterms:W3CDTF">2022-06-27T11:26:25Z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1049-11.2.0.11156</vt:lpwstr>
  </property>
  <property fmtid="{D5CDD505-2E9C-101B-9397-08002B2CF9AE}" pid="3" name="ICV">
    <vt:lpwstr>F26EFDBA00454CC1986ABDA3C40E7C06</vt:lpwstr>
  </property>
</Properties>
</file>