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648" r:id="rId3"/>
    <p:sldId id="727" r:id="rId5"/>
    <p:sldId id="710" r:id="rId6"/>
    <p:sldId id="732" r:id="rId7"/>
    <p:sldId id="733" r:id="rId8"/>
    <p:sldId id="734" r:id="rId9"/>
    <p:sldId id="735" r:id="rId10"/>
    <p:sldId id="736" r:id="rId11"/>
    <p:sldId id="719" r:id="rId12"/>
    <p:sldId id="737" r:id="rId13"/>
    <p:sldId id="738" r:id="rId14"/>
    <p:sldId id="739" r:id="rId15"/>
    <p:sldId id="740" r:id="rId16"/>
    <p:sldId id="741" r:id="rId17"/>
    <p:sldId id="731" r:id="rId18"/>
  </p:sldIdLst>
  <p:sldSz cx="9144000" cy="6858000" type="screen4x3"/>
  <p:notesSz cx="6741795" cy="9872345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98" autoAdjust="0"/>
    <p:restoredTop sz="92185" autoAdjust="0"/>
  </p:normalViewPr>
  <p:slideViewPr>
    <p:cSldViewPr showGuides="1">
      <p:cViewPr>
        <p:scale>
          <a:sx n="80" d="100"/>
          <a:sy n="80" d="100"/>
        </p:scale>
        <p:origin x="-1068" y="60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/>
            </a:solidFill>
            <a:miter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lstStyle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6387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692" tIns="45347" rIns="90692" bIns="45347" anchor="b" anchorCtr="0"/>
          <a:lstStyle/>
          <a:p>
            <a:pPr lvl="0" algn="r">
              <a:buChar char="•"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en-US" strike="noStrike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r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fontAlgn="base"/>
            <a:r>
              <a:rPr lang="ru-RU" altLang="zh-CN" strike="noStrike" noProof="1"/>
              <a:t>Образец заголовка</a:t>
            </a:r>
            <a:endParaRPr lang="en-US" altLang="ru-RU" strike="noStrike" noProof="1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-1" y="500042"/>
            <a:ext cx="9144000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pic>
        <p:nvPicPr>
          <p:cNvPr id="15362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Заголовок 3"/>
          <p:cNvSpPr>
            <a:spLocks noGrp="1"/>
          </p:cNvSpPr>
          <p:nvPr/>
        </p:nvSpPr>
        <p:spPr>
          <a:xfrm>
            <a:off x="263525" y="1916430"/>
            <a:ext cx="8532813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/>
            <a:r>
              <a:rPr kumimoji="0" lang="ru-RU" altLang="zh-CN" sz="2400" b="0" i="0" u="none" strike="noStrike" kern="1200" cap="all" spc="0" normalizeH="0" baseline="0" noProof="1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ИНИЦИАТИВНЫЙ ПРОЕКТ</a:t>
            </a:r>
            <a:br>
              <a:rPr lang="ru-RU" altLang="zh-CN" sz="2400" kern="1200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</a:br>
            <a:r>
              <a:rPr kumimoji="0" lang="ru-RU" altLang="zh-CN" sz="2400" b="0" i="0" u="none" strike="noStrike" kern="1200" cap="all" spc="0" normalizeH="0" baseline="0" noProof="1" smtClean="0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«ПАРК ОТДЫХА ДЛЯ ДЕТЕЙ И ВЗРОСЛЫХ В РАЙОНЕ УЛ. Щорса г. валуйки»</a:t>
            </a:r>
            <a:endParaRPr kumimoji="0" lang="ru-RU" altLang="zh-CN" sz="2400" b="0" i="0" u="none" strike="noStrike" kern="1200" cap="all" spc="0" normalizeH="0" baseline="0" noProof="1">
              <a:solidFill>
                <a:schemeClr val="tx1"/>
              </a:solidFill>
              <a:effectLst/>
              <a:latin typeface="+mj-lt"/>
              <a:ea typeface="隶书"/>
              <a:cs typeface="+mj-cs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4333875" y="3644583"/>
            <a:ext cx="4679950" cy="32613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algn="l"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Инициатор  проекта:</a:t>
            </a:r>
            <a:endParaRPr lang="ru-RU" altLang="zh-CN" sz="1400" b="1" dirty="0">
              <a:latin typeface="Franklin Gothic Book" panose="020B0503020102020204" pitchFamily="34" charset="0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1. </a:t>
            </a:r>
            <a:r>
              <a:rPr lang="ru-RU" sz="1200" dirty="0"/>
              <a:t>Емельяненко Альбина Михайловна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2. </a:t>
            </a:r>
            <a:r>
              <a:rPr lang="ru-RU" sz="1200" dirty="0"/>
              <a:t>Емельяненко Денис Евгеньевич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3. </a:t>
            </a:r>
            <a:r>
              <a:rPr lang="ru-RU" sz="1200" dirty="0" smtClean="0"/>
              <a:t>Михайлов Владислав Евгеньевич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4. Журкина Наталья Васильевна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5. Будко Елена Владимировна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6. Гамаюнов Роман Александрович</a:t>
            </a:r>
            <a:endParaRPr lang="ru-RU" sz="1200" dirty="0" smtClean="0">
              <a:latin typeface="Arial" panose="020B0604020202020204"/>
              <a:ea typeface="华文楷体"/>
              <a:cs typeface="Arial" panose="020B0604020202020204"/>
            </a:endParaRPr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7. Лемзякова Юлия Николаевна</a:t>
            </a:r>
            <a:endParaRPr lang="ru-RU" sz="1200" dirty="0" smtClean="0">
              <a:latin typeface="Arial" panose="020B0604020202020204"/>
              <a:ea typeface="华文楷体"/>
              <a:cs typeface="Arial" panose="020B0604020202020204"/>
            </a:endParaRPr>
          </a:p>
          <a:p>
            <a:pPr>
              <a:buFont typeface="Arial" panose="020B0604020202020204"/>
            </a:pPr>
            <a:r>
              <a:rPr lang="ru-RU" altLang="en-US" sz="1200" dirty="0" smtClean="0">
                <a:latin typeface="Arial" panose="020B0604020202020204"/>
                <a:ea typeface="华文楷体"/>
                <a:cs typeface="Arial" panose="020B0604020202020204"/>
              </a:rPr>
              <a:t>8. Соломаткина Елена Михайловна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9. </a:t>
            </a:r>
            <a:r>
              <a:rPr lang="ru-RU" sz="1200" dirty="0" smtClean="0"/>
              <a:t>Солорматкин Александр Сергеевич</a:t>
            </a:r>
            <a:endParaRPr lang="ru-RU" sz="1200" dirty="0" smtClean="0"/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10. Бондаренко Надежда Юрьевна</a:t>
            </a:r>
            <a:endParaRPr lang="ru-RU" sz="1200" dirty="0" smtClean="0"/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11. Бондаренко Роман Владимирович</a:t>
            </a:r>
            <a:endParaRPr lang="ru-RU" sz="1200" dirty="0" smtClean="0"/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12. Говорющенко Ирина Евгеньевна</a:t>
            </a:r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algn="r" eaLnBrk="0" hangingPunct="0"/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algn="r" eaLnBrk="0" hangingPunct="0"/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algn="r" eaLnBrk="0" hangingPunct="0"/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algn="r" eaLnBrk="0" hangingPunct="0"/>
            <a:r>
              <a:rPr lang="ru-RU" altLang="zh-CN" sz="1200" b="1" dirty="0">
                <a:latin typeface="Franklin Gothic Book" panose="020B0503020102020204" pitchFamily="34" charset="0"/>
              </a:rPr>
              <a:t>г. Валуйки</a:t>
            </a:r>
            <a:endParaRPr lang="ru-RU" altLang="zh-CN" sz="1200" b="1" dirty="0">
              <a:latin typeface="Franklin Gothic Book" panose="020B0503020102020204" pitchFamily="34" charset="0"/>
            </a:endParaRPr>
          </a:p>
        </p:txBody>
      </p:sp>
      <p:pic>
        <p:nvPicPr>
          <p:cNvPr id="15365" name="Изображение 13" descr="QRyTgYbp-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одельпарка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4282" y="1785926"/>
            <a:ext cx="4345200" cy="4345200"/>
          </a:xfrm>
        </p:spPr>
      </p:pic>
      <p:pic>
        <p:nvPicPr>
          <p:cNvPr id="6" name="Содержимое 5" descr="пар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85926"/>
            <a:ext cx="4343400" cy="4343400"/>
          </a:xfrm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Будут  проложены новые тротуары с выделенными дорожками для велосипедистов. Детские горки, турники, скамейки. Новые газоны и клумбы.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енис\Desktop\паинт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1571612"/>
            <a:ext cx="8715436" cy="48164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00232" y="500042"/>
            <a:ext cx="551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Стадион для мини-футбола, баскетбола и волейбола.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енис\Desktop\стадион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1785926"/>
            <a:ext cx="8715435" cy="42672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35716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На прилегающей территории к парку стадиона, появятся крытые трибуны и освещение.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седка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1868761"/>
            <a:ext cx="4191000" cy="4187278"/>
          </a:xfrm>
        </p:spPr>
      </p:pic>
      <p:pic>
        <p:nvPicPr>
          <p:cNvPr id="6" name="Содержимое 5" descr="фонта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857364"/>
            <a:ext cx="4186800" cy="4186800"/>
          </a:xfrm>
        </p:spPr>
      </p:pic>
      <p:sp>
        <p:nvSpPr>
          <p:cNvPr id="7" name="TextBox 6"/>
          <p:cNvSpPr txBox="1"/>
          <p:nvPr/>
        </p:nvSpPr>
        <p:spPr>
          <a:xfrm>
            <a:off x="1857356" y="57148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Появится точечный фонтан и беседки.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NTaQf3fI14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2844" y="1785926"/>
            <a:ext cx="4451317" cy="4345200"/>
          </a:xfrm>
        </p:spPr>
      </p:pic>
      <p:pic>
        <p:nvPicPr>
          <p:cNvPr id="6" name="Содержимое 5" descr="умывальн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90700"/>
            <a:ext cx="4343400" cy="4343400"/>
          </a:xfrm>
        </p:spPr>
      </p:pic>
      <p:sp>
        <p:nvSpPr>
          <p:cNvPr id="7" name="TextBox 6"/>
          <p:cNvSpPr txBox="1"/>
          <p:nvPr/>
        </p:nvSpPr>
        <p:spPr>
          <a:xfrm>
            <a:off x="2071670" y="714356"/>
            <a:ext cx="471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Беседки для отдыха с </a:t>
            </a:r>
            <a:r>
              <a:rPr lang="ru-RU" dirty="0" err="1" smtClean="0">
                <a:latin typeface="+mj-lt"/>
              </a:rPr>
              <a:t>мангальными</a:t>
            </a:r>
            <a:r>
              <a:rPr lang="ru-RU" dirty="0" smtClean="0">
                <a:latin typeface="+mj-lt"/>
              </a:rPr>
              <a:t> зонами.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429375"/>
            <a:ext cx="347662" cy="2857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21507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AutoShape 28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9" name="AutoShape 30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8288" y="3284538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СПАСИБО ЗА ВНИМАНИЕ!</a:t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54000" y="1052513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algn="ctr">
              <a:defRPr/>
            </a:pP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Основные данные инициатора проекта</a:t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b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 </a:t>
            </a:r>
            <a:r>
              <a:rPr kumimoji="0" lang="ru-RU" altLang="zh-CN" sz="1750" b="1" i="0" u="none" strike="noStrike" kern="1200" cap="none" spc="0" normalizeH="0" baseline="0" noProof="1" smtClean="0">
                <a:solidFill>
                  <a:schemeClr val="tx1"/>
                </a:solidFill>
                <a:latin typeface="+mj-lt"/>
                <a:ea typeface="隶书"/>
                <a:cs typeface="隶书"/>
              </a:rPr>
              <a:t>И</a:t>
            </a:r>
            <a:r>
              <a:rPr kumimoji="0" lang="ru-RU" altLang="zh-CN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нициатор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  </a:t>
            </a: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 -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  председатель инициатинвой группы граждан в количестве </a:t>
            </a:r>
            <a:r>
              <a:rPr lang="ru-RU" altLang="zh-CN" sz="1750" b="1" cap="none" dirty="0" smtClean="0">
                <a:solidFill>
                  <a:schemeClr val="tx1"/>
                </a:solidFill>
                <a:ea typeface="隶书"/>
                <a:cs typeface="隶书"/>
              </a:rPr>
              <a:t>13 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человек </a:t>
            </a:r>
            <a:b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</a:br>
            <a:r>
              <a:rPr lang="ru-RU" altLang="zh-CN" sz="1750" b="1" cap="none" dirty="0" smtClean="0">
                <a:solidFill>
                  <a:schemeClr val="tx1"/>
                </a:solidFill>
                <a:ea typeface="隶书"/>
                <a:cs typeface="隶书"/>
              </a:rPr>
              <a:t>Емельяненко Альбина Михайловна</a:t>
            </a:r>
            <a:b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телефон для 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связи </a:t>
            </a:r>
            <a:r>
              <a:rPr lang="ru-RU" altLang="zh-CN" sz="1750" b="1" cap="none" dirty="0" smtClean="0">
                <a:solidFill>
                  <a:schemeClr val="tx1"/>
                </a:solidFill>
                <a:ea typeface="隶书"/>
                <a:cs typeface="隶书"/>
              </a:rPr>
              <a:t>+7 (915) 525-33-77</a:t>
            </a:r>
            <a:b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Тип общественной инфраструктуры, на который направлен </a:t>
            </a:r>
            <a:r>
              <a:rPr lang="ru-RU" altLang="zh-CN" sz="1800" b="1" cap="none" dirty="0">
                <a:solidFill>
                  <a:schemeClr val="tx1"/>
                </a:solidFill>
                <a:ea typeface="隶书"/>
                <a:cs typeface="隶书"/>
              </a:rPr>
              <a:t>проект - </a:t>
            </a:r>
            <a:r>
              <a:rPr lang="ru-RU" sz="1800" b="1" cap="none" dirty="0">
                <a:solidFill>
                  <a:schemeClr val="tx1"/>
                </a:solidFill>
                <a:ea typeface="隶书"/>
                <a:cs typeface="隶书"/>
              </a:rPr>
              <a:t>объекты в целях обеспечения условий для развития физической культуры, школьного спорта и массового спорта, проведения культурных мероприятий</a:t>
            </a:r>
            <a:endParaRPr lang="ru-RU" altLang="zh-CN" sz="1800" b="1" cap="none" dirty="0">
              <a:solidFill>
                <a:schemeClr val="tx1"/>
              </a:solidFill>
              <a:ea typeface="隶书"/>
              <a:cs typeface="隶书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827088" y="2565400"/>
            <a:ext cx="792797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eaLnBrk="0" hangingPunct="0"/>
            <a:r>
              <a:rPr lang="ru-RU" altLang="en-US" sz="1600" dirty="0">
                <a:latin typeface="Franklin Gothic Book" panose="020B0503020102020204"/>
              </a:rPr>
              <a:t>Предварительный </a:t>
            </a:r>
            <a:r>
              <a:rPr lang="ru-RU" altLang="en-US" sz="1600" dirty="0" smtClean="0">
                <a:latin typeface="Franklin Gothic Book" panose="020B0503020102020204"/>
              </a:rPr>
              <a:t>расчёт</a:t>
            </a:r>
            <a:r>
              <a:rPr lang="ru-RU" altLang="en-US" sz="1600" dirty="0">
                <a:latin typeface="Franklin Gothic Book" panose="020B0503020102020204"/>
              </a:rPr>
              <a:t>  необходимых расходов на реализацию инициативного проекта -</a:t>
            </a:r>
            <a:r>
              <a:rPr lang="ru-RU" altLang="en-US" sz="1600" b="1" dirty="0">
                <a:latin typeface="Franklin Gothic Book" panose="020B0503020102020204"/>
              </a:rPr>
              <a:t> </a:t>
            </a:r>
            <a:r>
              <a:rPr lang="ru-RU" altLang="en-US" sz="1600" b="1" dirty="0" smtClean="0">
                <a:latin typeface="Franklin Gothic Book" panose="020B0503020102020204"/>
              </a:rPr>
              <a:t>30 000 000 </a:t>
            </a:r>
            <a:r>
              <a:rPr lang="ru-RU" altLang="en-US" sz="1600" b="1" dirty="0">
                <a:latin typeface="Franklin Gothic Book" panose="020B0503020102020204"/>
              </a:rPr>
              <a:t>рублей</a:t>
            </a:r>
            <a:endParaRPr lang="ru-RU" altLang="en-US" sz="1600" b="1" dirty="0">
              <a:latin typeface="Franklin Gothic Book" panose="020B0503020102020204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/>
              </a:rPr>
              <a:t>в том числе средства местного бюджета – </a:t>
            </a:r>
            <a:r>
              <a:rPr lang="ru-RU" altLang="en-US" sz="1600" b="1" dirty="0" smtClean="0">
                <a:latin typeface="Franklin Gothic Book" panose="020B0503020102020204"/>
              </a:rPr>
              <a:t>1 000 000 рублей</a:t>
            </a:r>
            <a:endParaRPr lang="ru-RU" altLang="en-US" sz="1600" b="1" dirty="0">
              <a:latin typeface="Franklin Gothic Book" panose="020B0503020102020204"/>
            </a:endParaRPr>
          </a:p>
          <a:p>
            <a:pPr eaLnBrk="0" hangingPunct="0"/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Планируемые сроки реализации проекта -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01.04.2023 - 01.09.2023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– </a:t>
            </a:r>
            <a:r>
              <a:rPr lang="ru-RU" sz="1600" dirty="0" smtClean="0"/>
              <a:t>проведение </a:t>
            </a:r>
            <a:r>
              <a:rPr lang="ru-RU" sz="1600" dirty="0"/>
              <a:t>субботников жителями района и обслуживающей </a:t>
            </a:r>
            <a:r>
              <a:rPr lang="ru-RU" sz="1600" dirty="0" smtClean="0"/>
              <a:t>организации.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 - </a:t>
            </a:r>
            <a:r>
              <a:rPr lang="ru-RU" altLang="en-US" sz="1600" dirty="0" smtClean="0">
                <a:latin typeface="Franklin Gothic Book" panose="020B0503020102020204" pitchFamily="34" charset="0"/>
              </a:rPr>
              <a:t>населённый </a:t>
            </a:r>
            <a:r>
              <a:rPr lang="ru-RU" altLang="en-US" sz="1600" dirty="0">
                <a:latin typeface="Franklin Gothic Book" panose="020B0503020102020204" pitchFamily="34" charset="0"/>
              </a:rPr>
              <a:t>пункт город Валуйки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Обоснование предложений по решению указанной </a:t>
            </a:r>
            <a:r>
              <a:rPr lang="ru-RU" altLang="en-US" sz="1600" dirty="0" smtClean="0">
                <a:latin typeface="Franklin Gothic Book" panose="020B0503020102020204" pitchFamily="34" charset="0"/>
              </a:rPr>
              <a:t>проблемы – </a:t>
            </a:r>
            <a:r>
              <a:rPr lang="ru-RU" sz="1600" dirty="0" smtClean="0"/>
              <a:t>благоустройство </a:t>
            </a:r>
            <a:r>
              <a:rPr lang="ru-RU" sz="1600" dirty="0"/>
              <a:t>данной </a:t>
            </a:r>
            <a:r>
              <a:rPr lang="ru-RU" sz="1600" dirty="0" smtClean="0"/>
              <a:t>территории с обустройством современных детских </a:t>
            </a:r>
            <a:r>
              <a:rPr lang="ru-RU" sz="1600" dirty="0"/>
              <a:t>и </a:t>
            </a:r>
            <a:r>
              <a:rPr lang="ru-RU" sz="1600" dirty="0" smtClean="0"/>
              <a:t>спортивных площадок, парка, зоны </a:t>
            </a:r>
            <a:r>
              <a:rPr lang="ru-RU" sz="1600" dirty="0"/>
              <a:t>отдыха, </a:t>
            </a:r>
            <a:r>
              <a:rPr lang="ru-RU" sz="1600" dirty="0" smtClean="0"/>
              <a:t>парковок, пешеходных дорожек, велодорожек, устройством освещения и </a:t>
            </a:r>
            <a:r>
              <a:rPr lang="ru-RU" sz="1600" dirty="0" err="1" smtClean="0"/>
              <a:t>озелением</a:t>
            </a:r>
            <a:r>
              <a:rPr lang="ru-RU" sz="1600" dirty="0" smtClean="0"/>
              <a:t>.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597650"/>
            <a:ext cx="347662" cy="2603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238125" y="188913"/>
            <a:ext cx="8797925" cy="6553200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709660" y="6477000"/>
            <a:ext cx="282575" cy="24447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8435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6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7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8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8440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02" y="908685"/>
            <a:ext cx="8216268" cy="19380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В 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. Валуйки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постоянно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проживает</a:t>
            </a:r>
            <a:r>
              <a:rPr lang="ru-RU" sz="2000" b="1" dirty="0">
                <a:latin typeface="+mn-lt"/>
                <a:cs typeface="Times New Roman" panose="02020603050405020304"/>
              </a:rPr>
              <a:t> 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35 253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 человек.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 В районе Соцгород - около 13 000. Здесь 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отсутствует общественное пространство с современными детскими </a:t>
            </a:r>
            <a:r>
              <a:rPr lang="ru-RU" sz="2000" b="1" dirty="0">
                <a:latin typeface="+mn-lt"/>
                <a:cs typeface="Times New Roman" panose="02020603050405020304"/>
              </a:rPr>
              <a:t>и 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спортивными площадками, парком, зоной </a:t>
            </a:r>
            <a:r>
              <a:rPr lang="ru-RU" sz="2000" b="1" dirty="0">
                <a:latin typeface="+mn-lt"/>
                <a:cs typeface="Times New Roman" panose="02020603050405020304"/>
              </a:rPr>
              <a:t>отдыха, 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парковками, тротуарными дорожками и велодорожками с освещением и озеленением. На данный момент имеется старые тротуары и заросшие порослью территория.</a:t>
            </a:r>
            <a:endParaRPr lang="ru-RU" sz="2000" b="1" dirty="0">
              <a:latin typeface="+mn-lt"/>
              <a:cs typeface="Times New Roman" panose="02020603050405020304"/>
            </a:endParaRPr>
          </a:p>
        </p:txBody>
      </p:sp>
      <p:pic>
        <p:nvPicPr>
          <p:cNvPr id="1030" name="Picture 6" descr="C:\Users\Денис\Desktop\qs8ssNs-pUE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2857496"/>
            <a:ext cx="3859200" cy="3685775"/>
          </a:xfrm>
          <a:prstGeom prst="rect">
            <a:avLst/>
          </a:prstGeom>
          <a:noFill/>
        </p:spPr>
      </p:pic>
      <p:pic>
        <p:nvPicPr>
          <p:cNvPr id="1031" name="Picture 7" descr="C:\Users\Денис\Desktop\7kstaoALyn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3857652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ljOztXYdSg_1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2844" y="2000240"/>
            <a:ext cx="4345200" cy="4349563"/>
          </a:xfrm>
        </p:spPr>
      </p:pic>
      <p:pic>
        <p:nvPicPr>
          <p:cNvPr id="7" name="Содержимое 6" descr="h_PZqREHSX4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00240"/>
            <a:ext cx="4343400" cy="4276736"/>
          </a:xfrm>
        </p:spPr>
      </p:pic>
      <p:sp>
        <p:nvSpPr>
          <p:cNvPr id="8" name="TextBox 7"/>
          <p:cNvSpPr txBox="1"/>
          <p:nvPr/>
        </p:nvSpPr>
        <p:spPr>
          <a:xfrm>
            <a:off x="1428728" y="500042"/>
            <a:ext cx="690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Старая сухая посадка и больные плодовые дерев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keZwc-bM8E_1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1864796"/>
            <a:ext cx="4191000" cy="4195208"/>
          </a:xfrm>
        </p:spPr>
      </p:pic>
      <p:pic>
        <p:nvPicPr>
          <p:cNvPr id="6" name="Содержимое 5" descr="GE9rmYkimwY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857364"/>
            <a:ext cx="4257204" cy="4194000"/>
          </a:xfrm>
        </p:spPr>
      </p:pic>
      <p:sp>
        <p:nvSpPr>
          <p:cNvPr id="7" name="TextBox 6"/>
          <p:cNvSpPr txBox="1"/>
          <p:nvPr/>
        </p:nvSpPr>
        <p:spPr>
          <a:xfrm>
            <a:off x="357158" y="642918"/>
            <a:ext cx="878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На имеющемся стадионе старое, аварийное ограждение. Нет освещения и трибун.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Kq1aFjQcoo_1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1866900"/>
            <a:ext cx="4191000" cy="4191000"/>
          </a:xfrm>
        </p:spPr>
      </p:pic>
      <p:pic>
        <p:nvPicPr>
          <p:cNvPr id="6" name="Содержимое 5" descr="GcdjAjwS3cQ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857364"/>
            <a:ext cx="4328011" cy="4190400"/>
          </a:xfrm>
        </p:spPr>
      </p:pic>
      <p:sp>
        <p:nvSpPr>
          <p:cNvPr id="7" name="TextBox 6"/>
          <p:cNvSpPr txBox="1"/>
          <p:nvPr/>
        </p:nvSpPr>
        <p:spPr>
          <a:xfrm>
            <a:off x="428596" y="571480"/>
            <a:ext cx="854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По улице Соколова подход к стадиону имеется аварийный мост и старый тротуар.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rBdBQt4ogs_1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4282" y="1785926"/>
            <a:ext cx="4344438" cy="4348800"/>
          </a:xfrm>
        </p:spPr>
      </p:pic>
      <p:pic>
        <p:nvPicPr>
          <p:cNvPr id="7" name="Содержимое 6" descr="rCiKbJGImnY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85926"/>
            <a:ext cx="4343400" cy="4347761"/>
          </a:xfrm>
        </p:spPr>
      </p:pic>
      <p:sp>
        <p:nvSpPr>
          <p:cNvPr id="8" name="TextBox 7"/>
          <p:cNvSpPr txBox="1"/>
          <p:nvPr/>
        </p:nvSpPr>
        <p:spPr>
          <a:xfrm>
            <a:off x="496440" y="642918"/>
            <a:ext cx="821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На пустыре по улице Соколова имеется не востребованная детская площадка.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wkBfJe9pao_1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85786" y="1428736"/>
            <a:ext cx="7643866" cy="5072074"/>
          </a:xfrm>
        </p:spPr>
      </p:pic>
      <p:sp>
        <p:nvSpPr>
          <p:cNvPr id="6" name="TextBox 5"/>
          <p:cNvSpPr txBox="1"/>
          <p:nvPr/>
        </p:nvSpPr>
        <p:spPr>
          <a:xfrm>
            <a:off x="1643042" y="500042"/>
            <a:ext cx="6182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По улице Щорса не оборудована территория для сбора ТБО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4255" y="6477000"/>
            <a:ext cx="347980" cy="24447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9459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0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2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9464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8" name="Прямоугольник 13"/>
          <p:cNvSpPr>
            <a:spLocks noChangeArrowheads="1"/>
          </p:cNvSpPr>
          <p:nvPr/>
        </p:nvSpPr>
        <p:spPr bwMode="auto">
          <a:xfrm>
            <a:off x="304799" y="908467"/>
            <a:ext cx="8347021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kumimoji="0" lang="ru-RU" sz="1600" b="1" i="0" u="none" strike="noStrike" kern="1200" cap="none" spc="0" normalizeH="0" baseline="0" noProof="1" smtClean="0">
                <a:latin typeface="Arial" panose="020B0604020202020204"/>
                <a:cs typeface="Arial" panose="020B0604020202020204"/>
              </a:rPr>
              <a:t>	Будет </a:t>
            </a:r>
            <a:r>
              <a:rPr lang="ru-RU" sz="1600" b="1" noProof="1" smtClean="0">
                <a:latin typeface="Arial" panose="020B0604020202020204"/>
                <a:cs typeface="Arial" panose="020B0604020202020204"/>
              </a:rPr>
              <a:t>обустроено общественное пространство с </a:t>
            </a:r>
            <a:r>
              <a:rPr lang="ru-RU" sz="1600" b="1" dirty="0" smtClean="0">
                <a:latin typeface="Arial" panose="020B0604020202020204"/>
                <a:cs typeface="Arial" panose="020B0604020202020204"/>
              </a:rPr>
              <a:t>современными детскими </a:t>
            </a:r>
            <a:r>
              <a:rPr lang="ru-RU" sz="1600" b="1" dirty="0">
                <a:latin typeface="Arial" panose="020B0604020202020204"/>
                <a:cs typeface="Arial" panose="020B0604020202020204"/>
              </a:rPr>
              <a:t>и </a:t>
            </a:r>
            <a:r>
              <a:rPr lang="ru-RU" sz="1600" b="1" dirty="0" smtClean="0">
                <a:latin typeface="Arial" panose="020B0604020202020204"/>
                <a:cs typeface="Arial" panose="020B0604020202020204"/>
              </a:rPr>
              <a:t>спортивными площадками, парком, зоной </a:t>
            </a:r>
            <a:r>
              <a:rPr lang="ru-RU" sz="1600" b="1" dirty="0">
                <a:latin typeface="Arial" panose="020B0604020202020204"/>
                <a:cs typeface="Arial" panose="020B0604020202020204"/>
              </a:rPr>
              <a:t>отдыха, </a:t>
            </a:r>
            <a:r>
              <a:rPr lang="ru-RU" sz="1600" b="1" dirty="0" smtClean="0">
                <a:latin typeface="Arial" panose="020B0604020202020204"/>
                <a:cs typeface="Arial" panose="020B0604020202020204"/>
              </a:rPr>
              <a:t>парковками, пешеходными дорожками</a:t>
            </a:r>
            <a:r>
              <a:rPr lang="ru-RU" sz="1600" b="1" smtClean="0">
                <a:latin typeface="Arial" panose="020B0604020202020204"/>
                <a:cs typeface="Arial" panose="020B0604020202020204"/>
              </a:rPr>
              <a:t>, велодорожками, освещением </a:t>
            </a:r>
            <a:r>
              <a:rPr lang="ru-RU" sz="1600" b="1">
                <a:latin typeface="Arial" panose="020B0604020202020204"/>
                <a:cs typeface="Arial" panose="020B0604020202020204"/>
              </a:rPr>
              <a:t>и </a:t>
            </a:r>
            <a:r>
              <a:rPr lang="ru-RU" sz="1600" b="1" smtClean="0">
                <a:latin typeface="Arial" panose="020B0604020202020204"/>
                <a:cs typeface="Arial" panose="020B0604020202020204"/>
              </a:rPr>
              <a:t>озеленением.</a:t>
            </a:r>
            <a:endParaRPr lang="ru-RU" sz="1600" b="1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4" name="Рисунок 13" descr="схемапарка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38" y="2071678"/>
            <a:ext cx="6929486" cy="42552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2865</Words>
  <Application>WPS Presentation</Application>
  <PresentationFormat>Экран (4:3)</PresentationFormat>
  <Paragraphs>71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Franklin Gothic Book</vt:lpstr>
      <vt:lpstr>华文楷体</vt:lpstr>
      <vt:lpstr>Arial Unicode MS</vt:lpstr>
      <vt:lpstr>Franklin Gothic Medium</vt:lpstr>
      <vt:lpstr>Wingdings 2</vt:lpstr>
      <vt:lpstr>Wingdings 2</vt:lpstr>
      <vt:lpstr>Calibri</vt:lpstr>
      <vt:lpstr>隶书</vt:lpstr>
      <vt:lpstr>Arial</vt:lpstr>
      <vt:lpstr>Franklin Gothic Book</vt:lpstr>
      <vt:lpstr>Times New Roman</vt:lpstr>
      <vt:lpstr>Microsoft YaHei</vt:lpstr>
      <vt:lpstr>Трек</vt:lpstr>
      <vt:lpstr>PowerPoint 演示文稿</vt:lpstr>
      <vt:lpstr>Основные данные инициатора проекта   Инициатор   -  председатель инициатинвой группы граждан в количестве 13 человек  Емельяненко Альбина Михайловна телефон для связи +7 (915) 525-33-77 Тип общественной инфраструктуры, на который направлен проект - объекты в целях обеспечения условий для развития физической культуры, школьного спорта и массового спорта, проведения культурных мероприятий</vt:lpstr>
      <vt:lpstr>Ситуация «Как есть»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Ситуация «Как будет»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1258</cp:revision>
  <cp:lastPrinted>2018-11-21T07:19:00Z</cp:lastPrinted>
  <dcterms:created xsi:type="dcterms:W3CDTF">2010-02-20T13:06:00Z</dcterms:created>
  <dcterms:modified xsi:type="dcterms:W3CDTF">2022-07-20T05:51:54Z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1049-11.2.0.11191</vt:lpwstr>
  </property>
  <property fmtid="{D5CDD505-2E9C-101B-9397-08002B2CF9AE}" pid="3" name="ICV">
    <vt:lpwstr>5289418C0EF64CA5B507D37737017E22</vt:lpwstr>
  </property>
</Properties>
</file>