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9"/>
  </p:handoutMasterIdLst>
  <p:sldIdLst>
    <p:sldId id="648" r:id="rId3"/>
    <p:sldId id="727" r:id="rId5"/>
    <p:sldId id="710" r:id="rId6"/>
    <p:sldId id="719" r:id="rId7"/>
    <p:sldId id="731" r:id="rId8"/>
  </p:sldIdLst>
  <p:sldSz cx="9144000" cy="6858000" type="screen4x3"/>
  <p:notesSz cx="6742430" cy="987298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71CA52"/>
    <a:srgbClr val="006600"/>
    <a:srgbClr val="316997"/>
    <a:srgbClr val="4B71C5"/>
    <a:srgbClr val="235BA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83"/>
    <p:restoredTop sz="92185"/>
  </p:normalViewPr>
  <p:slideViewPr>
    <p:cSldViewPr showGuides="1">
      <p:cViewPr>
        <p:scale>
          <a:sx n="70" d="100"/>
          <a:sy n="70" d="100"/>
        </p:scale>
        <p:origin x="-1386" y="-156"/>
      </p:cViewPr>
      <p:guideLst>
        <p:guide orient="horz" pos="2160"/>
        <p:guide pos="28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p>
            <a:pPr lvl="0" eaLnBrk="1" fontAlgn="base" hangingPunct="1">
              <a:buNone/>
            </a:pPr>
            <a:endParaRPr lang="ru-RU" altLang="zh-CN" sz="1200" strike="noStrike" noProof="1" dirty="0">
              <a:latin typeface="Franklin Gothic Book" panose="020B05030201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7938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p>
            <a:pPr lvl="0" algn="r" eaLnBrk="1" fontAlgn="base" hangingPunct="1">
              <a:buNone/>
            </a:pPr>
            <a:endParaRPr lang="ru-RU" altLang="zh-CN" sz="1200" strike="noStrike" noProof="1" dirty="0">
              <a:solidFill>
                <a:srgbClr val="268EA8"/>
              </a:solidFill>
              <a:latin typeface="Franklin Gothic Book" panose="020B05030201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p>
            <a:pPr lvl="0" algn="r" eaLnBrk="1" fontAlgn="base" hangingPunct="1">
              <a:buNone/>
            </a:pPr>
            <a:endParaRPr lang="ru-RU" altLang="zh-CN" sz="1200" strike="noStrike" noProof="1" dirty="0">
              <a:solidFill>
                <a:srgbClr val="268EA8"/>
              </a:solidFill>
              <a:latin typeface="Franklin Gothic Book" panose="020B05030201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7938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ru-RU" altLang="ru-RU" sz="1200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altLang="ru-RU" sz="1200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p>
            <a:pPr lvl="0" eaLnBrk="1" fontAlgn="base" hangingPunct="1">
              <a:buNone/>
            </a:pPr>
            <a:endParaRPr lang="ru-RU" altLang="zh-CN" sz="1200" strike="noStrike" noProof="1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7938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p>
            <a:pPr lvl="0" algn="r" eaLnBrk="1" fontAlgn="base" hangingPunct="1">
              <a:buNone/>
            </a:pPr>
            <a:endParaRPr lang="ru-RU" altLang="zh-CN" sz="1200" strike="noStrike" noProof="1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2" tIns="45347" rIns="90692" bIns="45347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8" cy="44434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p>
            <a:pPr lvl="0" eaLnBrk="1" fontAlgn="base" hangingPunct="1">
              <a:buNone/>
            </a:pPr>
            <a:endParaRPr lang="ru-RU" altLang="zh-CN" sz="1200" strike="noStrike" noProof="1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7938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ru-RU" altLang="ru-RU" sz="1200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altLang="ru-RU" sz="1200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3288" y="739775"/>
            <a:ext cx="4935537" cy="3703638"/>
          </a:xfrm>
          <a:ln>
            <a:solidFill>
              <a:srgbClr val="000000"/>
            </a:solidFill>
            <a:miter/>
          </a:ln>
        </p:spPr>
      </p:sp>
      <p:sp>
        <p:nvSpPr>
          <p:cNvPr id="16386" name="Заметки 2"/>
          <p:cNvSpPr>
            <a:spLocks noGrp="1"/>
          </p:cNvSpPr>
          <p:nvPr>
            <p:ph type="body"/>
          </p:nvPr>
        </p:nvSpPr>
        <p:spPr>
          <a:xfrm>
            <a:off x="674688" y="4689475"/>
            <a:ext cx="5392737" cy="4443413"/>
          </a:xfrm>
          <a:noFill/>
          <a:ln>
            <a:noFill/>
          </a:ln>
        </p:spPr>
        <p:txBody>
          <a:bodyPr wrap="square" lIns="90692" tIns="45347" rIns="90692" bIns="45347" anchor="t" anchorCtr="0"/>
          <a:p>
            <a:pPr lvl="0" eaLnBrk="1" hangingPunct="1">
              <a:spcBef>
                <a:spcPct val="0"/>
              </a:spcBef>
            </a:pPr>
            <a:r>
              <a:rPr lang="ru-RU" altLang="ru-RU" dirty="0"/>
              <a:t>Титульный слайд</a:t>
            </a:r>
            <a:endParaRPr lang="ru-RU" altLang="ru-RU" dirty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/>
          </p:nvPr>
        </p:nvSpPr>
        <p:spPr>
          <a:xfrm>
            <a:off x="3817938" y="9378950"/>
            <a:ext cx="2922587" cy="492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692" tIns="45347" rIns="90692" bIns="45347" anchor="b" anchorCtr="0"/>
          <a:p>
            <a:pPr lvl="0" algn="r">
              <a:buChar char="•"/>
            </a:pPr>
            <a:fld id="{9A0DB2DC-4C9A-4742-B13C-FB6460FD3503}" type="slidenum">
              <a:rPr lang="ru-RU" altLang="ru-RU" sz="1200" dirty="0">
                <a:latin typeface="Calibri" panose="020F0502020204030204" pitchFamily="34" charset="0"/>
              </a:rPr>
            </a:fld>
            <a:endParaRPr lang="ru-RU" alt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5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base"/>
            <a:r>
              <a:rPr lang="ru-RU" strike="noStrike" noProof="1" smtClean="0"/>
              <a:t>Образец подзаголовка</a:t>
            </a:r>
            <a:endParaRPr lang="en-US" strike="noStrike" noProof="1"/>
          </a:p>
        </p:txBody>
      </p:sp>
      <p:sp>
        <p:nvSpPr>
          <p:cNvPr id="14" name="Дата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ижний колонтитул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6" name="Номер слайда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/>
          </a:p>
        </p:txBody>
      </p:sp>
      <p:sp>
        <p:nvSpPr>
          <p:cNvPr id="13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/>
          </a:p>
        </p:txBody>
      </p:sp>
      <p:sp>
        <p:nvSpPr>
          <p:cNvPr id="13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1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14" name="Дата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/>
          </a:p>
        </p:txBody>
      </p:sp>
      <p:sp>
        <p:nvSpPr>
          <p:cNvPr id="2" name="Дата 10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79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/>
          </a:p>
        </p:txBody>
      </p:sp>
      <p:sp>
        <p:nvSpPr>
          <p:cNvPr id="14" name="Дата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13" name="Дата 11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r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  <a:t>Эффективное управление временем и ресурсами.                                                                                            </a:t>
            </a: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/>
          </a:p>
        </p:txBody>
      </p:sp>
      <p:sp>
        <p:nvSpPr>
          <p:cNvPr id="2" name="Дата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2" name="Дата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endParaRPr lang="ru-RU" altLang="zh-CN" strike="noStrike" noProof="1" dirty="0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30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7" name="Текст 7"/>
          <p:cNvSpPr>
            <a:spLocks noGrp="1"/>
          </p:cNvSpPr>
          <p:nvPr>
            <p:ph type="body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rgbClr val="268EA8"/>
                </a:solidFill>
                <a:latin typeface="Franklin Gothic Book" panose="020B0503020102020204" pitchFamily="34" charset="0"/>
                <a:ea typeface="华文楷体"/>
              </a:defRPr>
            </a:lvl1pPr>
          </a:lstStyle>
          <a:p>
            <a:pPr lvl="0" eaLnBrk="1" fontAlgn="base" hangingPunct="1">
              <a:buNone/>
            </a:pPr>
            <a:endParaRPr lang="ru-RU" altLang="zh-CN" strike="noStrike" noProof="1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268EA8"/>
                </a:solidFill>
                <a:latin typeface="Franklin Gothic Book" panose="020B0503020102020204" pitchFamily="34" charset="0"/>
                <a:ea typeface="华文楷体"/>
              </a:defRPr>
            </a:lvl1pPr>
          </a:lstStyle>
          <a:p>
            <a:pPr lvl="0" eaLnBrk="1" fontAlgn="base" hangingPunct="1">
              <a:buNone/>
            </a:pPr>
            <a:endParaRPr lang="ru-RU" altLang="zh-CN" strike="noStrike" noProof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 fontAlgn="base"/>
            <a:r>
              <a:rPr lang="ru-RU" altLang="zh-CN" strike="noStrike" noProof="1" smtClean="0"/>
              <a:t>Образец заголовка</a:t>
            </a:r>
            <a:endParaRPr lang="en-US" altLang="ru-RU" strike="noStrike" noProof="1" smtClean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Прямоугольник с одним вырезанным углом 9"/>
          <p:cNvSpPr/>
          <p:nvPr/>
        </p:nvSpPr>
        <p:spPr>
          <a:xfrm rot="10800000">
            <a:off x="119063" y="115888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2" name="Picture 9" descr="D:\Люда\Л\поздр адрес\бейдж\герб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525" y="184150"/>
            <a:ext cx="1143000" cy="1411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Заголовок 3"/>
          <p:cNvSpPr>
            <a:spLocks noGrp="1"/>
          </p:cNvSpPr>
          <p:nvPr/>
        </p:nvSpPr>
        <p:spPr>
          <a:xfrm>
            <a:off x="304800" y="2132013"/>
            <a:ext cx="8532813" cy="1616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ctr"/>
            <a:r>
              <a:rPr lang="ru-RU" altLang="zh-CN" sz="2300" dirty="0">
                <a:latin typeface="Franklin Gothic Medium" panose="020B0603020102020204" pitchFamily="34" charset="0"/>
                <a:ea typeface="隶书"/>
              </a:rPr>
              <a:t>ИНИЦИАТИВНЫЙ ПРОЕКТ</a:t>
            </a:r>
            <a:br>
              <a:rPr lang="ru-RU" altLang="zh-CN" sz="2300" dirty="0">
                <a:latin typeface="Franklin Gothic Medium" panose="020B0603020102020204" pitchFamily="34" charset="0"/>
                <a:ea typeface="隶书"/>
              </a:rPr>
            </a:br>
            <a:r>
              <a:rPr lang="ru-RU" altLang="zh-CN" sz="2300" dirty="0">
                <a:latin typeface="Franklin Gothic Medium" panose="020B0603020102020204" pitchFamily="34" charset="0"/>
                <a:ea typeface="隶书"/>
              </a:rPr>
              <a:t>«РЕМОНТ ТРОТУАРА ПО УЛ. ПОПОВА В Г. ВАЛУЙКИ» </a:t>
            </a:r>
            <a:endParaRPr lang="ru-RU" altLang="zh-CN" sz="2300" dirty="0">
              <a:latin typeface="Franklin Gothic Medium" panose="020B0603020102020204" pitchFamily="34" charset="0"/>
              <a:ea typeface="隶书"/>
            </a:endParaRPr>
          </a:p>
        </p:txBody>
      </p:sp>
      <p:sp>
        <p:nvSpPr>
          <p:cNvPr id="15364" name="TextBox 1"/>
          <p:cNvSpPr txBox="1"/>
          <p:nvPr/>
        </p:nvSpPr>
        <p:spPr>
          <a:xfrm>
            <a:off x="4859338" y="4868863"/>
            <a:ext cx="4108450" cy="1229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ru-RU" altLang="zh-CN" b="1" u="sng" dirty="0">
                <a:latin typeface="Franklin Gothic Book" panose="020B0503020102020204" pitchFamily="34" charset="0"/>
              </a:rPr>
              <a:t>Инициатор проекта:</a:t>
            </a:r>
            <a:endParaRPr lang="ru-RU" altLang="zh-CN" b="1" u="sng" dirty="0">
              <a:latin typeface="Franklin Gothic Book" panose="020B0503020102020204" pitchFamily="34" charset="0"/>
            </a:endParaRPr>
          </a:p>
          <a:p>
            <a:pPr eaLnBrk="0" hangingPunct="0"/>
            <a:endParaRPr lang="ru-RU" altLang="zh-CN" sz="1400" b="1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zh-CN" sz="1400" b="1" dirty="0">
                <a:latin typeface="Franklin Gothic Book" panose="020B0503020102020204" pitchFamily="34" charset="0"/>
              </a:rPr>
              <a:t>депутат Совета депутатов</a:t>
            </a:r>
            <a:endParaRPr lang="ru-RU" altLang="zh-CN" sz="1400" b="1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zh-CN" sz="1400" b="1" dirty="0">
                <a:latin typeface="Franklin Gothic Book" panose="020B0503020102020204" pitchFamily="34" charset="0"/>
              </a:rPr>
              <a:t>Валуйского городского округа </a:t>
            </a:r>
            <a:endParaRPr lang="ru-RU" altLang="zh-CN" sz="1400" b="1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zh-CN" sz="1400" b="1" dirty="0">
                <a:latin typeface="Franklin Gothic Book" panose="020B0503020102020204" pitchFamily="34" charset="0"/>
              </a:rPr>
              <a:t>Стадникова Наталья Алексеевна</a:t>
            </a:r>
            <a:r>
              <a:rPr lang="ru-RU" altLang="zh-CN" sz="1400" b="1" dirty="0">
                <a:latin typeface="Arial" panose="020B0604020202020204" pitchFamily="34" charset="0"/>
              </a:rPr>
              <a:t> </a:t>
            </a:r>
            <a:endParaRPr lang="ru-RU" altLang="zh-CN" sz="1400" b="1" dirty="0">
              <a:latin typeface="Franklin Gothic Book" panose="020B0503020102020204" pitchFamily="34" charset="0"/>
            </a:endParaRPr>
          </a:p>
        </p:txBody>
      </p:sp>
      <p:pic>
        <p:nvPicPr>
          <p:cNvPr id="15365" name="Изображение 13" descr="QRyTgYbp-3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5" y="184150"/>
            <a:ext cx="1262063" cy="1303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6" name="Текстовое поле 1"/>
          <p:cNvSpPr txBox="1"/>
          <p:nvPr/>
        </p:nvSpPr>
        <p:spPr>
          <a:xfrm>
            <a:off x="3478213" y="6289675"/>
            <a:ext cx="246221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endParaRPr lang="ru-RU" altLang="en-US">
              <a:latin typeface="Arial" panose="020B0604020202020204" pitchFamily="3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6715125" y="6237605"/>
            <a:ext cx="22529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ru-RU" altLang="en-US" sz="1200" b="1"/>
              <a:t>г. Валуйки</a:t>
            </a:r>
            <a:endParaRPr lang="ru-RU" altLang="en-US" sz="1200" b="1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Прямоугольник с одним вырезанным углом 9"/>
          <p:cNvSpPr/>
          <p:nvPr/>
        </p:nvSpPr>
        <p:spPr>
          <a:xfrm>
            <a:off x="133350" y="131763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>
          <a:xfrm>
            <a:off x="356870" y="836930"/>
            <a:ext cx="8634413" cy="500063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zh-CN" sz="2000" b="0" i="0" u="none" strike="noStrike" kern="1200" cap="all" spc="0" normalizeH="0" baseline="0" noProof="1" dirty="0">
                <a:solidFill>
                  <a:schemeClr val="tx1"/>
                </a:solidFill>
                <a:latin typeface="+mj-lt"/>
                <a:ea typeface="隶书"/>
                <a:cs typeface="+mj-cs"/>
              </a:rPr>
              <a:t>Основные данные инициатора проекта</a:t>
            </a:r>
            <a:br>
              <a:rPr lang="ru-RU" altLang="zh-CN" sz="2000" dirty="0">
                <a:solidFill>
                  <a:schemeClr val="tx1"/>
                </a:solidFill>
                <a:ea typeface="隶书"/>
              </a:rPr>
            </a:br>
            <a:br>
              <a:rPr lang="ru-RU" altLang="zh-CN" sz="2400" b="1" dirty="0">
                <a:ea typeface="隶书"/>
              </a:rPr>
            </a:br>
            <a:r>
              <a:rPr kumimoji="0" lang="ru-RU" altLang="zh-CN" sz="1600" b="1" i="1" u="none" strike="noStrike" kern="1200" cap="all" spc="0" normalizeH="0" baseline="0" noProof="1" dirty="0">
                <a:solidFill>
                  <a:schemeClr val="tx1"/>
                </a:solidFill>
                <a:latin typeface="+mj-lt"/>
                <a:ea typeface="隶书"/>
                <a:cs typeface="+mj-cs"/>
              </a:rPr>
              <a:t>Инициатор проекта -  Стадникова Наталья Алексеевна, </a:t>
            </a:r>
            <a:br>
              <a:rPr lang="ru-RU" altLang="zh-CN" sz="1600" b="1" i="1" dirty="0">
                <a:solidFill>
                  <a:schemeClr val="tx1"/>
                </a:solidFill>
                <a:ea typeface="隶书"/>
              </a:rPr>
            </a:br>
            <a:r>
              <a:rPr kumimoji="0" lang="ru-RU" altLang="zh-CN" sz="1600" b="1" i="1" u="none" strike="noStrike" kern="1200" cap="all" spc="0" normalizeH="0" baseline="0" noProof="1" dirty="0">
                <a:solidFill>
                  <a:schemeClr val="tx1"/>
                </a:solidFill>
                <a:latin typeface="+mj-lt"/>
                <a:ea typeface="隶书"/>
                <a:cs typeface="+mj-cs"/>
              </a:rPr>
              <a:t>телефон для связи </a:t>
            </a:r>
            <a:r>
              <a:rPr kumimoji="0" sz="1600" b="1" i="1" u="none" strike="noStrike" kern="1200" cap="all" spc="0" normalizeH="0" baseline="0" noProof="1" dirty="0">
                <a:solidFill>
                  <a:schemeClr val="tx1"/>
                </a:solidFill>
                <a:latin typeface="+mj-lt"/>
                <a:ea typeface="隶书"/>
                <a:cs typeface="+mj-cs"/>
              </a:rPr>
              <a:t>8-950-714-30-38</a:t>
            </a:r>
            <a:br>
              <a:rPr lang="ru-RU" altLang="zh-CN" sz="1600" b="1" dirty="0">
                <a:ea typeface="隶书"/>
              </a:rPr>
            </a:br>
            <a:br>
              <a:rPr lang="ru-RU" altLang="zh-CN" sz="1600" b="1" dirty="0">
                <a:ea typeface="隶书"/>
              </a:rPr>
            </a:br>
            <a:r>
              <a:rPr kumimoji="0" lang="ru-RU" altLang="zh-CN" sz="1600" b="1" i="0" u="none" strike="noStrike" kern="1200" cap="all" spc="0" normalizeH="0" baseline="0" noProof="1" dirty="0">
                <a:solidFill>
                  <a:schemeClr val="tx1"/>
                </a:solidFill>
                <a:latin typeface="+mj-lt"/>
                <a:ea typeface="隶书"/>
                <a:cs typeface="+mj-cs"/>
              </a:rPr>
              <a:t>Тип общественной инфраструктуры, на который направлен проект –</a:t>
            </a:r>
            <a:br>
              <a:rPr lang="ru-RU" altLang="zh-CN" sz="1600" b="1" dirty="0">
                <a:solidFill>
                  <a:schemeClr val="tx1"/>
                </a:solidFill>
                <a:ea typeface="隶书"/>
              </a:rPr>
            </a:br>
            <a:r>
              <a:rPr kumimoji="0" lang="ru-RU" altLang="zh-CN" sz="1600" b="1" i="0" u="none" strike="noStrike" kern="1200" cap="all" spc="0" normalizeH="0" baseline="0" noProof="1" dirty="0">
                <a:solidFill>
                  <a:schemeClr val="tx1"/>
                </a:solidFill>
                <a:latin typeface="+mj-lt"/>
                <a:ea typeface="隶书"/>
                <a:cs typeface="+mj-cs"/>
              </a:rPr>
              <a:t>Объекты БЛАГОУСТРОЙСТВА НА ТЕРРИТОРИИ МУНИЦИПАЛЬНОГО ОБРАЗОВАНИЯ</a:t>
            </a:r>
            <a:endParaRPr kumimoji="0" lang="ru-RU" altLang="zh-CN" sz="1600" b="1" i="0" u="none" strike="noStrike" kern="1200" cap="all" spc="0" normalizeH="0" baseline="0" noProof="1" dirty="0">
              <a:solidFill>
                <a:schemeClr val="tx1"/>
              </a:solidFill>
              <a:latin typeface="+mj-lt"/>
              <a:ea typeface="隶书"/>
              <a:cs typeface="+mj-cs"/>
            </a:endParaRPr>
          </a:p>
        </p:txBody>
      </p:sp>
      <p:sp>
        <p:nvSpPr>
          <p:cNvPr id="17411" name="Текстовое поле 3"/>
          <p:cNvSpPr txBox="1"/>
          <p:nvPr/>
        </p:nvSpPr>
        <p:spPr>
          <a:xfrm>
            <a:off x="323533" y="2205355"/>
            <a:ext cx="8578850" cy="3584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ru-RU" altLang="en-US" sz="1600" i="1" dirty="0">
                <a:latin typeface="Franklin Gothic Book" panose="020B0503020102020204" pitchFamily="34" charset="0"/>
              </a:rPr>
              <a:t>Предварительный расчет  необходимых расходов на реализацию инициативного проекта –</a:t>
            </a:r>
            <a:r>
              <a:rPr lang="ru-RU" altLang="en-US" sz="1600" dirty="0">
                <a:latin typeface="Franklin Gothic Book" panose="020B0503020102020204" pitchFamily="34" charset="0"/>
              </a:rPr>
              <a:t>    </a:t>
            </a:r>
            <a:r>
              <a:rPr lang="ru-RU" altLang="en-US" sz="1600" b="1" dirty="0">
                <a:latin typeface="Franklin Gothic Book" panose="020B0503020102020204" pitchFamily="34" charset="0"/>
              </a:rPr>
              <a:t>1 392 000 рублей </a:t>
            </a:r>
            <a:r>
              <a:rPr lang="ru-RU" altLang="en-US" sz="1600" i="1" dirty="0">
                <a:latin typeface="Franklin Gothic Book" panose="020B0503020102020204" pitchFamily="34" charset="0"/>
              </a:rPr>
              <a:t>в том числе :</a:t>
            </a:r>
            <a:endParaRPr lang="ru-RU" altLang="en-US" sz="1600" i="1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600" i="1" dirty="0">
                <a:latin typeface="Franklin Gothic Book" panose="020B0503020102020204" pitchFamily="34" charset="0"/>
              </a:rPr>
              <a:t>средства областного бюджета -  </a:t>
            </a:r>
            <a:r>
              <a:rPr lang="ru-RU" altLang="en-US" sz="1600" b="1" dirty="0">
                <a:latin typeface="Franklin Gothic Book" panose="020B0503020102020204" pitchFamily="34" charset="0"/>
              </a:rPr>
              <a:t>1 322 400  рублей</a:t>
            </a:r>
            <a:endParaRPr lang="ru-RU" altLang="en-US" sz="1600" b="1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600" i="1" dirty="0">
                <a:latin typeface="Franklin Gothic Book" panose="020B0503020102020204" pitchFamily="34" charset="0"/>
              </a:rPr>
              <a:t>средства местного бюджета -  </a:t>
            </a:r>
            <a:r>
              <a:rPr lang="ru-RU" altLang="en-US" sz="1600" b="1" dirty="0">
                <a:latin typeface="Franklin Gothic Book" panose="020B0503020102020204" pitchFamily="34" charset="0"/>
              </a:rPr>
              <a:t>69 600 рублей</a:t>
            </a:r>
            <a:endParaRPr lang="ru-RU" altLang="en-US" sz="1600" b="1" dirty="0">
              <a:latin typeface="Franklin Gothic Book" panose="020B0503020102020204" pitchFamily="34" charset="0"/>
            </a:endParaRPr>
          </a:p>
          <a:p>
            <a:pPr eaLnBrk="0" hangingPunct="0"/>
            <a:endParaRPr lang="ru-RU" altLang="en-US" sz="1100" b="1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600" i="1" dirty="0">
                <a:latin typeface="Franklin Gothic Book" panose="020B0503020102020204" pitchFamily="34" charset="0"/>
              </a:rPr>
              <a:t>Планируемые сроки реализации проекта</a:t>
            </a:r>
            <a:r>
              <a:rPr lang="ru-RU" altLang="en-US" sz="1600" dirty="0">
                <a:latin typeface="Franklin Gothic Book" panose="020B0503020102020204" pitchFamily="34" charset="0"/>
              </a:rPr>
              <a:t> – </a:t>
            </a:r>
            <a:r>
              <a:rPr lang="ru-RU" altLang="en-US" sz="1600" b="1" dirty="0">
                <a:latin typeface="Franklin Gothic Book" panose="020B0503020102020204" pitchFamily="34" charset="0"/>
              </a:rPr>
              <a:t>01.04.2022 - 01.09.2022</a:t>
            </a:r>
            <a:endParaRPr lang="ru-RU" altLang="en-US" sz="1600" b="1" dirty="0">
              <a:latin typeface="Franklin Gothic Book" panose="020B0503020102020204" pitchFamily="34" charset="0"/>
            </a:endParaRPr>
          </a:p>
          <a:p>
            <a:pPr eaLnBrk="0" hangingPunct="0"/>
            <a:endParaRPr lang="ru-RU" altLang="en-US" sz="1100" b="1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400" i="1" dirty="0">
                <a:latin typeface="Franklin Gothic Book" panose="020B0503020102020204" pitchFamily="34" charset="0"/>
              </a:rPr>
              <a:t>Трудовое участие заинтересованных в реализации проекта лиц – </a:t>
            </a:r>
            <a:endParaRPr lang="ru-RU" altLang="en-US" sz="1400" i="1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400" dirty="0">
                <a:latin typeface="Franklin Gothic Book" panose="020B0503020102020204" pitchFamily="34" charset="0"/>
              </a:rPr>
              <a:t>Трудовое участие жителей в расчистки территории от сорной растительности и строительного мусора в месте проведения ремонтных работ</a:t>
            </a:r>
            <a:endParaRPr lang="ru-RU" altLang="en-US" sz="1400" dirty="0">
              <a:latin typeface="Franklin Gothic Book" panose="020B0503020102020204" pitchFamily="34" charset="0"/>
            </a:endParaRPr>
          </a:p>
          <a:p>
            <a:pPr eaLnBrk="0" hangingPunct="0"/>
            <a:endParaRPr lang="ru-RU" altLang="en-US" sz="1400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400" i="1" dirty="0">
                <a:latin typeface="Franklin Gothic Book" panose="020B0503020102020204" pitchFamily="34" charset="0"/>
              </a:rPr>
              <a:t>Часть территории Валуйского городского округа, на которой планируется реализовать  инициативный проект</a:t>
            </a:r>
            <a:r>
              <a:rPr lang="ru-RU" altLang="en-US" sz="1400" dirty="0">
                <a:latin typeface="Franklin Gothic Book" panose="020B0503020102020204" pitchFamily="34" charset="0"/>
              </a:rPr>
              <a:t>  - населенный пункт город Валуйки Валуйского городского округа</a:t>
            </a:r>
            <a:endParaRPr lang="ru-RU" altLang="en-US" sz="1400" dirty="0">
              <a:latin typeface="Franklin Gothic Book" panose="020B0503020102020204" pitchFamily="34" charset="0"/>
            </a:endParaRPr>
          </a:p>
          <a:p>
            <a:pPr eaLnBrk="0" hangingPunct="0"/>
            <a:endParaRPr lang="ru-RU" altLang="en-US" sz="1400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400" i="1" dirty="0">
                <a:latin typeface="Franklin Gothic Book" panose="020B0503020102020204" pitchFamily="34" charset="0"/>
              </a:rPr>
              <a:t>Обоснование предложений по решению указанной проблемы – </a:t>
            </a:r>
            <a:endParaRPr lang="ru-RU" altLang="en-US" sz="1400" i="1" dirty="0">
              <a:latin typeface="Franklin Gothic Book" panose="020B0503020102020204" pitchFamily="34" charset="0"/>
            </a:endParaRPr>
          </a:p>
          <a:p>
            <a:pPr algn="just" eaLnBrk="0" hangingPunct="0"/>
            <a:r>
              <a:rPr lang="ru-RU" altLang="zh-CN" sz="1300" dirty="0">
                <a:latin typeface="Arial" panose="020B0604020202020204" pitchFamily="34" charset="0"/>
              </a:rPr>
              <a:t>обустройство тротуара по  ул.Гвардейская  общей площадью 1560 м2 </a:t>
            </a:r>
            <a:endParaRPr lang="ru-RU" altLang="zh-CN" sz="1300" dirty="0">
              <a:latin typeface="Arial" panose="020B0604020202020204" pitchFamily="34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43938" y="6454775"/>
            <a:ext cx="347662" cy="403225"/>
          </a:xfr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SzTx/>
              <a:buFont typeface="Wingdings 2" panose="05020102010507070707" pitchFamily="18" charset="2"/>
            </a:pPr>
            <a:fld id="{9A0DB2DC-4C9A-4742-B13C-FB6460FD3503}" type="slidenum">
              <a:rPr lang="ru-RU" altLang="zh-CN" sz="1400" b="1" dirty="0">
                <a:solidFill>
                  <a:srgbClr val="23263C"/>
                </a:solidFill>
                <a:latin typeface="Franklin Gothic Book" panose="020B0503020102020204" pitchFamily="34" charset="0"/>
                <a:ea typeface="华文楷体"/>
              </a:rPr>
            </a:fld>
            <a:endParaRPr lang="ru-RU" altLang="zh-CN" sz="1400" b="1" dirty="0">
              <a:solidFill>
                <a:srgbClr val="23263C"/>
              </a:solidFill>
              <a:latin typeface="Franklin Gothic Book" panose="020B0503020102020204" pitchFamily="34" charset="0"/>
              <a:ea typeface="华文楷体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Прямоугольник с одним вырезанным углом 9"/>
          <p:cNvSpPr/>
          <p:nvPr/>
        </p:nvSpPr>
        <p:spPr>
          <a:xfrm>
            <a:off x="133350" y="131763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Отсутствие условий для безопасного  и комфортного передвижения пешеходов при подходе к детскому саду № 11 г. Валуйки</a:t>
            </a:r>
            <a:endParaRPr kumimoji="0" lang="ru-RU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81085" y="6506210"/>
            <a:ext cx="311150" cy="215265"/>
          </a:xfr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SzTx/>
              <a:buFont typeface="Wingdings 2" panose="05020102010507070707" pitchFamily="18" charset="2"/>
            </a:pPr>
            <a:fld id="{9A0DB2DC-4C9A-4742-B13C-FB6460FD3503}" type="slidenum">
              <a:rPr lang="ru-RU" altLang="zh-CN" sz="1400" b="1" dirty="0">
                <a:solidFill>
                  <a:srgbClr val="23263C"/>
                </a:solidFill>
                <a:latin typeface="Franklin Gothic Book" panose="020B0503020102020204" pitchFamily="34" charset="0"/>
                <a:ea typeface="华文楷体"/>
              </a:rPr>
            </a:fld>
            <a:endParaRPr lang="ru-RU" altLang="zh-CN" sz="1400" b="1" dirty="0">
              <a:solidFill>
                <a:srgbClr val="23263C"/>
              </a:solidFill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8435" name="AutoShape 19" descr="https://i.ytimg.com/vi/bBEM-xAebeI/maxresdefault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AutoShape 2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AutoShape 4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8" name="AutoShape 6" descr="интернет3.webp (1024×683)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  <a:t>Ситуация «Как есть»</a:t>
            </a:r>
            <a:br>
              <a:rPr kumimoji="0" lang="ru-RU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</a:br>
            <a:endParaRPr kumimoji="0" lang="ru-RU" altLang="zh-CN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隶书"/>
            </a:endParaRPr>
          </a:p>
        </p:txBody>
      </p:sp>
      <p:sp>
        <p:nvSpPr>
          <p:cNvPr id="18440" name="TextBox 21"/>
          <p:cNvSpPr txBox="1"/>
          <p:nvPr/>
        </p:nvSpPr>
        <p:spPr>
          <a:xfrm>
            <a:off x="6227763" y="4508500"/>
            <a:ext cx="18573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ru-RU" altLang="ru-RU" dirty="0">
              <a:latin typeface="Arial" panose="020B0604020202020204" pitchFamily="34" charset="0"/>
            </a:endParaRPr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sz="half" idx="1"/>
          </p:nvPr>
        </p:nvPicPr>
        <p:blipFill>
          <a:blip r:embed="rId1"/>
          <a:srcRect l="36069" t="16571" b="9780"/>
          <a:stretch>
            <a:fillRect/>
          </a:stretch>
        </p:blipFill>
        <p:spPr>
          <a:xfrm>
            <a:off x="304800" y="2285365"/>
            <a:ext cx="4191000" cy="3352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580000">
            <a:off x="2680970" y="3584575"/>
            <a:ext cx="209550" cy="885825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pic>
        <p:nvPicPr>
          <p:cNvPr id="7" name="Замещающее содержимое 6" descr="251880182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71115"/>
            <a:ext cx="4343400" cy="2781935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403225" y="1146810"/>
            <a:ext cx="8273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Отсутствие условий для безопасного  и комфортного передвижения пешеходов при подходе к детскому саду № 11 г. Валуйки</a:t>
            </a:r>
            <a:endParaRPr lang="ru-RU" altLang="en-US"/>
          </a:p>
        </p:txBody>
      </p:sp>
    </p:spTree>
  </p:cSld>
  <p:clrMapOvr>
    <a:masterClrMapping/>
  </p:clrMapOvr>
  <p:transition spd="slow"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Прямоугольник с одним вырезанным углом 9"/>
          <p:cNvSpPr/>
          <p:nvPr/>
        </p:nvSpPr>
        <p:spPr>
          <a:xfrm>
            <a:off x="133350" y="131763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5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536940" y="6399530"/>
            <a:ext cx="455295" cy="321945"/>
          </a:xfr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SzTx/>
              <a:buFont typeface="Wingdings 2" panose="05020102010507070707" pitchFamily="18" charset="2"/>
            </a:pPr>
            <a:fld id="{9A0DB2DC-4C9A-4742-B13C-FB6460FD3503}" type="slidenum">
              <a:rPr lang="ru-RU" altLang="zh-CN" sz="1400" b="1" dirty="0">
                <a:solidFill>
                  <a:srgbClr val="23263C"/>
                </a:solidFill>
                <a:latin typeface="Franklin Gothic Book" panose="020B0503020102020204" pitchFamily="34" charset="0"/>
                <a:ea typeface="华文楷体"/>
              </a:rPr>
            </a:fld>
            <a:endParaRPr lang="ru-RU" altLang="zh-CN" sz="1400" b="1" dirty="0">
              <a:solidFill>
                <a:srgbClr val="23263C"/>
              </a:solidFill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9459" name="AutoShape 19" descr="https://i.ytimg.com/vi/bBEM-xAebeI/maxresdefault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AutoShape 2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AutoShape 4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2" name="AutoShape 6" descr="интернет3.webp (1024×683)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  <a:t>Ситуация «Как будет»</a:t>
            </a:r>
            <a:br>
              <a:rPr kumimoji="0" lang="ru-RU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</a:br>
            <a:endParaRPr kumimoji="0" lang="ru-RU" altLang="zh-CN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隶书"/>
            </a:endParaRPr>
          </a:p>
        </p:txBody>
      </p:sp>
      <p:sp>
        <p:nvSpPr>
          <p:cNvPr id="19464" name="TextBox 21"/>
          <p:cNvSpPr txBox="1"/>
          <p:nvPr/>
        </p:nvSpPr>
        <p:spPr>
          <a:xfrm>
            <a:off x="6227763" y="4508500"/>
            <a:ext cx="18573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5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516890" y="1069975"/>
            <a:ext cx="8087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ru-RU" altLang="en-US"/>
              <a:t>Обустройство  тротуара по  ул.Попова  общей площадью 480 м2  позволит обеспечить безопасность и комфорт передвижения к детскому саду № 11 г. Валуйки</a:t>
            </a:r>
            <a:endParaRPr lang="ru-RU" altLang="en-US"/>
          </a:p>
        </p:txBody>
      </p:sp>
      <p:pic>
        <p:nvPicPr>
          <p:cNvPr id="5" name="Замещающее содержимое 4" descr="photo-20379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11730" y="3285490"/>
            <a:ext cx="4074795" cy="3056255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Прямоугольник с одним вырезанным углом 9"/>
          <p:cNvSpPr/>
          <p:nvPr/>
        </p:nvSpPr>
        <p:spPr>
          <a:xfrm>
            <a:off x="133350" y="131763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82" name="Текстовое поле 3"/>
          <p:cNvSpPr txBox="1"/>
          <p:nvPr/>
        </p:nvSpPr>
        <p:spPr>
          <a:xfrm>
            <a:off x="344488" y="2708275"/>
            <a:ext cx="8483600" cy="1200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ru-RU" altLang="en-US" sz="3600" b="1" dirty="0">
                <a:latin typeface="Franklin Gothic Book" panose="020B0503020102020204" pitchFamily="34" charset="0"/>
              </a:rPr>
              <a:t>СПАСИБО ЗА ВНИМАНИЕ</a:t>
            </a:r>
            <a:r>
              <a:rPr lang="ru-RU" altLang="en-US" sz="3600" dirty="0">
                <a:latin typeface="Franklin Gothic Book" panose="020B0503020102020204" pitchFamily="34" charset="0"/>
              </a:rPr>
              <a:t>!</a:t>
            </a:r>
            <a:endParaRPr lang="ru-RU" altLang="en-US" sz="3600" dirty="0">
              <a:latin typeface="Franklin Gothic Book" panose="020B0503020102020204" pitchFamily="34" charset="0"/>
            </a:endParaRPr>
          </a:p>
          <a:p>
            <a:pPr eaLnBrk="0" hangingPunct="0"/>
            <a:endParaRPr lang="ru-RU" altLang="en-US" sz="3600" dirty="0">
              <a:latin typeface="Arial" panose="020B0604020202020204" pitchFamily="34" charset="0"/>
            </a:endParaRP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04250" y="6308725"/>
            <a:ext cx="347663" cy="260350"/>
          </a:xfr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SzTx/>
              <a:buFont typeface="Wingdings 2" panose="05020102010507070707" pitchFamily="18" charset="2"/>
            </a:pPr>
            <a:fld id="{9A0DB2DC-4C9A-4742-B13C-FB6460FD3503}" type="slidenum">
              <a:rPr lang="ru-RU" altLang="zh-CN" sz="1400" b="1" dirty="0">
                <a:solidFill>
                  <a:srgbClr val="23263C"/>
                </a:solidFill>
                <a:latin typeface="Franklin Gothic Book" panose="020B0503020102020204" pitchFamily="34" charset="0"/>
                <a:ea typeface="华文楷体"/>
              </a:rPr>
            </a:fld>
            <a:endParaRPr lang="ru-RU" altLang="zh-CN" sz="1400" b="1" dirty="0">
              <a:solidFill>
                <a:srgbClr val="23263C"/>
              </a:solidFill>
              <a:latin typeface="Franklin Gothic Book" panose="020B0503020102020204" pitchFamily="34" charset="0"/>
              <a:ea typeface="华文楷体"/>
            </a:endParaRPr>
          </a:p>
        </p:txBody>
      </p:sp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1617</Words>
  <Application>WPS Presentation</Application>
  <PresentationFormat/>
  <Paragraphs>47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8" baseType="lpstr">
      <vt:lpstr>Arial</vt:lpstr>
      <vt:lpstr>SimSun</vt:lpstr>
      <vt:lpstr>Wingdings</vt:lpstr>
      <vt:lpstr>Franklin Gothic Book</vt:lpstr>
      <vt:lpstr>华文楷体</vt:lpstr>
      <vt:lpstr>Arial Unicode MS</vt:lpstr>
      <vt:lpstr>Franklin Gothic Medium</vt:lpstr>
      <vt:lpstr>Wingdings 2</vt:lpstr>
      <vt:lpstr>Wingdings 2</vt:lpstr>
      <vt:lpstr>Calibri</vt:lpstr>
      <vt:lpstr>隶书</vt:lpstr>
      <vt:lpstr>Microsoft YaHei</vt:lpstr>
      <vt:lpstr>Трек</vt:lpstr>
      <vt:lpstr>PowerPoint 演示文稿</vt:lpstr>
      <vt:lpstr>Основные данные инициатора проекта  Инициатор проекта -  Студенникова наталья Юрьевна,  телефон для связи 8 908 782 84 66  Тип общественной инфраструктуры, на который направлен проект – Объекты БЛАГОУСТРОЙСТВА НА ТЕРРИТОРИИ МУНИЦИПАЛЬНОГО ОБРАЗОВАНИЯ</vt:lpstr>
      <vt:lpstr>Ситуация «Как есть» </vt:lpstr>
      <vt:lpstr>Ситуация «Как будет»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Гончаренко</dc:creator>
  <cp:lastModifiedBy>1</cp:lastModifiedBy>
  <cp:revision>1182</cp:revision>
  <cp:lastPrinted>2018-11-21T07:19:00Z</cp:lastPrinted>
  <dcterms:created xsi:type="dcterms:W3CDTF">2010-02-20T13:06:00Z</dcterms:created>
  <dcterms:modified xsi:type="dcterms:W3CDTF">2021-08-17T15:06:45Z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1049-11.2.0.10223</vt:lpwstr>
  </property>
</Properties>
</file>