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9"/>
  </p:handoutMasterIdLst>
  <p:sldIdLst>
    <p:sldId id="648" r:id="rId3"/>
    <p:sldId id="727" r:id="rId5"/>
    <p:sldId id="710" r:id="rId6"/>
    <p:sldId id="719" r:id="rId7"/>
    <p:sldId id="731" r:id="rId8"/>
  </p:sldIdLst>
  <p:sldSz cx="9144000" cy="6858000" type="screen4x3"/>
  <p:notesSz cx="6741795" cy="9872345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71CA52"/>
    <a:srgbClr val="006600"/>
    <a:srgbClr val="316997"/>
    <a:srgbClr val="4B71C5"/>
    <a:srgbClr val="235BA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3"/>
    <p:restoredTop sz="92185"/>
  </p:normalViewPr>
  <p:slideViewPr>
    <p:cSldViewPr showGuides="1">
      <p:cViewPr>
        <p:scale>
          <a:sx n="70" d="100"/>
          <a:sy n="70" d="100"/>
        </p:scale>
        <p:origin x="-1164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4" cy="72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lstStyle/>
          <a:p>
            <a:pPr lvl="0" eaLnBrk="1" hangingPunct="1"/>
            <a:endParaRPr lang="ru-RU" altLang="zh-CN" sz="1200" dirty="0">
              <a:latin typeface="Franklin Gothic Book" panose="020B05030201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7938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lstStyle/>
          <a:p>
            <a:pPr lvl="0" algn="r" eaLnBrk="1" hangingPunct="1"/>
            <a:endParaRPr lang="ru-RU" altLang="zh-CN" sz="1200" dirty="0">
              <a:solidFill>
                <a:srgbClr val="268EA8"/>
              </a:solidFill>
              <a:latin typeface="Franklin Gothic Book" panose="020B05030201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lstStyle/>
          <a:p>
            <a:pPr lvl="0" algn="r" eaLnBrk="1" hangingPunct="1"/>
            <a:endParaRPr lang="ru-RU" altLang="zh-CN" sz="1200" dirty="0">
              <a:solidFill>
                <a:srgbClr val="268EA8"/>
              </a:solidFill>
              <a:latin typeface="Franklin Gothic Book" panose="020B05030201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7938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lstStyle/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268EA8"/>
                </a:solidFill>
                <a:latin typeface="Calibri" panose="020F0502020204030204" pitchFamily="34" charset="0"/>
              </a:rPr>
            </a:fld>
            <a:endParaRPr lang="ru-RU" altLang="ru-RU" sz="1200" dirty="0">
              <a:solidFill>
                <a:srgbClr val="268EA8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lstStyle/>
          <a:p>
            <a:pPr lvl="0" eaLnBrk="1" hangingPunct="1"/>
            <a:endParaRPr lang="ru-RU" altLang="zh-CN" sz="12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7938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lstStyle/>
          <a:p>
            <a:pPr lvl="0" algn="r" eaLnBrk="1" hangingPunct="1"/>
            <a:endParaRPr lang="ru-RU" altLang="zh-CN" sz="12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2" tIns="45347" rIns="90692" bIns="45347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8" cy="44434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lstStyle/>
          <a:p>
            <a:pPr lvl="0" eaLnBrk="1" hangingPunct="1"/>
            <a:endParaRPr lang="ru-RU" altLang="zh-CN" sz="12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7938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lstStyle/>
          <a:p>
            <a:pPr lvl="0" algn="r" eaLnBrk="1" hangingPunct="1"/>
            <a:fld id="{9A0DB2DC-4C9A-4742-B13C-FB6460FD3503}" type="slidenum">
              <a:rPr lang="ru-RU" altLang="ru-RU" sz="1200" dirty="0">
                <a:latin typeface="Calibri" panose="020F0502020204030204" pitchFamily="34" charset="0"/>
              </a:rPr>
            </a:fld>
            <a:endParaRPr lang="ru-RU" altLang="ru-RU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3288" y="739775"/>
            <a:ext cx="4935537" cy="370363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Заметки 2"/>
          <p:cNvSpPr>
            <a:spLocks noGrp="1"/>
          </p:cNvSpPr>
          <p:nvPr>
            <p:ph type="body"/>
          </p:nvPr>
        </p:nvSpPr>
        <p:spPr>
          <a:xfrm>
            <a:off x="674688" y="4689475"/>
            <a:ext cx="5392737" cy="4443413"/>
          </a:xfrm>
          <a:noFill/>
          <a:ln>
            <a:noFill/>
          </a:ln>
        </p:spPr>
        <p:txBody>
          <a:bodyPr wrap="square" lIns="90692" tIns="45347" rIns="90692" bIns="45347" anchor="t" anchorCtr="0"/>
          <a:lstStyle/>
          <a:p>
            <a:pPr lvl="0" eaLnBrk="1" hangingPunct="1">
              <a:spcBef>
                <a:spcPct val="0"/>
              </a:spcBef>
            </a:pPr>
            <a:r>
              <a:rPr lang="ru-RU" altLang="ru-RU" dirty="0"/>
              <a:t>Титульный слайд</a:t>
            </a:r>
            <a:endParaRPr lang="ru-RU" altLang="ru-RU" dirty="0"/>
          </a:p>
        </p:txBody>
      </p:sp>
      <p:sp>
        <p:nvSpPr>
          <p:cNvPr id="19460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17938" y="9378950"/>
            <a:ext cx="2922587" cy="492125"/>
          </a:xfrm>
          <a:prstGeom prst="rect">
            <a:avLst/>
          </a:prstGeom>
          <a:noFill/>
          <a:ln w="9525">
            <a:noFill/>
          </a:ln>
        </p:spPr>
        <p:txBody>
          <a:bodyPr lIns="90692" tIns="45347" rIns="90692" bIns="45347" anchor="b" anchorCtr="0"/>
          <a:lstStyle/>
          <a:p>
            <a:pPr lvl="0" algn="r" eaLnBrk="1" hangingPunct="1">
              <a:buChar char="•"/>
            </a:pPr>
            <a:fld id="{9A0DB2DC-4C9A-4742-B13C-FB6460FD3503}" type="slidenum">
              <a:rPr lang="ru-RU" altLang="ru-RU" sz="1200" dirty="0">
                <a:latin typeface="Calibri" panose="020F0502020204030204" pitchFamily="34" charset="0"/>
              </a:rPr>
            </a:fld>
            <a:endParaRPr lang="ru-RU" alt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5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noProof="1" smtClean="0"/>
              <a:t>Образец подзаголовка</a:t>
            </a:r>
            <a:endParaRPr lang="en-US" noProof="1"/>
          </a:p>
        </p:txBody>
      </p:sp>
      <p:sp>
        <p:nvSpPr>
          <p:cNvPr id="14" name="Дата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ижний колонтитул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/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6" name="Номер слайда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ru-RU" altLang="ru-RU" dirty="0">
                <a:latin typeface="Franklin Gothic Book" panose="020B0503020102020204" pitchFamily="34" charset="0"/>
              </a:rPr>
            </a:fld>
            <a:endParaRPr lang="ru-RU" altLang="ru-RU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13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/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ru-RU" altLang="ru-RU" dirty="0">
                <a:latin typeface="Franklin Gothic Book" panose="020B0503020102020204" pitchFamily="34" charset="0"/>
              </a:rPr>
            </a:fld>
            <a:endParaRPr lang="ru-RU" altLang="ru-RU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/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ru-RU" altLang="ru-RU" dirty="0">
                <a:latin typeface="Franklin Gothic Book" panose="020B0503020102020204" pitchFamily="34" charset="0"/>
              </a:rPr>
            </a:fld>
            <a:endParaRPr lang="ru-RU" altLang="ru-RU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13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/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ru-RU" altLang="ru-RU" dirty="0">
                <a:latin typeface="Franklin Gothic Book" panose="020B0503020102020204" pitchFamily="34" charset="0"/>
              </a:rPr>
            </a:fld>
            <a:endParaRPr lang="ru-RU" altLang="ru-RU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1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14" name="Дата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ижний колонтитул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/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ru-RU" altLang="ru-RU" dirty="0">
                <a:latin typeface="Franklin Gothic Book" panose="020B0503020102020204" pitchFamily="34" charset="0"/>
              </a:rPr>
            </a:fld>
            <a:endParaRPr lang="ru-RU" altLang="ru-RU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2" name="Дата 10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/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ru-RU" altLang="ru-RU" dirty="0">
                <a:latin typeface="Franklin Gothic Book" panose="020B0503020102020204" pitchFamily="34" charset="0"/>
              </a:rPr>
            </a:fld>
            <a:endParaRPr lang="ru-RU" altLang="ru-RU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79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14" name="Дата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/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ru-RU" altLang="ru-RU" dirty="0">
                <a:latin typeface="Franklin Gothic Book" panose="020B0503020102020204" pitchFamily="34" charset="0"/>
              </a:rPr>
            </a:fld>
            <a:endParaRPr lang="ru-RU" altLang="ru-RU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13" name="Дата 11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/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/>
            <a:r>
              <a:rPr lang="ru-RU" altLang="ru-RU" dirty="0">
                <a:latin typeface="Franklin Gothic Book" panose="020B0503020102020204" pitchFamily="34" charset="0"/>
              </a:rPr>
              <a:t>Эффективное управление временем и ресурсами.                                                                                            </a:t>
            </a:r>
            <a:fld id="{9A0DB2DC-4C9A-4742-B13C-FB6460FD3503}" type="slidenum">
              <a:rPr lang="ru-RU" altLang="ru-RU" dirty="0">
                <a:latin typeface="Franklin Gothic Book" panose="020B0503020102020204" pitchFamily="34" charset="0"/>
              </a:rPr>
            </a:fld>
            <a:endParaRPr lang="ru-RU" altLang="ru-RU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/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ru-RU" altLang="ru-RU" dirty="0">
                <a:latin typeface="Franklin Gothic Book" panose="020B0503020102020204" pitchFamily="34" charset="0"/>
              </a:rPr>
            </a:fld>
            <a:endParaRPr lang="ru-RU" altLang="ru-RU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2" name="Дата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/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ru-RU" altLang="ru-RU" dirty="0">
                <a:latin typeface="Franklin Gothic Book" panose="020B0503020102020204" pitchFamily="34" charset="0"/>
              </a:rPr>
            </a:fld>
            <a:endParaRPr lang="ru-RU" altLang="ru-RU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</p:txBody>
      </p:sp>
      <p:sp>
        <p:nvSpPr>
          <p:cNvPr id="2" name="Дата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/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30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ru-RU" altLang="ru-RU" dirty="0">
                <a:latin typeface="Franklin Gothic Book" panose="020B0503020102020204" pitchFamily="34" charset="0"/>
              </a:rPr>
            </a:fld>
            <a:endParaRPr lang="ru-RU" altLang="ru-RU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rgbClr val="268EA8"/>
                </a:solidFill>
                <a:latin typeface="Franklin Gothic Book" panose="020B0503020102020204" pitchFamily="34" charset="0"/>
                <a:ea typeface="华文楷体"/>
              </a:defRPr>
            </a:lvl1pPr>
          </a:lstStyle>
          <a:p>
            <a:pPr lvl="0" eaLnBrk="1" hangingPunct="1"/>
            <a:endParaRPr lang="ru-RU" altLang="zh-CN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268EA8"/>
                </a:solidFill>
                <a:latin typeface="Franklin Gothic Book" panose="020B0503020102020204" pitchFamily="34" charset="0"/>
                <a:ea typeface="华文楷体"/>
              </a:defRPr>
            </a:lvl1pPr>
          </a:lstStyle>
          <a:p>
            <a:pPr lvl="0" eaLnBrk="1" hangingPunct="1"/>
            <a:endParaRPr lang="ru-RU" altLang="zh-CN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ru-RU" altLang="ru-RU" dirty="0"/>
            </a:fld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dirty="0"/>
              <a:t>Образец заголовка</a:t>
            </a:r>
            <a:endParaRPr lang="en-US" altLang="ru-RU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вырезанным углом 9"/>
          <p:cNvSpPr/>
          <p:nvPr/>
        </p:nvSpPr>
        <p:spPr>
          <a:xfrm rot="10800000">
            <a:off x="119063" y="115888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5" name="Picture 9" descr="D:\Люда\Л\поздр адрес\бейдж\герб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63525" y="184150"/>
            <a:ext cx="1143000" cy="1411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Заголовок 3"/>
          <p:cNvSpPr>
            <a:spLocks noGrp="1"/>
          </p:cNvSpPr>
          <p:nvPr/>
        </p:nvSpPr>
        <p:spPr>
          <a:xfrm>
            <a:off x="304800" y="2132013"/>
            <a:ext cx="8532813" cy="1616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lang="ru-RU" altLang="zh-CN" sz="2300" dirty="0">
                <a:latin typeface="Franklin Gothic Medium" panose="020B0603020102020204" pitchFamily="34" charset="0"/>
                <a:ea typeface="隶书"/>
              </a:rPr>
              <a:t>ИНИЦИАТИВНЫЙ ПРОЕКТ</a:t>
            </a:r>
            <a:br>
              <a:rPr lang="ru-RU" altLang="zh-CN" sz="2300" dirty="0">
                <a:latin typeface="Franklin Gothic Medium" panose="020B0603020102020204" pitchFamily="34" charset="0"/>
                <a:ea typeface="隶书"/>
              </a:rPr>
            </a:br>
            <a:r>
              <a:rPr lang="ru-RU" altLang="zh-CN" sz="2300" dirty="0" smtClean="0">
                <a:latin typeface="Franklin Gothic Medium" panose="020B0603020102020204" pitchFamily="34" charset="0"/>
                <a:ea typeface="隶书"/>
              </a:rPr>
              <a:t>« РЕМОНТ ПОДВЕСНОГО МОСТА  ЧЕРЕЗ РЕКУ ОСКОЛ СЕЛА ШЕЛАЕВО» </a:t>
            </a:r>
            <a:endParaRPr lang="ru-RU" altLang="zh-CN" sz="2300" dirty="0">
              <a:latin typeface="Franklin Gothic Medium" panose="020B0603020102020204" pitchFamily="34" charset="0"/>
              <a:ea typeface="隶书"/>
            </a:endParaRPr>
          </a:p>
        </p:txBody>
      </p:sp>
      <p:sp>
        <p:nvSpPr>
          <p:cNvPr id="13317" name="TextBox 1"/>
          <p:cNvSpPr txBox="1"/>
          <p:nvPr/>
        </p:nvSpPr>
        <p:spPr>
          <a:xfrm>
            <a:off x="4859338" y="4868863"/>
            <a:ext cx="4108450" cy="1014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ru-RU" altLang="zh-CN" b="1" u="sng" dirty="0">
                <a:latin typeface="Franklin Gothic Book" panose="020B0503020102020204" pitchFamily="34" charset="0"/>
                <a:ea typeface="华文楷体"/>
              </a:rPr>
              <a:t>Инициатор проекта:</a:t>
            </a:r>
            <a:endParaRPr lang="ru-RU" altLang="zh-CN" b="1" u="sng" dirty="0">
              <a:latin typeface="Franklin Gothic Book" panose="020B0503020102020204" pitchFamily="34" charset="0"/>
              <a:ea typeface="华文楷体"/>
            </a:endParaRPr>
          </a:p>
          <a:p>
            <a:pPr eaLnBrk="0" hangingPunct="0"/>
            <a:endParaRPr lang="ru-RU" altLang="zh-CN" sz="1400" b="1" dirty="0">
              <a:latin typeface="Franklin Gothic Book" panose="020B0503020102020204" pitchFamily="34" charset="0"/>
              <a:ea typeface="华文楷体"/>
            </a:endParaRPr>
          </a:p>
          <a:p>
            <a:pPr eaLnBrk="0" hangingPunct="0"/>
            <a:r>
              <a:rPr lang="ru-RU" altLang="zh-CN" sz="1400" b="1" dirty="0">
                <a:latin typeface="Franklin Gothic Book" panose="020B0503020102020204" pitchFamily="34" charset="0"/>
                <a:ea typeface="华文楷体"/>
              </a:rPr>
              <a:t>староста с. </a:t>
            </a:r>
            <a:r>
              <a:rPr lang="ru-RU" altLang="zh-CN" sz="1400" b="1" dirty="0" smtClean="0">
                <a:latin typeface="Franklin Gothic Book" panose="020B0503020102020204" pitchFamily="34" charset="0"/>
                <a:ea typeface="华文楷体"/>
              </a:rPr>
              <a:t>Шелаево</a:t>
            </a:r>
            <a:endParaRPr lang="ru-RU" altLang="zh-CN" sz="1400" b="1" dirty="0">
              <a:latin typeface="Franklin Gothic Book" panose="020B0503020102020204" pitchFamily="34" charset="0"/>
              <a:ea typeface="华文楷体"/>
            </a:endParaRPr>
          </a:p>
          <a:p>
            <a:pPr eaLnBrk="0" hangingPunct="0"/>
            <a:r>
              <a:rPr lang="ru-RU" altLang="zh-CN" sz="1400" b="1" dirty="0" err="1" smtClean="0">
                <a:latin typeface="Franklin Gothic Book" panose="020B0503020102020204" pitchFamily="34" charset="0"/>
                <a:ea typeface="华文楷体"/>
              </a:rPr>
              <a:t>Жерлицын</a:t>
            </a:r>
            <a:r>
              <a:rPr lang="ru-RU" altLang="zh-CN" sz="1400" b="1" dirty="0" smtClean="0">
                <a:latin typeface="Franklin Gothic Book" panose="020B0503020102020204" pitchFamily="34" charset="0"/>
                <a:ea typeface="华文楷体"/>
              </a:rPr>
              <a:t> Иван Семенович </a:t>
            </a:r>
            <a:endParaRPr lang="ru-RU" altLang="zh-CN" sz="1400" b="1" dirty="0">
              <a:latin typeface="Franklin Gothic Book" panose="020B0503020102020204" pitchFamily="34" charset="0"/>
              <a:ea typeface="华文楷体"/>
            </a:endParaRPr>
          </a:p>
        </p:txBody>
      </p:sp>
      <p:pic>
        <p:nvPicPr>
          <p:cNvPr id="13318" name="Изображение 13" descr="QRyTgYbp-3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7625" y="184150"/>
            <a:ext cx="1262063" cy="1303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9" name="Текстовое поле 1"/>
          <p:cNvSpPr txBox="1"/>
          <p:nvPr/>
        </p:nvSpPr>
        <p:spPr>
          <a:xfrm>
            <a:off x="3478213" y="6289675"/>
            <a:ext cx="246221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ru-RU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вырезанным углом 9"/>
          <p:cNvSpPr/>
          <p:nvPr/>
        </p:nvSpPr>
        <p:spPr>
          <a:xfrm>
            <a:off x="160020" y="188595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>
          <a:xfrm>
            <a:off x="250825" y="765175"/>
            <a:ext cx="8634413" cy="500063"/>
          </a:xfrm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ru-RU" altLang="zh-CN" sz="1600" dirty="0">
                <a:solidFill>
                  <a:schemeClr val="tx1"/>
                </a:solidFill>
                <a:ea typeface="隶书"/>
              </a:rPr>
              <a:t>Основные данные инициатора проекта</a:t>
            </a:r>
            <a:br>
              <a:rPr lang="ru-RU" altLang="zh-CN" sz="1600" dirty="0">
                <a:solidFill>
                  <a:schemeClr val="tx1"/>
                </a:solidFill>
                <a:ea typeface="隶书"/>
              </a:rPr>
            </a:br>
            <a:br>
              <a:rPr lang="ru-RU" altLang="zh-CN" sz="2000" b="1" dirty="0">
                <a:ea typeface="隶书"/>
              </a:rPr>
            </a:br>
            <a:r>
              <a:rPr lang="ru-RU" altLang="zh-CN" sz="1300" b="1" i="1" dirty="0">
                <a:solidFill>
                  <a:schemeClr val="tx1"/>
                </a:solidFill>
                <a:ea typeface="隶书"/>
              </a:rPr>
              <a:t>Инициатор проекта -  Жерлицын Иван Семенович, </a:t>
            </a:r>
            <a:br>
              <a:rPr lang="ru-RU" altLang="zh-CN" sz="1300" b="1" i="1" dirty="0">
                <a:solidFill>
                  <a:schemeClr val="tx1"/>
                </a:solidFill>
                <a:ea typeface="隶书"/>
              </a:rPr>
            </a:br>
            <a:r>
              <a:rPr lang="ru-RU" altLang="zh-CN" sz="1300" b="1" i="1" dirty="0">
                <a:solidFill>
                  <a:schemeClr val="tx1"/>
                </a:solidFill>
                <a:ea typeface="隶书"/>
              </a:rPr>
              <a:t>телефон для связи 8 952 </a:t>
            </a:r>
            <a:r>
              <a:rPr lang="en-US" altLang="zh-CN" sz="1300" b="1" i="1" dirty="0">
                <a:solidFill>
                  <a:schemeClr val="tx1"/>
                </a:solidFill>
                <a:ea typeface="隶书"/>
              </a:rPr>
              <a:t> </a:t>
            </a:r>
            <a:r>
              <a:rPr lang="ru-RU" sz="1300" b="1" i="1" dirty="0">
                <a:solidFill>
                  <a:schemeClr val="tx1"/>
                </a:solidFill>
                <a:ea typeface="隶书"/>
              </a:rPr>
              <a:t>430 </a:t>
            </a:r>
            <a:r>
              <a:rPr lang="ru-RU" altLang="en-US" sz="1300" b="1" i="1" dirty="0">
                <a:solidFill>
                  <a:schemeClr val="tx1"/>
                </a:solidFill>
                <a:ea typeface="隶书"/>
              </a:rPr>
              <a:t>41</a:t>
            </a:r>
            <a:r>
              <a:rPr lang="en-US" altLang="zh-CN" sz="1300" b="1" i="1" dirty="0">
                <a:solidFill>
                  <a:schemeClr val="tx1"/>
                </a:solidFill>
                <a:ea typeface="隶书"/>
              </a:rPr>
              <a:t> </a:t>
            </a:r>
            <a:r>
              <a:rPr lang="ru-RU" altLang="zh-CN" sz="1300" b="1" i="1" dirty="0">
                <a:solidFill>
                  <a:schemeClr val="tx1"/>
                </a:solidFill>
                <a:ea typeface="隶书"/>
              </a:rPr>
              <a:t>01</a:t>
            </a:r>
            <a:r>
              <a:rPr lang="en-US" altLang="zh-CN" sz="1300" b="1" i="1" dirty="0">
                <a:solidFill>
                  <a:schemeClr val="tx1"/>
                </a:solidFill>
                <a:ea typeface="隶书"/>
              </a:rPr>
              <a:t> </a:t>
            </a:r>
            <a:br>
              <a:rPr lang="ru-RU" altLang="zh-CN" sz="1300" b="1" dirty="0">
                <a:ea typeface="隶书"/>
              </a:rPr>
            </a:br>
            <a:br>
              <a:rPr lang="ru-RU" altLang="zh-CN" sz="1300" b="1" dirty="0">
                <a:ea typeface="隶书"/>
              </a:rPr>
            </a:br>
            <a:r>
              <a:rPr lang="ru-RU" altLang="zh-CN" sz="1300" b="1" dirty="0">
                <a:solidFill>
                  <a:schemeClr val="tx1"/>
                </a:solidFill>
                <a:ea typeface="隶书"/>
              </a:rPr>
              <a:t>Тип общественной инфраструктуры, на который направлен проект –</a:t>
            </a:r>
            <a:br>
              <a:rPr lang="ru-RU" altLang="zh-CN" sz="1300" b="1" dirty="0">
                <a:solidFill>
                  <a:schemeClr val="tx1"/>
                </a:solidFill>
                <a:ea typeface="隶书"/>
              </a:rPr>
            </a:br>
            <a:r>
              <a:rPr lang="ru-RU" altLang="zh-CN" sz="1300" b="1" dirty="0">
                <a:solidFill>
                  <a:schemeClr val="tx1"/>
                </a:solidFill>
                <a:ea typeface="隶书"/>
              </a:rPr>
              <a:t>Объекты благоустройства территории муниципального образования</a:t>
            </a:r>
            <a:endParaRPr lang="ru-RU" altLang="zh-CN" sz="1300" b="1" dirty="0">
              <a:solidFill>
                <a:schemeClr val="tx1"/>
              </a:solidFill>
              <a:ea typeface="隶书"/>
            </a:endParaRPr>
          </a:p>
        </p:txBody>
      </p:sp>
      <p:sp>
        <p:nvSpPr>
          <p:cNvPr id="14340" name="Текстовое поле 3"/>
          <p:cNvSpPr txBox="1"/>
          <p:nvPr/>
        </p:nvSpPr>
        <p:spPr>
          <a:xfrm>
            <a:off x="323533" y="2132965"/>
            <a:ext cx="8578850" cy="40614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ru-RU" altLang="en-US" sz="1600" i="1" dirty="0">
                <a:latin typeface="Franklin Gothic Book" panose="020B0503020102020204" pitchFamily="34" charset="0"/>
              </a:rPr>
              <a:t>Предварительный расчет  необходимых расходов на реализацию инициативного проекта –</a:t>
            </a:r>
            <a:r>
              <a:rPr lang="ru-RU" altLang="en-US" sz="1600" dirty="0">
                <a:latin typeface="Franklin Gothic Book" panose="020B0503020102020204" pitchFamily="34" charset="0"/>
              </a:rPr>
              <a:t>    </a:t>
            </a:r>
            <a:endParaRPr lang="ru-RU" altLang="en-US" sz="1600" dirty="0">
              <a:latin typeface="Franklin Gothic Book" panose="020B0503020102020204" pitchFamily="34" charset="0"/>
            </a:endParaRPr>
          </a:p>
          <a:p>
            <a:pPr algn="ctr" eaLnBrk="0" hangingPunct="0"/>
            <a:r>
              <a:rPr lang="ru-RU" altLang="en-US" sz="1600" b="1" dirty="0" smtClean="0">
                <a:latin typeface="Franklin Gothic Book" panose="020B0503020102020204" pitchFamily="34" charset="0"/>
              </a:rPr>
              <a:t>5</a:t>
            </a:r>
            <a:r>
              <a:rPr lang="ru-RU" altLang="en-US" sz="1600" b="1" dirty="0" smtClean="0">
                <a:latin typeface="Franklin Gothic Book" panose="020B0503020102020204" pitchFamily="34" charset="0"/>
              </a:rPr>
              <a:t>00 </a:t>
            </a:r>
            <a:r>
              <a:rPr lang="ru-RU" altLang="en-US" sz="1600" b="1" dirty="0" smtClean="0">
                <a:latin typeface="Franklin Gothic Book" panose="020B0503020102020204" pitchFamily="34" charset="0"/>
              </a:rPr>
              <a:t>000 </a:t>
            </a:r>
            <a:r>
              <a:rPr lang="ru-RU" altLang="en-US" sz="1600" b="1" dirty="0">
                <a:latin typeface="Franklin Gothic Book" panose="020B0503020102020204" pitchFamily="34" charset="0"/>
              </a:rPr>
              <a:t>рублей</a:t>
            </a:r>
            <a:endParaRPr lang="ru-RU" altLang="en-US" sz="1600" b="1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600" i="1" dirty="0">
                <a:latin typeface="Franklin Gothic Book" panose="020B0503020102020204" pitchFamily="34" charset="0"/>
              </a:rPr>
              <a:t>в том числе :</a:t>
            </a:r>
            <a:endParaRPr lang="ru-RU" altLang="en-US" sz="1600" i="1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600" i="1" dirty="0">
                <a:latin typeface="Franklin Gothic Book" panose="020B0503020102020204" pitchFamily="34" charset="0"/>
              </a:rPr>
              <a:t>средства областного бюджета -  </a:t>
            </a:r>
            <a:r>
              <a:rPr lang="ru-RU" altLang="en-US" sz="1600" b="1" dirty="0" smtClean="0">
                <a:latin typeface="Franklin Gothic Book" panose="020B0503020102020204" pitchFamily="34" charset="0"/>
              </a:rPr>
              <a:t>5</a:t>
            </a:r>
            <a:r>
              <a:rPr lang="ru-RU" altLang="en-US" sz="1600" b="1" dirty="0" smtClean="0">
                <a:latin typeface="Franklin Gothic Book" panose="020B0503020102020204" pitchFamily="34" charset="0"/>
              </a:rPr>
              <a:t>00 </a:t>
            </a:r>
            <a:r>
              <a:rPr lang="ru-RU" altLang="en-US" sz="1600" b="1" dirty="0" smtClean="0">
                <a:latin typeface="Franklin Gothic Book" panose="020B0503020102020204" pitchFamily="34" charset="0"/>
              </a:rPr>
              <a:t>000 </a:t>
            </a:r>
            <a:r>
              <a:rPr lang="ru-RU" altLang="en-US" sz="1600" b="1" dirty="0">
                <a:latin typeface="Franklin Gothic Book" panose="020B0503020102020204" pitchFamily="34" charset="0"/>
              </a:rPr>
              <a:t>рублей</a:t>
            </a:r>
            <a:endParaRPr lang="ru-RU" altLang="en-US" sz="1600" i="1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600" i="1" dirty="0">
                <a:latin typeface="Franklin Gothic Book" panose="020B0503020102020204" pitchFamily="34" charset="0"/>
              </a:rPr>
              <a:t>средства местного бюджета </a:t>
            </a:r>
            <a:r>
              <a:rPr lang="ru-RU" altLang="en-US" sz="1600" i="1" dirty="0" smtClean="0">
                <a:latin typeface="Franklin Gothic Book" panose="020B0503020102020204" pitchFamily="34" charset="0"/>
              </a:rPr>
              <a:t> </a:t>
            </a:r>
            <a:r>
              <a:rPr lang="ru-RU" altLang="en-US" sz="1600" b="1" i="1" dirty="0" smtClean="0">
                <a:latin typeface="Franklin Gothic Book" panose="020B0503020102020204" pitchFamily="34" charset="0"/>
              </a:rPr>
              <a:t>25000</a:t>
            </a:r>
            <a:r>
              <a:rPr lang="ru-RU" altLang="en-US" sz="1600" i="1" dirty="0" smtClean="0">
                <a:latin typeface="Franklin Gothic Book" panose="020B0503020102020204" pitchFamily="34" charset="0"/>
              </a:rPr>
              <a:t> </a:t>
            </a:r>
            <a:r>
              <a:rPr lang="ru-RU" altLang="en-US" sz="1600" b="1" dirty="0" smtClean="0">
                <a:latin typeface="Franklin Gothic Book" panose="020B0503020102020204" pitchFamily="34" charset="0"/>
              </a:rPr>
              <a:t>рублей</a:t>
            </a:r>
            <a:endParaRPr lang="ru-RU" altLang="en-US" sz="1600" b="1" dirty="0">
              <a:latin typeface="Franklin Gothic Book" panose="020B0503020102020204" pitchFamily="34" charset="0"/>
            </a:endParaRPr>
          </a:p>
          <a:p>
            <a:pPr eaLnBrk="0" hangingPunct="0"/>
            <a:endParaRPr lang="ru-RU" altLang="en-US" sz="1100" b="1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600" i="1" dirty="0">
                <a:latin typeface="Franklin Gothic Book" panose="020B0503020102020204" pitchFamily="34" charset="0"/>
              </a:rPr>
              <a:t>Планируемые сроки реализации проекта</a:t>
            </a:r>
            <a:r>
              <a:rPr lang="ru-RU" altLang="en-US" sz="1600" dirty="0">
                <a:latin typeface="Franklin Gothic Book" panose="020B0503020102020204" pitchFamily="34" charset="0"/>
              </a:rPr>
              <a:t> – </a:t>
            </a:r>
            <a:r>
              <a:rPr lang="ru-RU" altLang="en-US" sz="1600" b="1" dirty="0">
                <a:latin typeface="Franklin Gothic Book" panose="020B0503020102020204" pitchFamily="34" charset="0"/>
              </a:rPr>
              <a:t>01.04.2022 - 01.09.2022</a:t>
            </a:r>
            <a:endParaRPr lang="ru-RU" altLang="en-US" sz="1600" b="1" dirty="0">
              <a:latin typeface="Franklin Gothic Book" panose="020B0503020102020204" pitchFamily="34" charset="0"/>
            </a:endParaRPr>
          </a:p>
          <a:p>
            <a:pPr eaLnBrk="0" hangingPunct="0"/>
            <a:endParaRPr lang="ru-RU" altLang="en-US" sz="1100" b="1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400" i="1" dirty="0">
                <a:latin typeface="Franklin Gothic Book" panose="020B0503020102020204" pitchFamily="34" charset="0"/>
              </a:rPr>
              <a:t>Трудовое участие заинтересованных в реализации проекта лиц – </a:t>
            </a:r>
            <a:endParaRPr lang="ru-RU" altLang="en-US" sz="1400" i="1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400" dirty="0">
                <a:latin typeface="Franklin Gothic Book" panose="020B0503020102020204" pitchFamily="34" charset="0"/>
              </a:rPr>
              <a:t>расчистка  и благоустройство </a:t>
            </a:r>
            <a:r>
              <a:rPr lang="ru-RU" altLang="en-US" sz="1400" dirty="0" smtClean="0">
                <a:latin typeface="Franklin Gothic Book" panose="020B0503020102020204" pitchFamily="34" charset="0"/>
              </a:rPr>
              <a:t>  </a:t>
            </a:r>
            <a:r>
              <a:rPr lang="ru-RU" altLang="en-US" sz="1400" dirty="0">
                <a:latin typeface="Franklin Gothic Book" panose="020B0503020102020204" pitchFamily="34" charset="0"/>
              </a:rPr>
              <a:t>территории</a:t>
            </a:r>
            <a:endParaRPr lang="ru-RU" altLang="en-US" sz="1400" dirty="0">
              <a:latin typeface="Franklin Gothic Book" panose="020B0503020102020204" pitchFamily="34" charset="0"/>
            </a:endParaRPr>
          </a:p>
          <a:p>
            <a:pPr eaLnBrk="0" hangingPunct="0"/>
            <a:endParaRPr lang="ru-RU" altLang="en-US" sz="1400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400" i="1" dirty="0">
                <a:latin typeface="Franklin Gothic Book" panose="020B0503020102020204" pitchFamily="34" charset="0"/>
              </a:rPr>
              <a:t>Часть территории Валуйского городского округа, на которой планируется реализовать  инициативный проект</a:t>
            </a:r>
            <a:r>
              <a:rPr lang="ru-RU" altLang="en-US" sz="1400" dirty="0">
                <a:latin typeface="Franklin Gothic Book" panose="020B0503020102020204" pitchFamily="34" charset="0"/>
              </a:rPr>
              <a:t> - населенный пункт село  </a:t>
            </a:r>
            <a:r>
              <a:rPr lang="ru-RU" altLang="en-US" sz="1400" dirty="0" smtClean="0">
                <a:latin typeface="Franklin Gothic Book" panose="020B0503020102020204" pitchFamily="34" charset="0"/>
              </a:rPr>
              <a:t>Шелаево.</a:t>
            </a:r>
            <a:endParaRPr lang="ru-RU" altLang="en-US" sz="1400" dirty="0">
              <a:latin typeface="Franklin Gothic Book" panose="020B0503020102020204" pitchFamily="34" charset="0"/>
            </a:endParaRPr>
          </a:p>
          <a:p>
            <a:pPr eaLnBrk="0" hangingPunct="0"/>
            <a:endParaRPr lang="ru-RU" altLang="en-US" sz="1400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400" i="1" dirty="0">
                <a:latin typeface="Franklin Gothic Book" panose="020B0503020102020204" pitchFamily="34" charset="0"/>
              </a:rPr>
              <a:t>Обоснование предложений по решению указанной проблемы – </a:t>
            </a:r>
            <a:endParaRPr lang="ru-RU" altLang="en-US" sz="1400" i="1" dirty="0">
              <a:latin typeface="Franklin Gothic Book" panose="020B05030201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</a:rPr>
              <a:t> </a:t>
            </a:r>
            <a:r>
              <a:rPr lang="ru-RU" sz="1400" dirty="0" smtClean="0"/>
              <a:t>Произвести ремонт  подвесного  мост  для создания комфортных условий жителей села и обеспечения пешей доступности социальных и торговых объектов</a:t>
            </a:r>
            <a:endParaRPr lang="ru-RU" sz="1400" dirty="0" smtClean="0"/>
          </a:p>
          <a:p>
            <a:endParaRPr sz="1400" dirty="0">
              <a:latin typeface="Arial" panose="020B0604020202020204" pitchFamily="34" charset="0"/>
            </a:endParaRPr>
          </a:p>
        </p:txBody>
      </p:sp>
      <p:sp>
        <p:nvSpPr>
          <p:cNvPr id="14341" name="Номер слайда 3"/>
          <p:cNvSpPr txBox="1">
            <a:spLocks noGrp="1"/>
          </p:cNvSpPr>
          <p:nvPr>
            <p:ph type="sldNum" sz="quarter" idx="4"/>
          </p:nvPr>
        </p:nvSpPr>
        <p:spPr>
          <a:xfrm>
            <a:off x="8643938" y="6454775"/>
            <a:ext cx="347662" cy="403225"/>
          </a:xfrm>
          <a:noFill/>
          <a:ln>
            <a:noFill/>
          </a:ln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Font typeface="Wingdings 2" panose="05020102010507070707" pitchFamily="18" charset="2"/>
            </a:pPr>
            <a:fld id="{9A0DB2DC-4C9A-4742-B13C-FB6460FD3503}" type="slidenum">
              <a:rPr lang="ru-RU" altLang="zh-CN" sz="1400" b="1" dirty="0">
                <a:solidFill>
                  <a:srgbClr val="23263C"/>
                </a:solidFill>
                <a:latin typeface="Franklin Gothic Book" panose="020B0503020102020204" pitchFamily="34" charset="0"/>
                <a:ea typeface="华文楷体"/>
              </a:rPr>
            </a:fld>
            <a:endParaRPr lang="ru-RU" altLang="zh-CN" sz="1400" b="1" dirty="0">
              <a:solidFill>
                <a:srgbClr val="23263C"/>
              </a:solidFill>
              <a:latin typeface="Franklin Gothic Book" panose="020B0503020102020204" pitchFamily="34" charset="0"/>
              <a:ea typeface="华文楷体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вырезанным углом 9"/>
          <p:cNvSpPr/>
          <p:nvPr/>
        </p:nvSpPr>
        <p:spPr>
          <a:xfrm>
            <a:off x="238125" y="303213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3" name="Номер слайда 3"/>
          <p:cNvSpPr txBox="1">
            <a:spLocks noGrp="1"/>
          </p:cNvSpPr>
          <p:nvPr>
            <p:ph type="sldNum" sz="quarter" idx="4"/>
          </p:nvPr>
        </p:nvSpPr>
        <p:spPr>
          <a:xfrm>
            <a:off x="8675688" y="6381750"/>
            <a:ext cx="347662" cy="260350"/>
          </a:xfrm>
          <a:noFill/>
          <a:ln>
            <a:noFill/>
          </a:ln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Font typeface="Wingdings 2" panose="05020102010507070707" pitchFamily="18" charset="2"/>
            </a:pPr>
            <a:fld id="{9A0DB2DC-4C9A-4742-B13C-FB6460FD3503}" type="slidenum">
              <a:rPr lang="ru-RU" altLang="zh-CN" sz="1400" b="1" dirty="0">
                <a:solidFill>
                  <a:srgbClr val="23263C"/>
                </a:solidFill>
                <a:latin typeface="Franklin Gothic Book" panose="020B0503020102020204" pitchFamily="34" charset="0"/>
                <a:ea typeface="华文楷体"/>
              </a:rPr>
            </a:fld>
            <a:endParaRPr lang="ru-RU" altLang="zh-CN" sz="1400" b="1" dirty="0">
              <a:solidFill>
                <a:srgbClr val="23263C"/>
              </a:solidFill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364" name="AutoShape 19" descr="https://i.ytimg.com/vi/bBEM-xAebeI/maxresdefault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AutoShape 2" descr="C:\Users\%D0%9D%D0%B0%D1%82%D0%B0%D0%BB%D1%8C%D1%8F\Downloads\%D0%B8%D0%BD%D1%82%D0%B5%D1%80%D0%BD%D0%B5%D1%823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6" name="AutoShape 4" descr="C:\Users\%D0%9D%D0%B0%D1%82%D0%B0%D0%BB%D1%8C%D1%8F\Downloads\%D0%B8%D0%BD%D1%82%D0%B5%D1%80%D0%BD%D0%B5%D1%823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7" name="AutoShape 6" descr="интернет3.webp (1024×683)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>
          <a:xfrm>
            <a:off x="134938" y="579438"/>
            <a:ext cx="8634413" cy="500063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  <a:t>Ситуация «Как есть»</a:t>
            </a:r>
            <a:br>
              <a:rPr kumimoji="0" lang="ru-RU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</a:br>
            <a:endParaRPr kumimoji="0" lang="ru-RU" altLang="zh-CN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隶书"/>
            </a:endParaRPr>
          </a:p>
        </p:txBody>
      </p:sp>
      <p:sp>
        <p:nvSpPr>
          <p:cNvPr id="15369" name="TextBox 21"/>
          <p:cNvSpPr txBox="1"/>
          <p:nvPr/>
        </p:nvSpPr>
        <p:spPr>
          <a:xfrm>
            <a:off x="6227763" y="4508500"/>
            <a:ext cx="1857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5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735" y="4437070"/>
            <a:ext cx="4176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ru-RU" kern="1200" cap="none" spc="0" normalizeH="0" baseline="0" noProof="0" dirty="0" smtClean="0">
                <a:latin typeface="+mn-lt"/>
                <a:ea typeface="+mn-ea"/>
                <a:cs typeface="+mn-cs"/>
              </a:rPr>
              <a:t>Неудовлетворительное состояние моста вызывает недовольство жителей.</a:t>
            </a:r>
            <a:endParaRPr kumimoji="0" lang="ru-RU" kern="1200" cap="none" spc="0" normalizeH="0" baseline="0" noProof="0" dirty="0" smtClean="0"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User\Desktop\Мост с. Шелаево\20210810_14553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3730" y="1124840"/>
            <a:ext cx="3779945" cy="2834959"/>
          </a:xfrm>
          <a:prstGeom prst="rect">
            <a:avLst/>
          </a:prstGeom>
          <a:noFill/>
        </p:spPr>
      </p:pic>
      <p:pic>
        <p:nvPicPr>
          <p:cNvPr id="2051" name="Picture 3" descr="C:\Users\User\Desktop\Мост с. Шелаево\20210810_145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40" y="2348925"/>
            <a:ext cx="3491925" cy="26189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вырезанным углом 9"/>
          <p:cNvSpPr/>
          <p:nvPr/>
        </p:nvSpPr>
        <p:spPr>
          <a:xfrm>
            <a:off x="238125" y="0"/>
            <a:ext cx="8905875" cy="6554787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00" marR="0" lvl="8" indent="45021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45021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45021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87" name="Номер слайда 3"/>
          <p:cNvSpPr txBox="1">
            <a:spLocks noGrp="1"/>
          </p:cNvSpPr>
          <p:nvPr>
            <p:ph type="sldNum" sz="quarter" idx="4"/>
          </p:nvPr>
        </p:nvSpPr>
        <p:spPr>
          <a:xfrm>
            <a:off x="8604250" y="6308725"/>
            <a:ext cx="347663" cy="260350"/>
          </a:xfrm>
          <a:noFill/>
          <a:ln>
            <a:noFill/>
          </a:ln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Font typeface="Wingdings 2" panose="05020102010507070707" pitchFamily="18" charset="2"/>
            </a:pPr>
            <a:fld id="{9A0DB2DC-4C9A-4742-B13C-FB6460FD3503}" type="slidenum">
              <a:rPr lang="ru-RU" altLang="zh-CN" sz="1400" b="1" dirty="0">
                <a:solidFill>
                  <a:srgbClr val="23263C"/>
                </a:solidFill>
                <a:latin typeface="Franklin Gothic Book" panose="020B0503020102020204" pitchFamily="34" charset="0"/>
                <a:ea typeface="华文楷体"/>
              </a:rPr>
            </a:fld>
            <a:endParaRPr lang="ru-RU" altLang="zh-CN" sz="1400" b="1" dirty="0">
              <a:solidFill>
                <a:srgbClr val="23263C"/>
              </a:solidFill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6388" name="AutoShape 19" descr="https://i.ytimg.com/vi/bBEM-xAebeI/maxresdefault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AutoShape 2" descr="C:\Users\%D0%9D%D0%B0%D1%82%D0%B0%D0%BB%D1%8C%D1%8F\Downloads\%D0%B8%D0%BD%D1%82%D0%B5%D1%80%D0%BD%D0%B5%D1%823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90" name="AutoShape 4" descr="C:\Users\%D0%9D%D0%B0%D1%82%D0%B0%D0%BB%D1%8C%D1%8F\Downloads\%D0%B8%D0%BD%D1%82%D0%B5%D1%80%D0%BD%D0%B5%D1%823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91" name="AutoShape 6" descr="интернет3.webp (1024×683)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>
          <a:xfrm>
            <a:off x="134938" y="579438"/>
            <a:ext cx="8634413" cy="500063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  <a:t>Ситуация «Как будет»</a:t>
            </a:r>
            <a:br>
              <a:rPr kumimoji="0" lang="ru-RU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</a:br>
            <a:endParaRPr kumimoji="0" lang="ru-RU" altLang="zh-CN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隶书"/>
            </a:endParaRPr>
          </a:p>
        </p:txBody>
      </p:sp>
      <p:sp>
        <p:nvSpPr>
          <p:cNvPr id="16393" name="TextBox 21"/>
          <p:cNvSpPr txBox="1"/>
          <p:nvPr/>
        </p:nvSpPr>
        <p:spPr>
          <a:xfrm>
            <a:off x="6227763" y="4508500"/>
            <a:ext cx="1857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4213" y="1341438"/>
            <a:ext cx="770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ru-RU" kern="1200" cap="none" spc="0" normalizeH="0" baseline="0" noProof="0" dirty="0" smtClean="0">
                <a:latin typeface="+mj-lt"/>
                <a:ea typeface="+mn-ea"/>
                <a:cs typeface="+mn-cs"/>
              </a:rPr>
              <a:t>           1 . </a:t>
            </a:r>
            <a:r>
              <a:rPr lang="ru-RU" dirty="0" smtClean="0">
                <a:latin typeface="+mj-lt"/>
              </a:rPr>
              <a:t>Ремонт моста из деревянного настила.</a:t>
            </a:r>
            <a:endParaRPr kumimoji="0" lang="ru-RU" kern="1200" cap="none" spc="0" normalizeH="0" baseline="0" noProof="0" dirty="0" smtClean="0">
              <a:latin typeface="+mj-lt"/>
              <a:ea typeface="+mn-ea"/>
              <a:cs typeface="+mn-cs"/>
            </a:endParaRPr>
          </a:p>
        </p:txBody>
      </p:sp>
      <p:pic>
        <p:nvPicPr>
          <p:cNvPr id="1026" name="Picture 2" descr="C:\Users\User\Desktop\Мост с. Шелаево\United_Kingdom_Bridges_Fields_Conwy_valley_Wales_546238_4500x300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07815" y="2420930"/>
            <a:ext cx="4716010" cy="31440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вырезанным углом 9"/>
          <p:cNvSpPr/>
          <p:nvPr/>
        </p:nvSpPr>
        <p:spPr>
          <a:xfrm>
            <a:off x="133350" y="131763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1" name="Текстовое поле 3"/>
          <p:cNvSpPr txBox="1"/>
          <p:nvPr/>
        </p:nvSpPr>
        <p:spPr>
          <a:xfrm>
            <a:off x="344488" y="2708275"/>
            <a:ext cx="84836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en-US" sz="3600" b="1" dirty="0">
                <a:latin typeface="Franklin Gothic Book" panose="020B0503020102020204" pitchFamily="34" charset="0"/>
              </a:rPr>
              <a:t>СПАСИБО ЗА ВНИМАНИЕ</a:t>
            </a:r>
            <a:r>
              <a:rPr lang="ru-RU" altLang="en-US" sz="3600" dirty="0">
                <a:latin typeface="Franklin Gothic Book" panose="020B0503020102020204" pitchFamily="34" charset="0"/>
              </a:rPr>
              <a:t>!</a:t>
            </a:r>
            <a:endParaRPr lang="ru-RU" altLang="en-US" sz="3600" dirty="0">
              <a:latin typeface="Franklin Gothic Book" panose="020B0503020102020204" pitchFamily="34" charset="0"/>
            </a:endParaRPr>
          </a:p>
          <a:p>
            <a:pPr eaLnBrk="0" hangingPunct="0"/>
            <a:endParaRPr lang="ru-RU" altLang="en-US" sz="3600" dirty="0">
              <a:latin typeface="Arial" panose="020B0604020202020204" pitchFamily="34" charset="0"/>
            </a:endParaRPr>
          </a:p>
        </p:txBody>
      </p:sp>
      <p:sp>
        <p:nvSpPr>
          <p:cNvPr id="17412" name="Номер слайда 3"/>
          <p:cNvSpPr txBox="1">
            <a:spLocks noGrp="1"/>
          </p:cNvSpPr>
          <p:nvPr>
            <p:ph type="sldNum" sz="quarter" idx="4"/>
          </p:nvPr>
        </p:nvSpPr>
        <p:spPr>
          <a:xfrm>
            <a:off x="8604250" y="6308725"/>
            <a:ext cx="347663" cy="260350"/>
          </a:xfrm>
          <a:noFill/>
          <a:ln>
            <a:noFill/>
          </a:ln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Font typeface="Wingdings 2" panose="05020102010507070707" pitchFamily="18" charset="2"/>
            </a:pPr>
            <a:fld id="{9A0DB2DC-4C9A-4742-B13C-FB6460FD3503}" type="slidenum">
              <a:rPr lang="ru-RU" altLang="zh-CN" sz="1400" b="1" dirty="0">
                <a:solidFill>
                  <a:srgbClr val="23263C"/>
                </a:solidFill>
                <a:latin typeface="Franklin Gothic Book" panose="020B0503020102020204" pitchFamily="34" charset="0"/>
                <a:ea typeface="华文楷体"/>
              </a:rPr>
            </a:fld>
            <a:endParaRPr lang="ru-RU" altLang="zh-CN" sz="1400" b="1" dirty="0">
              <a:solidFill>
                <a:srgbClr val="23263C"/>
              </a:solidFill>
              <a:latin typeface="Franklin Gothic Book" panose="020B0503020102020204" pitchFamily="34" charset="0"/>
              <a:ea typeface="华文楷体"/>
            </a:endParaRPr>
          </a:p>
        </p:txBody>
      </p:sp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1268</Words>
  <Application>WPS Presentation</Application>
  <PresentationFormat>Экран (4:3)</PresentationFormat>
  <Paragraphs>51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9" baseType="lpstr">
      <vt:lpstr>Arial</vt:lpstr>
      <vt:lpstr>SimSun</vt:lpstr>
      <vt:lpstr>Wingdings</vt:lpstr>
      <vt:lpstr>Franklin Gothic Book</vt:lpstr>
      <vt:lpstr>华文楷体</vt:lpstr>
      <vt:lpstr>Arial Unicode MS</vt:lpstr>
      <vt:lpstr>Franklin Gothic Medium</vt:lpstr>
      <vt:lpstr>Wingdings 2</vt:lpstr>
      <vt:lpstr>Wingdings 2</vt:lpstr>
      <vt:lpstr>Calibri</vt:lpstr>
      <vt:lpstr>隶书</vt:lpstr>
      <vt:lpstr>Times New Roman</vt:lpstr>
      <vt:lpstr>Microsoft YaHei</vt:lpstr>
      <vt:lpstr>Трек</vt:lpstr>
      <vt:lpstr>PowerPoint 演示文稿</vt:lpstr>
      <vt:lpstr>Основные данные инициатора проекта  Инициатор проекта -  Букаренко Лидия Лазаревна,  телефон для связи 8 904  083 23 04   Тип общественной инфраструктуры, на который направлен проект – Объекты дорожной сети в отношении автомобильных дорог местного значения</vt:lpstr>
      <vt:lpstr>Ситуация «Как есть» </vt:lpstr>
      <vt:lpstr>Ситуация «Как будет»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Гончаренко</dc:creator>
  <cp:lastModifiedBy>1</cp:lastModifiedBy>
  <cp:revision>1192</cp:revision>
  <cp:lastPrinted>2018-11-21T07:19:00Z</cp:lastPrinted>
  <dcterms:created xsi:type="dcterms:W3CDTF">2010-02-20T13:06:00Z</dcterms:created>
  <dcterms:modified xsi:type="dcterms:W3CDTF">2021-08-17T09:09:19Z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1049-11.2.0.10223</vt:lpwstr>
  </property>
</Properties>
</file>