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836" r:id="rId2"/>
    <p:sldId id="844" r:id="rId3"/>
    <p:sldId id="845" r:id="rId4"/>
    <p:sldId id="843" r:id="rId5"/>
    <p:sldId id="849" r:id="rId6"/>
    <p:sldId id="847" r:id="rId7"/>
    <p:sldId id="850" r:id="rId8"/>
    <p:sldId id="854" r:id="rId9"/>
    <p:sldId id="848" r:id="rId10"/>
    <p:sldId id="851" r:id="rId11"/>
    <p:sldId id="852" r:id="rId12"/>
    <p:sldId id="853" r:id="rId13"/>
  </p:sldIdLst>
  <p:sldSz cx="12192000" cy="6858000"/>
  <p:notesSz cx="681355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FFC"/>
    <a:srgbClr val="FFD4B3"/>
    <a:srgbClr val="C8FAFC"/>
    <a:srgbClr val="B8FEAC"/>
    <a:srgbClr val="F7FEB4"/>
    <a:srgbClr val="FFDDF3"/>
    <a:srgbClr val="B7E7FF"/>
    <a:srgbClr val="006D34"/>
    <a:srgbClr val="4EC885"/>
    <a:srgbClr val="FD7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5407" autoAdjust="0"/>
  </p:normalViewPr>
  <p:slideViewPr>
    <p:cSldViewPr snapToGrid="0">
      <p:cViewPr varScale="1">
        <p:scale>
          <a:sx n="104" d="100"/>
          <a:sy n="104" d="100"/>
        </p:scale>
        <p:origin x="15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88;&#1091;&#1076;\Desktop\&#1058;&#1088;&#1091;&#1076;&#1086;&#1074;&#1099;&#1077;%20&#1088;&#1077;&#1089;&#1091;&#1088;&#1089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\DOC\&#1052;&#1054;&#1048;%20&#1044;&#1054;&#1050;&#1059;&#1052;&#1045;&#1053;&#1058;&#1067;\&#1075;&#1083;&#1072;&#1074;&#1077;\&#1052;&#1072;&#1090;&#1077;&#1088;&#1080;&#1072;&#1083;&#1099;%20&#1087;&#1086;%20&#1088;&#1099;&#1085;&#1082;&#1091;%20&#1090;&#1088;&#1091;&#1076;&#1072;\&#1058;&#1088;&#1091;&#1076;&#1086;&#1074;&#1099;&#1077;%20&#1088;&#1077;&#1089;&#1091;&#1088;&#1089;&#1099;%2013.0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\DOC\&#1052;&#1054;&#1048;%20&#1044;&#1054;&#1050;&#1059;&#1052;&#1045;&#1053;&#1058;&#1067;\&#1075;&#1083;&#1072;&#1074;&#1077;\&#1052;&#1072;&#1090;&#1077;&#1088;&#1080;&#1072;&#1083;&#1099;%20&#1087;&#1086;%20&#1088;&#1099;&#1085;&#1082;&#1091;%20&#1090;&#1088;&#1091;&#1076;&#1072;\&#1058;&#1088;&#1091;&#1076;&#1086;&#1074;&#1099;&#1077;%20&#1088;&#1077;&#1089;&#1091;&#1088;&#1089;&#1099;%2013.0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\DOC\&#1052;&#1054;&#1048;%20&#1044;&#1054;&#1050;&#1059;&#1052;&#1045;&#1053;&#1058;&#1067;\&#1075;&#1083;&#1072;&#1074;&#1077;\&#1052;&#1072;&#1090;&#1077;&#1088;&#1080;&#1072;&#1083;&#1099;%20&#1087;&#1086;%20&#1088;&#1099;&#1085;&#1082;&#1091;%20&#1090;&#1088;&#1091;&#1076;&#1072;\&#1058;&#1088;&#1091;&#1076;&#1086;&#1074;&#1099;&#1077;%20&#1088;&#1077;&#1089;&#1091;&#1088;&#1089;&#1099;%2013.0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\DOC\&#1052;&#1054;&#1048;%20&#1044;&#1054;&#1050;&#1059;&#1052;&#1045;&#1053;&#1058;&#1067;\&#1075;&#1083;&#1072;&#1074;&#1077;\&#1052;&#1072;&#1090;&#1077;&#1088;&#1080;&#1072;&#1083;&#1099;%20&#1087;&#1086;%20&#1088;&#1099;&#1085;&#1082;&#1091;%20&#1090;&#1088;&#1091;&#1076;&#1072;\&#1058;&#1088;&#1091;&#1076;&#1086;&#1074;&#1099;&#1077;%20&#1088;&#1077;&#1089;&#1091;&#1088;&#1089;&#1099;%2013.09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1\DOC\&#1052;&#1054;&#1048;%20&#1044;&#1054;&#1050;&#1059;&#1052;&#1045;&#1053;&#1058;&#1067;\&#1075;&#1083;&#1072;&#1074;&#1077;\&#1052;&#1072;&#1090;&#1077;&#1088;&#1080;&#1072;&#1083;&#1099;%20&#1087;&#1086;%20&#1088;&#1099;&#1085;&#1082;&#1091;%20&#1090;&#1088;&#1091;&#1076;&#1072;\&#1058;&#1088;&#1091;&#1076;&#1086;&#1074;&#1099;&#1077;%20&#1088;&#1077;&#1089;&#1091;&#1088;&#1089;&#1099;%2013.0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\DOC\&#1052;&#1054;&#1048;%20&#1044;&#1054;&#1050;&#1059;&#1052;&#1045;&#1053;&#1058;&#1067;\&#1075;&#1083;&#1072;&#1074;&#1077;\&#1052;&#1072;&#1090;&#1077;&#1088;&#1080;&#1072;&#1083;&#1099;%20&#1087;&#1086;%20&#1088;&#1099;&#1085;&#1082;&#1091;%20&#1090;&#1088;&#1091;&#1076;&#1072;\&#1058;&#1088;&#1091;&#1076;&#1086;&#1074;&#1099;&#1077;%20&#1088;&#1077;&#1089;&#1091;&#1088;&#1089;&#1099;%2013.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661056"/>
        <c:axId val="72299264"/>
        <c:axId val="0"/>
      </c:bar3DChart>
      <c:catAx>
        <c:axId val="71661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2299264"/>
        <c:crosses val="autoZero"/>
        <c:auto val="1"/>
        <c:lblAlgn val="ctr"/>
        <c:lblOffset val="100"/>
        <c:noMultiLvlLbl val="0"/>
      </c:catAx>
      <c:valAx>
        <c:axId val="72299264"/>
        <c:scaling>
          <c:orientation val="minMax"/>
          <c:max val="700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71661056"/>
        <c:crosses val="autoZero"/>
        <c:crossBetween val="between"/>
        <c:majorUnit val="10000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04884632372083"/>
          <c:y val="2.5339176560133708E-2"/>
          <c:w val="0.87739553573502427"/>
          <c:h val="0.86782492466219496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Лист2!$A$3</c:f>
              <c:strCache>
                <c:ptCount val="1"/>
              </c:strCache>
            </c:strRef>
          </c:tx>
          <c:spPr>
            <a:noFill/>
            <a:ln>
              <a:noFill/>
            </a:ln>
          </c:spPr>
          <c:invertIfNegative val="0"/>
          <c:val>
            <c:numRef>
              <c:f>Лист2!$B$3:$E$3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65-48B6-86F7-C8DB78920ED2}"/>
            </c:ext>
          </c:extLst>
        </c:ser>
        <c:ser>
          <c:idx val="2"/>
          <c:order val="1"/>
          <c:tx>
            <c:strRef>
              <c:f>Лист2!$A$4</c:f>
              <c:strCache>
                <c:ptCount val="1"/>
                <c:pt idx="0">
                  <c:v>Численность населения, чел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04511278195485E-2"/>
                  <c:y val="-1.491424310216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65-48B6-86F7-C8DB78920ED2}"/>
                </c:ext>
              </c:extLst>
            </c:dLbl>
            <c:dLbl>
              <c:idx val="1"/>
              <c:layout>
                <c:manualLayout>
                  <c:x val="2.4060150375939848E-2"/>
                  <c:y val="-1.7897091722595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465-48B6-86F7-C8DB78920ED2}"/>
                </c:ext>
              </c:extLst>
            </c:dLbl>
            <c:dLbl>
              <c:idx val="2"/>
              <c:layout>
                <c:manualLayout>
                  <c:x val="1.6040100250626611E-2"/>
                  <c:y val="-1.7897091722595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65-48B6-86F7-C8DB78920ED2}"/>
                </c:ext>
              </c:extLst>
            </c:dLbl>
            <c:dLbl>
              <c:idx val="3"/>
              <c:layout>
                <c:manualLayout>
                  <c:x val="1.9174041297934995E-2"/>
                  <c:y val="-9.62695729970670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465-48B6-86F7-C8DB78920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Лист2!$B$3:$E$3</c:f>
              <c:strCache>
                <c:ptCount val="4"/>
                <c:pt idx="0">
                  <c:v>на 01.01.2021 года</c:v>
                </c:pt>
                <c:pt idx="1">
                  <c:v>на 01.01.2022 года</c:v>
                </c:pt>
                <c:pt idx="2">
                  <c:v>на 01.01.2023 года</c:v>
                </c:pt>
                <c:pt idx="3">
                  <c:v>на 01.01.2024 года</c:v>
                </c:pt>
              </c:strCache>
            </c:strRef>
          </c:cat>
          <c:val>
            <c:numRef>
              <c:f>Лист2!$B$4:$E$4</c:f>
              <c:numCache>
                <c:formatCode>General</c:formatCode>
                <c:ptCount val="4"/>
                <c:pt idx="0">
                  <c:v>65381</c:v>
                </c:pt>
                <c:pt idx="1">
                  <c:v>64490</c:v>
                </c:pt>
                <c:pt idx="2">
                  <c:v>64456</c:v>
                </c:pt>
                <c:pt idx="3">
                  <c:v>63354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65-48B6-86F7-C8DB78920ED2}"/>
            </c:ext>
          </c:extLst>
        </c:ser>
        <c:ser>
          <c:idx val="3"/>
          <c:order val="2"/>
          <c:tx>
            <c:strRef>
              <c:f>Лист2!$A$5</c:f>
              <c:strCache>
                <c:ptCount val="1"/>
                <c:pt idx="0">
                  <c:v>Городское население, чел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73746312684338E-2"/>
                  <c:y val="-1.6847175274486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465-48B6-86F7-C8DB78920ED2}"/>
                </c:ext>
              </c:extLst>
            </c:dLbl>
            <c:dLbl>
              <c:idx val="1"/>
              <c:layout>
                <c:manualLayout>
                  <c:x val="2.2123893805309734E-2"/>
                  <c:y val="-1.2033696624633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465-48B6-86F7-C8DB78920ED2}"/>
                </c:ext>
              </c:extLst>
            </c:dLbl>
            <c:dLbl>
              <c:idx val="2"/>
              <c:layout>
                <c:manualLayout>
                  <c:x val="3.0973415411966351E-2"/>
                  <c:y val="-2.856303186864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465-48B6-86F7-C8DB78920ED2}"/>
                </c:ext>
              </c:extLst>
            </c:dLbl>
            <c:dLbl>
              <c:idx val="3"/>
              <c:layout>
                <c:manualLayout>
                  <c:x val="5.2443042975890843E-2"/>
                  <c:y val="-3.6073878787310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465-48B6-86F7-C8DB78920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Лист2!$B$3:$E$3</c:f>
              <c:strCache>
                <c:ptCount val="4"/>
                <c:pt idx="0">
                  <c:v>на 01.01.2021 года</c:v>
                </c:pt>
                <c:pt idx="1">
                  <c:v>на 01.01.2022 года</c:v>
                </c:pt>
                <c:pt idx="2">
                  <c:v>на 01.01.2023 года</c:v>
                </c:pt>
                <c:pt idx="3">
                  <c:v>на 01.01.2024 года</c:v>
                </c:pt>
              </c:strCache>
            </c:strRef>
          </c:cat>
          <c:val>
            <c:numRef>
              <c:f>Лист2!$B$5:$E$5</c:f>
              <c:numCache>
                <c:formatCode>General</c:formatCode>
                <c:ptCount val="4"/>
                <c:pt idx="0">
                  <c:v>41156</c:v>
                </c:pt>
                <c:pt idx="1">
                  <c:v>40829</c:v>
                </c:pt>
                <c:pt idx="2">
                  <c:v>38684</c:v>
                </c:pt>
                <c:pt idx="3">
                  <c:v>37977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65-48B6-86F7-C8DB78920ED2}"/>
            </c:ext>
          </c:extLst>
        </c:ser>
        <c:ser>
          <c:idx val="0"/>
          <c:order val="3"/>
          <c:tx>
            <c:strRef>
              <c:f>Лист2!$A$6</c:f>
              <c:strCache>
                <c:ptCount val="1"/>
                <c:pt idx="0">
                  <c:v>Сельское население, чел.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123893805309734E-2"/>
                  <c:y val="-6.1728395061728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465-48B6-86F7-C8DB78920ED2}"/>
                </c:ext>
              </c:extLst>
            </c:dLbl>
            <c:dLbl>
              <c:idx val="1"/>
              <c:layout>
                <c:manualLayout>
                  <c:x val="2.8679624595773116E-2"/>
                  <c:y val="-6.17287806990959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465-48B6-86F7-C8DB78920ED2}"/>
                </c:ext>
              </c:extLst>
            </c:dLbl>
            <c:dLbl>
              <c:idx val="2"/>
              <c:layout>
                <c:manualLayout>
                  <c:x val="3.2448377581120832E-2"/>
                  <c:y val="-6.1728395061728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465-48B6-86F7-C8DB78920ED2}"/>
                </c:ext>
              </c:extLst>
            </c:dLbl>
            <c:dLbl>
              <c:idx val="3"/>
              <c:layout>
                <c:manualLayout>
                  <c:x val="3.3923303834808148E-2"/>
                  <c:y val="-6.1728395061728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465-48B6-86F7-C8DB78920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Лист2!$B$3:$E$3</c:f>
              <c:strCache>
                <c:ptCount val="4"/>
                <c:pt idx="0">
                  <c:v>на 01.01.2021 года</c:v>
                </c:pt>
                <c:pt idx="1">
                  <c:v>на 01.01.2022 года</c:v>
                </c:pt>
                <c:pt idx="2">
                  <c:v>на 01.01.2023 года</c:v>
                </c:pt>
                <c:pt idx="3">
                  <c:v>на 01.01.2024 года</c:v>
                </c:pt>
              </c:strCache>
            </c:strRef>
          </c:cat>
          <c:val>
            <c:numRef>
              <c:f>Лист2!$B$6:$E$6</c:f>
              <c:numCache>
                <c:formatCode>General</c:formatCode>
                <c:ptCount val="4"/>
                <c:pt idx="0">
                  <c:v>24225</c:v>
                </c:pt>
                <c:pt idx="1">
                  <c:v>23661</c:v>
                </c:pt>
                <c:pt idx="2">
                  <c:v>25772</c:v>
                </c:pt>
                <c:pt idx="3">
                  <c:v>25377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465-48B6-86F7-C8DB78920E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78"/>
        <c:shape val="box"/>
        <c:axId val="87952384"/>
        <c:axId val="87974656"/>
        <c:axId val="0"/>
      </c:bar3DChart>
      <c:catAx>
        <c:axId val="8795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87974656"/>
        <c:crosses val="autoZero"/>
        <c:auto val="1"/>
        <c:lblAlgn val="ctr"/>
        <c:lblOffset val="100"/>
        <c:noMultiLvlLbl val="0"/>
      </c:catAx>
      <c:valAx>
        <c:axId val="87974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952384"/>
        <c:crosses val="autoZero"/>
        <c:crossBetween val="between"/>
      </c:valAx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5.0000076781444691E-2"/>
          <c:y val="0.93566258184772011"/>
          <c:w val="0.89999984643711062"/>
          <c:h val="2.5735917100996875E-2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Лист3!$A$5</c:f>
              <c:strCache>
                <c:ptCount val="1"/>
                <c:pt idx="0">
                  <c:v>Численность работников, чел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9.25925925925931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C99-4071-9EA6-E8940E09714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Лист3!$B$4:$D$4</c:f>
              <c:strCache>
                <c:ptCount val="3"/>
                <c:pt idx="0">
                  <c:v>2021 год</c:v>
                </c:pt>
                <c:pt idx="1">
                  <c:v>2022 год </c:v>
                </c:pt>
                <c:pt idx="2">
                  <c:v>2023 год</c:v>
                </c:pt>
              </c:strCache>
            </c:strRef>
          </c:cat>
          <c:val>
            <c:numRef>
              <c:f>Лист3!$B$5:$D$5</c:f>
              <c:numCache>
                <c:formatCode>General</c:formatCode>
                <c:ptCount val="3"/>
                <c:pt idx="0">
                  <c:v>15751</c:v>
                </c:pt>
                <c:pt idx="1">
                  <c:v>15430</c:v>
                </c:pt>
                <c:pt idx="2">
                  <c:v>14140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99-4071-9EA6-E8940E097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67776"/>
        <c:axId val="90637056"/>
      </c:barChart>
      <c:lineChart>
        <c:grouping val="standard"/>
        <c:varyColors val="0"/>
        <c:ser>
          <c:idx val="1"/>
          <c:order val="1"/>
          <c:tx>
            <c:strRef>
              <c:f>Лист3!$A$6</c:f>
              <c:strCache>
                <c:ptCount val="1"/>
                <c:pt idx="0">
                  <c:v>Средняя зарплата, рублей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circle"/>
            <c:size val="5"/>
            <c:spPr>
              <a:ln cap="rnd"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1.6666666666666701E-2"/>
                  <c:y val="-6.0185185185185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C99-4071-9EA6-E8940E097146}"/>
                </c:ext>
              </c:extLst>
            </c:dLbl>
            <c:dLbl>
              <c:idx val="1"/>
              <c:layout>
                <c:manualLayout>
                  <c:x val="-1.6666666666666701E-2"/>
                  <c:y val="-6.4814814814814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C99-4071-9EA6-E8940E097146}"/>
                </c:ext>
              </c:extLst>
            </c:dLbl>
            <c:dLbl>
              <c:idx val="2"/>
              <c:layout>
                <c:manualLayout>
                  <c:x val="3.5320088300219454E-3"/>
                  <c:y val="8.84301934905839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C99-4071-9EA6-E8940E0971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Лист3!$B$4:$D$4</c:f>
              <c:strCache>
                <c:ptCount val="3"/>
                <c:pt idx="0">
                  <c:v>2021 год</c:v>
                </c:pt>
                <c:pt idx="1">
                  <c:v>2022 год </c:v>
                </c:pt>
                <c:pt idx="2">
                  <c:v>2023 год</c:v>
                </c:pt>
              </c:strCache>
            </c:strRef>
          </c:cat>
          <c:val>
            <c:numRef>
              <c:f>Лист3!$B$6:$D$6</c:f>
              <c:numCache>
                <c:formatCode>General</c:formatCode>
                <c:ptCount val="3"/>
                <c:pt idx="0">
                  <c:v>34502</c:v>
                </c:pt>
                <c:pt idx="1">
                  <c:v>40007</c:v>
                </c:pt>
                <c:pt idx="2">
                  <c:v>49740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C99-4071-9EA6-E8940E097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652672"/>
        <c:axId val="90638592"/>
      </c:lineChart>
      <c:catAx>
        <c:axId val="88267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90637056"/>
        <c:crosses val="autoZero"/>
        <c:auto val="1"/>
        <c:lblAlgn val="ctr"/>
        <c:lblOffset val="100"/>
        <c:noMultiLvlLbl val="0"/>
      </c:catAx>
      <c:valAx>
        <c:axId val="90637056"/>
        <c:scaling>
          <c:orientation val="minMax"/>
          <c:max val="30000"/>
          <c:min val="0"/>
        </c:scaling>
        <c:delete val="0"/>
        <c:axPos val="l"/>
        <c:majorGridlines>
          <c:spPr>
            <a:ln w="0"/>
          </c:spPr>
        </c:majorGridlines>
        <c:numFmt formatCode="General" sourceLinked="1"/>
        <c:majorTickMark val="out"/>
        <c:minorTickMark val="none"/>
        <c:tickLblPos val="nextTo"/>
        <c:crossAx val="88267776"/>
        <c:crosses val="autoZero"/>
        <c:crossBetween val="between"/>
        <c:majorUnit val="5000"/>
      </c:valAx>
      <c:valAx>
        <c:axId val="90638592"/>
        <c:scaling>
          <c:orientation val="minMax"/>
          <c:max val="5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90652672"/>
        <c:crosses val="max"/>
        <c:crossBetween val="between"/>
        <c:majorUnit val="10000"/>
      </c:valAx>
      <c:catAx>
        <c:axId val="90652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63859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Лист4!$B$5</c:f>
              <c:strCache>
                <c:ptCount val="1"/>
                <c:pt idx="0">
                  <c:v>2021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Лист4!$B$6:$B$13</c:f>
              <c:numCache>
                <c:formatCode>General</c:formatCode>
                <c:ptCount val="8"/>
                <c:pt idx="0">
                  <c:v>556</c:v>
                </c:pt>
                <c:pt idx="1">
                  <c:v>4626</c:v>
                </c:pt>
                <c:pt idx="2">
                  <c:v>676</c:v>
                </c:pt>
                <c:pt idx="3">
                  <c:v>542</c:v>
                </c:pt>
                <c:pt idx="4">
                  <c:v>1892</c:v>
                </c:pt>
                <c:pt idx="5">
                  <c:v>1752</c:v>
                </c:pt>
                <c:pt idx="6">
                  <c:v>2008</c:v>
                </c:pt>
                <c:pt idx="7">
                  <c:v>1510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FD-4EDC-884E-8EE6EF4BDE5A}"/>
            </c:ext>
          </c:extLst>
        </c:ser>
        <c:ser>
          <c:idx val="1"/>
          <c:order val="1"/>
          <c:tx>
            <c:strRef>
              <c:f>Лист4!$C$5</c:f>
              <c:strCache>
                <c:ptCount val="1"/>
                <c:pt idx="0">
                  <c:v>2022 год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Лист4!$C$6:$C$13</c:f>
              <c:numCache>
                <c:formatCode>General</c:formatCode>
                <c:ptCount val="8"/>
                <c:pt idx="0">
                  <c:v>483</c:v>
                </c:pt>
                <c:pt idx="1">
                  <c:v>4504</c:v>
                </c:pt>
                <c:pt idx="2">
                  <c:v>676</c:v>
                </c:pt>
                <c:pt idx="3">
                  <c:v>580</c:v>
                </c:pt>
                <c:pt idx="4">
                  <c:v>1736</c:v>
                </c:pt>
                <c:pt idx="5">
                  <c:v>1681</c:v>
                </c:pt>
                <c:pt idx="6">
                  <c:v>2121</c:v>
                </c:pt>
                <c:pt idx="7">
                  <c:v>1478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FD-4EDC-884E-8EE6EF4BDE5A}"/>
            </c:ext>
          </c:extLst>
        </c:ser>
        <c:ser>
          <c:idx val="2"/>
          <c:order val="2"/>
          <c:tx>
            <c:strRef>
              <c:f>Лист4!$D$5</c:f>
              <c:strCache>
                <c:ptCount val="1"/>
                <c:pt idx="0">
                  <c:v>2023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Лист4!$A$6:$A$13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 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Лист4!$D$6:$D$13</c:f>
              <c:numCache>
                <c:formatCode>General</c:formatCode>
                <c:ptCount val="8"/>
                <c:pt idx="0">
                  <c:v>681</c:v>
                </c:pt>
                <c:pt idx="1">
                  <c:v>3836</c:v>
                </c:pt>
                <c:pt idx="2">
                  <c:v>665</c:v>
                </c:pt>
                <c:pt idx="3">
                  <c:v>607</c:v>
                </c:pt>
                <c:pt idx="4">
                  <c:v>1622</c:v>
                </c:pt>
                <c:pt idx="5">
                  <c:v>1510</c:v>
                </c:pt>
                <c:pt idx="6">
                  <c:v>2074</c:v>
                </c:pt>
                <c:pt idx="7">
                  <c:v>1430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FD-4EDC-884E-8EE6EF4BDE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691840"/>
        <c:axId val="90963968"/>
      </c:barChart>
      <c:catAx>
        <c:axId val="906918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90963968"/>
        <c:crosses val="autoZero"/>
        <c:auto val="1"/>
        <c:lblAlgn val="ctr"/>
        <c:lblOffset val="100"/>
        <c:noMultiLvlLbl val="0"/>
      </c:catAx>
      <c:valAx>
        <c:axId val="90963968"/>
        <c:scaling>
          <c:orientation val="minMax"/>
        </c:scaling>
        <c:delete val="0"/>
        <c:axPos val="t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90691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Лист5!$B$4</c:f>
              <c:strCache>
                <c:ptCount val="1"/>
                <c:pt idx="0">
                  <c:v>2021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Лист5!$B$5:$B$12</c:f>
              <c:numCache>
                <c:formatCode>General</c:formatCode>
                <c:ptCount val="8"/>
                <c:pt idx="0">
                  <c:v>37208</c:v>
                </c:pt>
                <c:pt idx="1">
                  <c:v>32164</c:v>
                </c:pt>
                <c:pt idx="2">
                  <c:v>41748</c:v>
                </c:pt>
                <c:pt idx="3">
                  <c:v>30319</c:v>
                </c:pt>
                <c:pt idx="4">
                  <c:v>38427</c:v>
                </c:pt>
                <c:pt idx="5">
                  <c:v>43311</c:v>
                </c:pt>
                <c:pt idx="6">
                  <c:v>33320</c:v>
                </c:pt>
                <c:pt idx="7">
                  <c:v>32928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0-4EE3-929F-ECB096D725C0}"/>
            </c:ext>
          </c:extLst>
        </c:ser>
        <c:ser>
          <c:idx val="1"/>
          <c:order val="1"/>
          <c:tx>
            <c:strRef>
              <c:f>Лист5!$C$4</c:f>
              <c:strCache>
                <c:ptCount val="1"/>
                <c:pt idx="0">
                  <c:v>2022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Лист5!$C$5:$C$12</c:f>
              <c:numCache>
                <c:formatCode>General</c:formatCode>
                <c:ptCount val="8"/>
                <c:pt idx="0">
                  <c:v>48643</c:v>
                </c:pt>
                <c:pt idx="1">
                  <c:v>38733</c:v>
                </c:pt>
                <c:pt idx="2">
                  <c:v>49280</c:v>
                </c:pt>
                <c:pt idx="3">
                  <c:v>37952</c:v>
                </c:pt>
                <c:pt idx="4">
                  <c:v>44167</c:v>
                </c:pt>
                <c:pt idx="5">
                  <c:v>49056</c:v>
                </c:pt>
                <c:pt idx="6">
                  <c:v>35722</c:v>
                </c:pt>
                <c:pt idx="7">
                  <c:v>35917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0-4EE3-929F-ECB096D725C0}"/>
            </c:ext>
          </c:extLst>
        </c:ser>
        <c:ser>
          <c:idx val="2"/>
          <c:order val="2"/>
          <c:tx>
            <c:strRef>
              <c:f>Лист5!$D$4</c:f>
              <c:strCache>
                <c:ptCount val="1"/>
                <c:pt idx="0">
                  <c:v>2023 год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Лист5!$A$5:$A$12</c:f>
              <c:strCache>
                <c:ptCount val="8"/>
                <c:pt idx="0">
                  <c:v>Сельское, лесное хозяйство, охота, рыболовство и рыбоводство</c:v>
                </c:pt>
                <c:pt idx="1">
                  <c:v>Обрабатывающие производства</c:v>
                </c:pt>
                <c:pt idx="2">
                  <c:v>Обеспечение электрической энергией, газом и паром</c:v>
                </c:pt>
                <c:pt idx="3">
                  <c:v>Торговля оптовая и розничная</c:v>
                </c:pt>
                <c:pt idx="4">
                  <c:v>Транспортировка и хранение</c:v>
                </c:pt>
                <c:pt idx="5">
                  <c:v>Государственное управление</c:v>
                </c:pt>
                <c:pt idx="6">
                  <c:v>Образование</c:v>
                </c:pt>
                <c:pt idx="7">
                  <c:v>Деятельность в области здравоохранения и социальных услуг</c:v>
                </c:pt>
              </c:strCache>
            </c:strRef>
          </c:cat>
          <c:val>
            <c:numRef>
              <c:f>Лист5!$D$5:$D$12</c:f>
              <c:numCache>
                <c:formatCode>General</c:formatCode>
                <c:ptCount val="8"/>
                <c:pt idx="0">
                  <c:v>53484</c:v>
                </c:pt>
                <c:pt idx="1">
                  <c:v>55753</c:v>
                </c:pt>
                <c:pt idx="2">
                  <c:v>58163</c:v>
                </c:pt>
                <c:pt idx="3">
                  <c:v>43428</c:v>
                </c:pt>
                <c:pt idx="4">
                  <c:v>53134</c:v>
                </c:pt>
                <c:pt idx="5">
                  <c:v>57211</c:v>
                </c:pt>
                <c:pt idx="6">
                  <c:v>37734</c:v>
                </c:pt>
                <c:pt idx="7">
                  <c:v>40331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0-4EE3-929F-ECB096D725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040000"/>
        <c:axId val="91045888"/>
      </c:barChart>
      <c:catAx>
        <c:axId val="9104000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91045888"/>
        <c:crosses val="autoZero"/>
        <c:auto val="1"/>
        <c:lblAlgn val="ctr"/>
        <c:lblOffset val="100"/>
        <c:noMultiLvlLbl val="0"/>
      </c:catAx>
      <c:valAx>
        <c:axId val="91045888"/>
        <c:scaling>
          <c:orientation val="minMax"/>
        </c:scaling>
        <c:delete val="0"/>
        <c:axPos val="t"/>
        <c:majorGridlines>
          <c:spPr>
            <a:ln w="0"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91040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30564099409449"/>
          <c:y val="0.91136371010774064"/>
          <c:w val="0.84084030511811025"/>
          <c:h val="3.901384349036235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Лист6!$A$7</c:f>
              <c:strCache>
                <c:ptCount val="1"/>
                <c:pt idx="0">
                  <c:v>Численность субъектов МСП всего, ед.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Лист6!$B$6:$D$6</c:f>
              <c:strCache>
                <c:ptCount val="3"/>
                <c:pt idx="0">
                  <c:v>На 10.01.2022 года</c:v>
                </c:pt>
                <c:pt idx="1">
                  <c:v>На 10.01.2023 года</c:v>
                </c:pt>
                <c:pt idx="2">
                  <c:v>На 10.01.2024 года</c:v>
                </c:pt>
              </c:strCache>
            </c:strRef>
          </c:cat>
          <c:val>
            <c:numRef>
              <c:f>Лист6!$B$7:$D$7</c:f>
              <c:numCache>
                <c:formatCode>General</c:formatCode>
                <c:ptCount val="3"/>
                <c:pt idx="0">
                  <c:v>1693</c:v>
                </c:pt>
                <c:pt idx="1">
                  <c:v>1675</c:v>
                </c:pt>
                <c:pt idx="2">
                  <c:v>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49-4799-A52A-86D31418BF98}"/>
            </c:ext>
          </c:extLst>
        </c:ser>
        <c:ser>
          <c:idx val="1"/>
          <c:order val="1"/>
          <c:tx>
            <c:strRef>
              <c:f>Лист6!$A$8</c:f>
              <c:strCache>
                <c:ptCount val="1"/>
                <c:pt idx="0">
                  <c:v>Юридические лица, ед.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Лист6!$B$6:$D$6</c:f>
              <c:strCache>
                <c:ptCount val="3"/>
                <c:pt idx="0">
                  <c:v>На 10.01.2022 года</c:v>
                </c:pt>
                <c:pt idx="1">
                  <c:v>На 10.01.2023 года</c:v>
                </c:pt>
                <c:pt idx="2">
                  <c:v>На 10.01.2024 года</c:v>
                </c:pt>
              </c:strCache>
            </c:strRef>
          </c:cat>
          <c:val>
            <c:numRef>
              <c:f>Лист6!$B$8:$D$8</c:f>
              <c:numCache>
                <c:formatCode>General</c:formatCode>
                <c:ptCount val="3"/>
                <c:pt idx="0">
                  <c:v>245</c:v>
                </c:pt>
                <c:pt idx="1">
                  <c:v>245</c:v>
                </c:pt>
                <c:pt idx="2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49-4799-A52A-86D31418BF98}"/>
            </c:ext>
          </c:extLst>
        </c:ser>
        <c:ser>
          <c:idx val="2"/>
          <c:order val="2"/>
          <c:tx>
            <c:strRef>
              <c:f>Лист6!$A$9</c:f>
              <c:strCache>
                <c:ptCount val="1"/>
                <c:pt idx="0">
                  <c:v>Индивидуальные предприниматели, ед.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Лист6!$B$6:$D$6</c:f>
              <c:strCache>
                <c:ptCount val="3"/>
                <c:pt idx="0">
                  <c:v>На 10.01.2022 года</c:v>
                </c:pt>
                <c:pt idx="1">
                  <c:v>На 10.01.2023 года</c:v>
                </c:pt>
                <c:pt idx="2">
                  <c:v>На 10.01.2024 года</c:v>
                </c:pt>
              </c:strCache>
            </c:strRef>
          </c:cat>
          <c:val>
            <c:numRef>
              <c:f>Лист6!$B$9:$D$9</c:f>
              <c:numCache>
                <c:formatCode>General</c:formatCode>
                <c:ptCount val="3"/>
                <c:pt idx="0">
                  <c:v>1448</c:v>
                </c:pt>
                <c:pt idx="1">
                  <c:v>1430</c:v>
                </c:pt>
                <c:pt idx="2">
                  <c:v>1545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49-4799-A52A-86D31418B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2604672"/>
        <c:axId val="92610560"/>
      </c:barChart>
      <c:catAx>
        <c:axId val="92604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610560"/>
        <c:crosses val="autoZero"/>
        <c:auto val="1"/>
        <c:lblAlgn val="ctr"/>
        <c:lblOffset val="100"/>
        <c:noMultiLvlLbl val="0"/>
      </c:catAx>
      <c:valAx>
        <c:axId val="9261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60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Лист14!$A$2</c:f>
              <c:strCache>
                <c:ptCount val="1"/>
                <c:pt idx="0">
                  <c:v>Численность индивидуальных предпринимателей, 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Лист14!$B$2:$D$2</c:f>
              <c:numCache>
                <c:formatCode>General</c:formatCode>
                <c:ptCount val="3"/>
                <c:pt idx="0">
                  <c:v>1448</c:v>
                </c:pt>
                <c:pt idx="1">
                  <c:v>1430</c:v>
                </c:pt>
                <c:pt idx="2">
                  <c:v>1545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9-4ECE-B25D-C182ADB577A0}"/>
            </c:ext>
          </c:extLst>
        </c:ser>
        <c:ser>
          <c:idx val="1"/>
          <c:order val="1"/>
          <c:tx>
            <c:strRef>
              <c:f>Лист14!$A$3</c:f>
              <c:strCache>
                <c:ptCount val="1"/>
                <c:pt idx="0">
                  <c:v>Численность работинков  у индивидуальных предпринимателей, 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Лист14!$B$3:$D$3</c:f>
              <c:numCache>
                <c:formatCode>General</c:formatCode>
                <c:ptCount val="3"/>
                <c:pt idx="0">
                  <c:v>1120</c:v>
                </c:pt>
                <c:pt idx="1">
                  <c:v>1128</c:v>
                </c:pt>
                <c:pt idx="2">
                  <c:v>1428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E9-4ECE-B25D-C182ADB577A0}"/>
            </c:ext>
          </c:extLst>
        </c:ser>
        <c:ser>
          <c:idx val="2"/>
          <c:order val="2"/>
          <c:tx>
            <c:strRef>
              <c:f>Лист14!$A$4</c:f>
              <c:strCache>
                <c:ptCount val="1"/>
                <c:pt idx="0">
                  <c:v>Численность работинков  юридических лиц - субъектов МСП, 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Лист14!$B$4:$D$4</c:f>
              <c:numCache>
                <c:formatCode>General</c:formatCode>
                <c:ptCount val="3"/>
                <c:pt idx="0">
                  <c:v>2836</c:v>
                </c:pt>
                <c:pt idx="1">
                  <c:v>2882</c:v>
                </c:pt>
                <c:pt idx="2">
                  <c:v>2332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9-4ECE-B25D-C182ADB577A0}"/>
            </c:ext>
          </c:extLst>
        </c:ser>
        <c:ser>
          <c:idx val="3"/>
          <c:order val="3"/>
          <c:tx>
            <c:strRef>
              <c:f>Лист14!$A$5</c:f>
              <c:strCache>
                <c:ptCount val="1"/>
                <c:pt idx="0">
                  <c:v>Всего занято в сфере малого и среднего бизнеса, чел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Лист14!$B$1:$D$1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Лист14!$B$5:$D$5</c:f>
              <c:numCache>
                <c:formatCode>General</c:formatCode>
                <c:ptCount val="3"/>
                <c:pt idx="0">
                  <c:v>5404</c:v>
                </c:pt>
                <c:pt idx="1">
                  <c:v>5440</c:v>
                </c:pt>
                <c:pt idx="2">
                  <c:v>5305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E9-4ECE-B25D-C182ADB57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578432"/>
        <c:axId val="100579968"/>
      </c:barChart>
      <c:catAx>
        <c:axId val="100578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579968"/>
        <c:crosses val="autoZero"/>
        <c:auto val="1"/>
        <c:lblAlgn val="ctr"/>
        <c:lblOffset val="100"/>
        <c:noMultiLvlLbl val="0"/>
      </c:catAx>
      <c:valAx>
        <c:axId val="100579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0578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1293872727977E-2"/>
          <c:y val="0.68879444132950352"/>
          <c:w val="0.83079586507068492"/>
          <c:h val="0.2869026409808427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55CE1-9055-4826-8AA8-9F3A855FA468}" type="doc">
      <dgm:prSet loTypeId="urn:microsoft.com/office/officeart/2005/8/layout/h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8AF42B7E-6539-4317-8031-B769120570CF}">
      <dgm:prSet phldrT="[Текст]" custT="1"/>
      <dgm:spPr/>
      <dgm:t>
        <a:bodyPr/>
        <a:lstStyle/>
        <a:p>
          <a:r>
            <a:rPr lang="ru-RU" sz="1600" dirty="0" smtClean="0"/>
            <a:t>Информационно-консультационная</a:t>
          </a:r>
          <a:endParaRPr lang="ru-RU" sz="1600" dirty="0"/>
        </a:p>
      </dgm:t>
    </dgm:pt>
    <dgm:pt modelId="{118D79C4-D664-49EA-B671-60E1F8B1AE07}" type="parTrans" cxnId="{BD12FE87-516E-437D-A9FF-F9337852C2BE}">
      <dgm:prSet/>
      <dgm:spPr/>
      <dgm:t>
        <a:bodyPr/>
        <a:lstStyle/>
        <a:p>
          <a:endParaRPr lang="ru-RU"/>
        </a:p>
      </dgm:t>
    </dgm:pt>
    <dgm:pt modelId="{898792D3-B082-44E6-916B-E6DEC034A479}" type="sibTrans" cxnId="{BD12FE87-516E-437D-A9FF-F9337852C2BE}">
      <dgm:prSet/>
      <dgm:spPr/>
      <dgm:t>
        <a:bodyPr/>
        <a:lstStyle/>
        <a:p>
          <a:endParaRPr lang="ru-RU"/>
        </a:p>
      </dgm:t>
    </dgm:pt>
    <dgm:pt modelId="{486F6CCC-087E-4019-8E35-AE37B42218DB}">
      <dgm:prSet phldrT="[Текст]" custT="1"/>
      <dgm:spPr/>
      <dgm:t>
        <a:bodyPr/>
        <a:lstStyle/>
        <a:p>
          <a:r>
            <a:rPr lang="ru-RU" sz="1400" dirty="0" smtClean="0"/>
            <a:t>В 2021-2023 годах оказана консультационная поддержка 443 субъектам малого и среднего предпринимательства</a:t>
          </a:r>
          <a:endParaRPr lang="ru-RU" sz="1400" dirty="0"/>
        </a:p>
      </dgm:t>
    </dgm:pt>
    <dgm:pt modelId="{86A6E485-682A-468B-A841-DA65A048B15C}" type="parTrans" cxnId="{322DA554-00F2-48D3-BFF2-3EADA1E92368}">
      <dgm:prSet/>
      <dgm:spPr/>
      <dgm:t>
        <a:bodyPr/>
        <a:lstStyle/>
        <a:p>
          <a:endParaRPr lang="ru-RU"/>
        </a:p>
      </dgm:t>
    </dgm:pt>
    <dgm:pt modelId="{1491066B-073F-4EC3-9620-3049674CF665}" type="sibTrans" cxnId="{322DA554-00F2-48D3-BFF2-3EADA1E92368}">
      <dgm:prSet/>
      <dgm:spPr/>
      <dgm:t>
        <a:bodyPr/>
        <a:lstStyle/>
        <a:p>
          <a:endParaRPr lang="ru-RU"/>
        </a:p>
      </dgm:t>
    </dgm:pt>
    <dgm:pt modelId="{CE63C8FA-FAE9-4DCD-B042-570EF8ABBE22}">
      <dgm:prSet phldrT="[Текст]" custT="1"/>
      <dgm:spPr/>
      <dgm:t>
        <a:bodyPr/>
        <a:lstStyle/>
        <a:p>
          <a:r>
            <a:rPr lang="ru-RU" sz="1600" dirty="0" smtClean="0"/>
            <a:t>Образовательная</a:t>
          </a:r>
          <a:endParaRPr lang="ru-RU" sz="1600" dirty="0"/>
        </a:p>
      </dgm:t>
    </dgm:pt>
    <dgm:pt modelId="{1C4D8C06-6352-46F6-9280-CB76FCE2D9E3}" type="parTrans" cxnId="{343DAC8A-FDAC-4D5D-8EB4-96AD02736BB4}">
      <dgm:prSet/>
      <dgm:spPr/>
      <dgm:t>
        <a:bodyPr/>
        <a:lstStyle/>
        <a:p>
          <a:endParaRPr lang="ru-RU"/>
        </a:p>
      </dgm:t>
    </dgm:pt>
    <dgm:pt modelId="{21600EEC-A7D5-407F-B79E-BA57EC601F68}" type="sibTrans" cxnId="{343DAC8A-FDAC-4D5D-8EB4-96AD02736BB4}">
      <dgm:prSet/>
      <dgm:spPr/>
      <dgm:t>
        <a:bodyPr/>
        <a:lstStyle/>
        <a:p>
          <a:endParaRPr lang="ru-RU"/>
        </a:p>
      </dgm:t>
    </dgm:pt>
    <dgm:pt modelId="{37C17C37-9A0D-410A-98D9-732621DF4873}">
      <dgm:prSet phldrT="[Текст]" custT="1"/>
      <dgm:spPr/>
      <dgm:t>
        <a:bodyPr/>
        <a:lstStyle/>
        <a:p>
          <a:r>
            <a:rPr lang="ru-RU" sz="1400" dirty="0" smtClean="0"/>
            <a:t>Ежегодно проводится бесплатное обучение потенциальных и действующих предпринимателей в количестве 45 человек</a:t>
          </a:r>
          <a:endParaRPr lang="ru-RU" sz="1400" dirty="0"/>
        </a:p>
      </dgm:t>
    </dgm:pt>
    <dgm:pt modelId="{3B51F716-B19D-49C3-BA74-26B29A257794}" type="parTrans" cxnId="{200D8816-25FC-4B24-B93A-AEE1E8305B05}">
      <dgm:prSet/>
      <dgm:spPr/>
      <dgm:t>
        <a:bodyPr/>
        <a:lstStyle/>
        <a:p>
          <a:endParaRPr lang="ru-RU"/>
        </a:p>
      </dgm:t>
    </dgm:pt>
    <dgm:pt modelId="{F9F1B722-4E92-4C83-AFA4-E053A2AD85CE}" type="sibTrans" cxnId="{200D8816-25FC-4B24-B93A-AEE1E8305B05}">
      <dgm:prSet/>
      <dgm:spPr/>
      <dgm:t>
        <a:bodyPr/>
        <a:lstStyle/>
        <a:p>
          <a:endParaRPr lang="ru-RU"/>
        </a:p>
      </dgm:t>
    </dgm:pt>
    <dgm:pt modelId="{ECBCF465-9D46-47D3-A88C-DADC32FE9DE6}">
      <dgm:prSet phldrT="[Текст]" custT="1"/>
      <dgm:spPr/>
      <dgm:t>
        <a:bodyPr/>
        <a:lstStyle/>
        <a:p>
          <a:r>
            <a:rPr lang="ru-RU" sz="1600" dirty="0" smtClean="0"/>
            <a:t>Имущественная</a:t>
          </a:r>
          <a:endParaRPr lang="ru-RU" sz="1600" dirty="0"/>
        </a:p>
      </dgm:t>
    </dgm:pt>
    <dgm:pt modelId="{FE79CCD6-FE22-49E8-867D-969CC9947263}" type="parTrans" cxnId="{2547A007-ED59-4E26-8A93-F5CFDD869DA2}">
      <dgm:prSet/>
      <dgm:spPr/>
      <dgm:t>
        <a:bodyPr/>
        <a:lstStyle/>
        <a:p>
          <a:endParaRPr lang="ru-RU"/>
        </a:p>
      </dgm:t>
    </dgm:pt>
    <dgm:pt modelId="{375A3C1D-75B4-4387-BF9C-4B4377E19DA5}" type="sibTrans" cxnId="{2547A007-ED59-4E26-8A93-F5CFDD869DA2}">
      <dgm:prSet/>
      <dgm:spPr/>
      <dgm:t>
        <a:bodyPr/>
        <a:lstStyle/>
        <a:p>
          <a:endParaRPr lang="ru-RU"/>
        </a:p>
      </dgm:t>
    </dgm:pt>
    <dgm:pt modelId="{5CDB0637-446F-42BC-B329-B3242D68F147}">
      <dgm:prSet phldrT="[Текст]" custT="1"/>
      <dgm:spPr/>
      <dgm:t>
        <a:bodyPr/>
        <a:lstStyle/>
        <a:p>
          <a:r>
            <a:rPr lang="ru-RU" sz="1400" dirty="0" smtClean="0"/>
            <a:t>Оказана имущественная поддержка  в виде предоставления в аренду муниципального имущества </a:t>
          </a:r>
          <a:r>
            <a:rPr lang="ru-RU" sz="1400" dirty="0" smtClean="0"/>
            <a:t>14 </a:t>
          </a:r>
          <a:r>
            <a:rPr lang="ru-RU" sz="1400" dirty="0" smtClean="0"/>
            <a:t>субъектам МСП общей площадью </a:t>
          </a:r>
          <a:r>
            <a:rPr lang="ru-RU" sz="1400" dirty="0" smtClean="0"/>
            <a:t>421,5 </a:t>
          </a:r>
          <a:r>
            <a:rPr lang="ru-RU" sz="1400" dirty="0" smtClean="0"/>
            <a:t>м2</a:t>
          </a:r>
          <a:endParaRPr lang="ru-RU" sz="1400" dirty="0"/>
        </a:p>
      </dgm:t>
    </dgm:pt>
    <dgm:pt modelId="{1DF4B5A3-CF2C-4B90-8C5E-1C368F14E472}" type="parTrans" cxnId="{7A6634C7-A659-4BB8-8459-8C40D918CF64}">
      <dgm:prSet/>
      <dgm:spPr/>
      <dgm:t>
        <a:bodyPr/>
        <a:lstStyle/>
        <a:p>
          <a:endParaRPr lang="ru-RU"/>
        </a:p>
      </dgm:t>
    </dgm:pt>
    <dgm:pt modelId="{A36EBAEC-2A6A-45C4-9E85-9F7CD4EBB3DA}" type="sibTrans" cxnId="{7A6634C7-A659-4BB8-8459-8C40D918CF64}">
      <dgm:prSet/>
      <dgm:spPr/>
      <dgm:t>
        <a:bodyPr/>
        <a:lstStyle/>
        <a:p>
          <a:endParaRPr lang="ru-RU"/>
        </a:p>
      </dgm:t>
    </dgm:pt>
    <dgm:pt modelId="{553CAE0E-27D7-4DC2-8027-4FFFF9C5CDEA}" type="pres">
      <dgm:prSet presAssocID="{1D255CE1-9055-4826-8AA8-9F3A855FA4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70247C-0B7F-4BA6-A6A6-DD68F3BC660F}" type="pres">
      <dgm:prSet presAssocID="{8AF42B7E-6539-4317-8031-B769120570CF}" presName="composite" presStyleCnt="0"/>
      <dgm:spPr/>
      <dgm:t>
        <a:bodyPr/>
        <a:lstStyle/>
        <a:p>
          <a:endParaRPr lang="ru-RU"/>
        </a:p>
      </dgm:t>
    </dgm:pt>
    <dgm:pt modelId="{06BA762F-C156-4D21-AC74-6FB146E750BF}" type="pres">
      <dgm:prSet presAssocID="{8AF42B7E-6539-4317-8031-B769120570C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A0344-EBC5-4662-8FFB-01CA40FED42F}" type="pres">
      <dgm:prSet presAssocID="{8AF42B7E-6539-4317-8031-B769120570C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E661E4-FC54-4E33-B7AD-4D016A9833EF}" type="pres">
      <dgm:prSet presAssocID="{898792D3-B082-44E6-916B-E6DEC034A479}" presName="space" presStyleCnt="0"/>
      <dgm:spPr/>
      <dgm:t>
        <a:bodyPr/>
        <a:lstStyle/>
        <a:p>
          <a:endParaRPr lang="ru-RU"/>
        </a:p>
      </dgm:t>
    </dgm:pt>
    <dgm:pt modelId="{8CDC0740-3DAC-4557-A2DE-8B2C0FD6E705}" type="pres">
      <dgm:prSet presAssocID="{CE63C8FA-FAE9-4DCD-B042-570EF8ABBE22}" presName="composite" presStyleCnt="0"/>
      <dgm:spPr/>
      <dgm:t>
        <a:bodyPr/>
        <a:lstStyle/>
        <a:p>
          <a:endParaRPr lang="ru-RU"/>
        </a:p>
      </dgm:t>
    </dgm:pt>
    <dgm:pt modelId="{DF483347-8342-4818-9EB3-B6FCE60203FD}" type="pres">
      <dgm:prSet presAssocID="{CE63C8FA-FAE9-4DCD-B042-570EF8ABBE2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0B82C-89D5-4CAC-9700-5713BCCCE633}" type="pres">
      <dgm:prSet presAssocID="{CE63C8FA-FAE9-4DCD-B042-570EF8ABBE22}" presName="desTx" presStyleLbl="alignAccFollowNode1" presStyleIdx="1" presStyleCnt="3" custLinFactNeighborY="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64CA4-12F5-44A8-9C8E-F1EFF37006BB}" type="pres">
      <dgm:prSet presAssocID="{21600EEC-A7D5-407F-B79E-BA57EC601F68}" presName="space" presStyleCnt="0"/>
      <dgm:spPr/>
      <dgm:t>
        <a:bodyPr/>
        <a:lstStyle/>
        <a:p>
          <a:endParaRPr lang="ru-RU"/>
        </a:p>
      </dgm:t>
    </dgm:pt>
    <dgm:pt modelId="{0B67A95B-3E1F-4157-9FF3-9844095EF8C9}" type="pres">
      <dgm:prSet presAssocID="{ECBCF465-9D46-47D3-A88C-DADC32FE9DE6}" presName="composite" presStyleCnt="0"/>
      <dgm:spPr/>
      <dgm:t>
        <a:bodyPr/>
        <a:lstStyle/>
        <a:p>
          <a:endParaRPr lang="ru-RU"/>
        </a:p>
      </dgm:t>
    </dgm:pt>
    <dgm:pt modelId="{5181D285-6859-45C4-AC4E-757BAA6089D0}" type="pres">
      <dgm:prSet presAssocID="{ECBCF465-9D46-47D3-A88C-DADC32FE9DE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8963C-56D5-4248-90B7-2B29FB7122A6}" type="pres">
      <dgm:prSet presAssocID="{ECBCF465-9D46-47D3-A88C-DADC32FE9DE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6634C7-A659-4BB8-8459-8C40D918CF64}" srcId="{ECBCF465-9D46-47D3-A88C-DADC32FE9DE6}" destId="{5CDB0637-446F-42BC-B329-B3242D68F147}" srcOrd="0" destOrd="0" parTransId="{1DF4B5A3-CF2C-4B90-8C5E-1C368F14E472}" sibTransId="{A36EBAEC-2A6A-45C4-9E85-9F7CD4EBB3DA}"/>
    <dgm:cxn modelId="{C1E18610-3191-4A9A-B4F2-3BD2E7338501}" type="presOf" srcId="{486F6CCC-087E-4019-8E35-AE37B42218DB}" destId="{5D4A0344-EBC5-4662-8FFB-01CA40FED42F}" srcOrd="0" destOrd="0" presId="urn:microsoft.com/office/officeart/2005/8/layout/hList1"/>
    <dgm:cxn modelId="{322DA554-00F2-48D3-BFF2-3EADA1E92368}" srcId="{8AF42B7E-6539-4317-8031-B769120570CF}" destId="{486F6CCC-087E-4019-8E35-AE37B42218DB}" srcOrd="0" destOrd="0" parTransId="{86A6E485-682A-468B-A841-DA65A048B15C}" sibTransId="{1491066B-073F-4EC3-9620-3049674CF665}"/>
    <dgm:cxn modelId="{343DAC8A-FDAC-4D5D-8EB4-96AD02736BB4}" srcId="{1D255CE1-9055-4826-8AA8-9F3A855FA468}" destId="{CE63C8FA-FAE9-4DCD-B042-570EF8ABBE22}" srcOrd="1" destOrd="0" parTransId="{1C4D8C06-6352-46F6-9280-CB76FCE2D9E3}" sibTransId="{21600EEC-A7D5-407F-B79E-BA57EC601F68}"/>
    <dgm:cxn modelId="{24EB2AB1-ECDD-45B9-B6EE-01E0ADFB293D}" type="presOf" srcId="{37C17C37-9A0D-410A-98D9-732621DF4873}" destId="{FC10B82C-89D5-4CAC-9700-5713BCCCE633}" srcOrd="0" destOrd="0" presId="urn:microsoft.com/office/officeart/2005/8/layout/hList1"/>
    <dgm:cxn modelId="{2547A007-ED59-4E26-8A93-F5CFDD869DA2}" srcId="{1D255CE1-9055-4826-8AA8-9F3A855FA468}" destId="{ECBCF465-9D46-47D3-A88C-DADC32FE9DE6}" srcOrd="2" destOrd="0" parTransId="{FE79CCD6-FE22-49E8-867D-969CC9947263}" sibTransId="{375A3C1D-75B4-4387-BF9C-4B4377E19DA5}"/>
    <dgm:cxn modelId="{200D8816-25FC-4B24-B93A-AEE1E8305B05}" srcId="{CE63C8FA-FAE9-4DCD-B042-570EF8ABBE22}" destId="{37C17C37-9A0D-410A-98D9-732621DF4873}" srcOrd="0" destOrd="0" parTransId="{3B51F716-B19D-49C3-BA74-26B29A257794}" sibTransId="{F9F1B722-4E92-4C83-AFA4-E053A2AD85CE}"/>
    <dgm:cxn modelId="{BAD5960C-DC5C-4DD2-A65E-F280F7C4C5C4}" type="presOf" srcId="{1D255CE1-9055-4826-8AA8-9F3A855FA468}" destId="{553CAE0E-27D7-4DC2-8027-4FFFF9C5CDEA}" srcOrd="0" destOrd="0" presId="urn:microsoft.com/office/officeart/2005/8/layout/hList1"/>
    <dgm:cxn modelId="{D026FFCD-892A-47E0-B388-C97A76FCB470}" type="presOf" srcId="{CE63C8FA-FAE9-4DCD-B042-570EF8ABBE22}" destId="{DF483347-8342-4818-9EB3-B6FCE60203FD}" srcOrd="0" destOrd="0" presId="urn:microsoft.com/office/officeart/2005/8/layout/hList1"/>
    <dgm:cxn modelId="{CB21E181-0901-4FAB-A91D-386397B85F34}" type="presOf" srcId="{ECBCF465-9D46-47D3-A88C-DADC32FE9DE6}" destId="{5181D285-6859-45C4-AC4E-757BAA6089D0}" srcOrd="0" destOrd="0" presId="urn:microsoft.com/office/officeart/2005/8/layout/hList1"/>
    <dgm:cxn modelId="{BD12FE87-516E-437D-A9FF-F9337852C2BE}" srcId="{1D255CE1-9055-4826-8AA8-9F3A855FA468}" destId="{8AF42B7E-6539-4317-8031-B769120570CF}" srcOrd="0" destOrd="0" parTransId="{118D79C4-D664-49EA-B671-60E1F8B1AE07}" sibTransId="{898792D3-B082-44E6-916B-E6DEC034A479}"/>
    <dgm:cxn modelId="{BE4AA3D4-EC42-40D1-BDDC-5FA6CF08AC45}" type="presOf" srcId="{5CDB0637-446F-42BC-B329-B3242D68F147}" destId="{6448963C-56D5-4248-90B7-2B29FB7122A6}" srcOrd="0" destOrd="0" presId="urn:microsoft.com/office/officeart/2005/8/layout/hList1"/>
    <dgm:cxn modelId="{A002AF9F-CBC9-48A1-936C-384934D55FAF}" type="presOf" srcId="{8AF42B7E-6539-4317-8031-B769120570CF}" destId="{06BA762F-C156-4D21-AC74-6FB146E750BF}" srcOrd="0" destOrd="0" presId="urn:microsoft.com/office/officeart/2005/8/layout/hList1"/>
    <dgm:cxn modelId="{D224ABA4-6916-41EF-8664-22BB764EC6DE}" type="presParOf" srcId="{553CAE0E-27D7-4DC2-8027-4FFFF9C5CDEA}" destId="{6A70247C-0B7F-4BA6-A6A6-DD68F3BC660F}" srcOrd="0" destOrd="0" presId="urn:microsoft.com/office/officeart/2005/8/layout/hList1"/>
    <dgm:cxn modelId="{D0DEB2BB-0812-43DA-909D-D0C3E8D2A9E0}" type="presParOf" srcId="{6A70247C-0B7F-4BA6-A6A6-DD68F3BC660F}" destId="{06BA762F-C156-4D21-AC74-6FB146E750BF}" srcOrd="0" destOrd="0" presId="urn:microsoft.com/office/officeart/2005/8/layout/hList1"/>
    <dgm:cxn modelId="{FFD5456F-BD8E-4719-97B5-182B7360303E}" type="presParOf" srcId="{6A70247C-0B7F-4BA6-A6A6-DD68F3BC660F}" destId="{5D4A0344-EBC5-4662-8FFB-01CA40FED42F}" srcOrd="1" destOrd="0" presId="urn:microsoft.com/office/officeart/2005/8/layout/hList1"/>
    <dgm:cxn modelId="{5943FBE6-D99C-45A2-B2B4-20AED4818917}" type="presParOf" srcId="{553CAE0E-27D7-4DC2-8027-4FFFF9C5CDEA}" destId="{0BE661E4-FC54-4E33-B7AD-4D016A9833EF}" srcOrd="1" destOrd="0" presId="urn:microsoft.com/office/officeart/2005/8/layout/hList1"/>
    <dgm:cxn modelId="{B8931171-86B3-4044-B7B7-8D173E6AD9B7}" type="presParOf" srcId="{553CAE0E-27D7-4DC2-8027-4FFFF9C5CDEA}" destId="{8CDC0740-3DAC-4557-A2DE-8B2C0FD6E705}" srcOrd="2" destOrd="0" presId="urn:microsoft.com/office/officeart/2005/8/layout/hList1"/>
    <dgm:cxn modelId="{4C12AD08-382B-48C1-A698-3365EBC8323D}" type="presParOf" srcId="{8CDC0740-3DAC-4557-A2DE-8B2C0FD6E705}" destId="{DF483347-8342-4818-9EB3-B6FCE60203FD}" srcOrd="0" destOrd="0" presId="urn:microsoft.com/office/officeart/2005/8/layout/hList1"/>
    <dgm:cxn modelId="{38BBAFB6-A9EB-4D8F-AA85-D8E689E46463}" type="presParOf" srcId="{8CDC0740-3DAC-4557-A2DE-8B2C0FD6E705}" destId="{FC10B82C-89D5-4CAC-9700-5713BCCCE633}" srcOrd="1" destOrd="0" presId="urn:microsoft.com/office/officeart/2005/8/layout/hList1"/>
    <dgm:cxn modelId="{F3DEB814-C237-43B8-888C-AB59827FD1EF}" type="presParOf" srcId="{553CAE0E-27D7-4DC2-8027-4FFFF9C5CDEA}" destId="{2AF64CA4-12F5-44A8-9C8E-F1EFF37006BB}" srcOrd="3" destOrd="0" presId="urn:microsoft.com/office/officeart/2005/8/layout/hList1"/>
    <dgm:cxn modelId="{7805D1BF-0E52-473D-817C-83DEF90DD4E4}" type="presParOf" srcId="{553CAE0E-27D7-4DC2-8027-4FFFF9C5CDEA}" destId="{0B67A95B-3E1F-4157-9FF3-9844095EF8C9}" srcOrd="4" destOrd="0" presId="urn:microsoft.com/office/officeart/2005/8/layout/hList1"/>
    <dgm:cxn modelId="{97E99F2A-F4BC-45E5-988D-07739B3BCD0B}" type="presParOf" srcId="{0B67A95B-3E1F-4157-9FF3-9844095EF8C9}" destId="{5181D285-6859-45C4-AC4E-757BAA6089D0}" srcOrd="0" destOrd="0" presId="urn:microsoft.com/office/officeart/2005/8/layout/hList1"/>
    <dgm:cxn modelId="{C0AA4E5C-A08F-45FB-AA2D-45E873040FE3}" type="presParOf" srcId="{0B67A95B-3E1F-4157-9FF3-9844095EF8C9}" destId="{6448963C-56D5-4248-90B7-2B29FB7122A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E376E2-2C3B-4F45-B2B1-59A3DA02FAE0}" type="doc">
      <dgm:prSet loTypeId="urn:microsoft.com/office/officeart/2005/8/layout/h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AE7D2568-506F-4744-9984-69BBC7828ACE}">
      <dgm:prSet phldrT="[Текст]" custT="1"/>
      <dgm:spPr/>
      <dgm:t>
        <a:bodyPr/>
        <a:lstStyle/>
        <a:p>
          <a:r>
            <a:rPr lang="ru-RU" sz="1600" dirty="0" smtClean="0"/>
            <a:t>2021 год</a:t>
          </a:r>
          <a:endParaRPr lang="ru-RU" sz="1600" dirty="0"/>
        </a:p>
      </dgm:t>
    </dgm:pt>
    <dgm:pt modelId="{7A0DE478-DFF5-466A-9463-C136348601E4}" type="parTrans" cxnId="{335C3F00-816F-4F1A-9EA7-7D0E0006A37D}">
      <dgm:prSet/>
      <dgm:spPr/>
      <dgm:t>
        <a:bodyPr/>
        <a:lstStyle/>
        <a:p>
          <a:endParaRPr lang="ru-RU"/>
        </a:p>
      </dgm:t>
    </dgm:pt>
    <dgm:pt modelId="{9A88EE8D-03CF-4388-9431-219E790127FA}" type="sibTrans" cxnId="{335C3F00-816F-4F1A-9EA7-7D0E0006A37D}">
      <dgm:prSet/>
      <dgm:spPr/>
      <dgm:t>
        <a:bodyPr/>
        <a:lstStyle/>
        <a:p>
          <a:endParaRPr lang="ru-RU"/>
        </a:p>
      </dgm:t>
    </dgm:pt>
    <dgm:pt modelId="{1AE0DC94-6CCA-4EDB-BE94-D3646652AC00}">
      <dgm:prSet phldrT="[Текст]" custT="1"/>
      <dgm:spPr/>
      <dgm:t>
        <a:bodyPr/>
        <a:lstStyle/>
        <a:p>
          <a:r>
            <a:rPr lang="ru-RU" sz="1400" dirty="0" smtClean="0"/>
            <a:t>Открыли собственное дело 58 граждан</a:t>
          </a:r>
          <a:endParaRPr lang="ru-RU" sz="1400" dirty="0"/>
        </a:p>
      </dgm:t>
    </dgm:pt>
    <dgm:pt modelId="{48ABE27B-4677-479A-96B2-16F01B4C321E}" type="parTrans" cxnId="{09FEA189-732A-40EC-A81F-7E9C15D6C337}">
      <dgm:prSet/>
      <dgm:spPr/>
      <dgm:t>
        <a:bodyPr/>
        <a:lstStyle/>
        <a:p>
          <a:endParaRPr lang="ru-RU"/>
        </a:p>
      </dgm:t>
    </dgm:pt>
    <dgm:pt modelId="{846FA8B4-ECB8-49FB-9F81-77CD1129B0BE}" type="sibTrans" cxnId="{09FEA189-732A-40EC-A81F-7E9C15D6C337}">
      <dgm:prSet/>
      <dgm:spPr/>
      <dgm:t>
        <a:bodyPr/>
        <a:lstStyle/>
        <a:p>
          <a:endParaRPr lang="ru-RU"/>
        </a:p>
      </dgm:t>
    </dgm:pt>
    <dgm:pt modelId="{70786A94-002A-44D2-9503-FCBFA4415154}">
      <dgm:prSet phldrT="[Текст]" custT="1"/>
      <dgm:spPr/>
      <dgm:t>
        <a:bodyPr/>
        <a:lstStyle/>
        <a:p>
          <a:r>
            <a:rPr lang="ru-RU" sz="1600" dirty="0" smtClean="0"/>
            <a:t>2022 год</a:t>
          </a:r>
          <a:endParaRPr lang="ru-RU" sz="1600" dirty="0"/>
        </a:p>
      </dgm:t>
    </dgm:pt>
    <dgm:pt modelId="{D01F3BBA-8F3D-4943-8D95-474B016B609D}" type="parTrans" cxnId="{A9A6CFE1-CF95-4A76-AC90-9654F4A70D31}">
      <dgm:prSet/>
      <dgm:spPr/>
      <dgm:t>
        <a:bodyPr/>
        <a:lstStyle/>
        <a:p>
          <a:endParaRPr lang="ru-RU"/>
        </a:p>
      </dgm:t>
    </dgm:pt>
    <dgm:pt modelId="{6CBECDCA-71CB-406C-A7F1-70008D1F6861}" type="sibTrans" cxnId="{A9A6CFE1-CF95-4A76-AC90-9654F4A70D31}">
      <dgm:prSet/>
      <dgm:spPr/>
      <dgm:t>
        <a:bodyPr/>
        <a:lstStyle/>
        <a:p>
          <a:endParaRPr lang="ru-RU"/>
        </a:p>
      </dgm:t>
    </dgm:pt>
    <dgm:pt modelId="{B021B1E8-A7F6-4AFC-970D-B419FBEDB5DC}">
      <dgm:prSet phldrT="[Текст]" custT="1"/>
      <dgm:spPr/>
      <dgm:t>
        <a:bodyPr/>
        <a:lstStyle/>
        <a:p>
          <a:r>
            <a:rPr lang="ru-RU" sz="1400" dirty="0" smtClean="0"/>
            <a:t>Открыли собственное дело 69 граждан</a:t>
          </a:r>
          <a:endParaRPr lang="ru-RU" sz="1400" dirty="0"/>
        </a:p>
      </dgm:t>
    </dgm:pt>
    <dgm:pt modelId="{74713499-4F1B-42B8-B3CC-132974B585F9}" type="parTrans" cxnId="{B5EFFBD3-F207-4FCA-81D3-965D7556ED83}">
      <dgm:prSet/>
      <dgm:spPr/>
      <dgm:t>
        <a:bodyPr/>
        <a:lstStyle/>
        <a:p>
          <a:endParaRPr lang="ru-RU"/>
        </a:p>
      </dgm:t>
    </dgm:pt>
    <dgm:pt modelId="{66D032B8-682D-4E74-A05E-499E8777BC0A}" type="sibTrans" cxnId="{B5EFFBD3-F207-4FCA-81D3-965D7556ED83}">
      <dgm:prSet/>
      <dgm:spPr/>
      <dgm:t>
        <a:bodyPr/>
        <a:lstStyle/>
        <a:p>
          <a:endParaRPr lang="ru-RU"/>
        </a:p>
      </dgm:t>
    </dgm:pt>
    <dgm:pt modelId="{2F171001-47F5-41DA-BE36-237EDBF8D4D2}">
      <dgm:prSet phldrT="[Текст]" custT="1"/>
      <dgm:spPr/>
      <dgm:t>
        <a:bodyPr/>
        <a:lstStyle/>
        <a:p>
          <a:r>
            <a:rPr lang="ru-RU" sz="1600" dirty="0" smtClean="0"/>
            <a:t>2023 год</a:t>
          </a:r>
          <a:endParaRPr lang="ru-RU" sz="1600" dirty="0"/>
        </a:p>
      </dgm:t>
    </dgm:pt>
    <dgm:pt modelId="{24EFDD81-3F86-4E03-8443-98131A54EF5A}" type="parTrans" cxnId="{D1F709E9-2256-4F88-A11A-15874B1A8962}">
      <dgm:prSet/>
      <dgm:spPr/>
      <dgm:t>
        <a:bodyPr/>
        <a:lstStyle/>
        <a:p>
          <a:endParaRPr lang="ru-RU"/>
        </a:p>
      </dgm:t>
    </dgm:pt>
    <dgm:pt modelId="{57D6D94E-D094-4CCE-B34F-41AFEF7A0B6D}" type="sibTrans" cxnId="{D1F709E9-2256-4F88-A11A-15874B1A8962}">
      <dgm:prSet/>
      <dgm:spPr/>
      <dgm:t>
        <a:bodyPr/>
        <a:lstStyle/>
        <a:p>
          <a:endParaRPr lang="ru-RU"/>
        </a:p>
      </dgm:t>
    </dgm:pt>
    <dgm:pt modelId="{D307578E-E9FD-4EC2-8DD9-737729F20C37}">
      <dgm:prSet phldrT="[Текст]" custT="1"/>
      <dgm:spPr/>
      <dgm:t>
        <a:bodyPr/>
        <a:lstStyle/>
        <a:p>
          <a:r>
            <a:rPr lang="ru-RU" sz="1400" dirty="0" smtClean="0"/>
            <a:t>Открыли собственное дело </a:t>
          </a:r>
          <a:r>
            <a:rPr lang="ru-RU" sz="1400" dirty="0" smtClean="0"/>
            <a:t>91 гражданин</a:t>
          </a:r>
          <a:endParaRPr lang="ru-RU" sz="1400" dirty="0"/>
        </a:p>
      </dgm:t>
    </dgm:pt>
    <dgm:pt modelId="{CC47EAF5-1F01-4CE1-A1B6-40364B5D6295}" type="parTrans" cxnId="{1CBD5D7E-EE6D-4011-A548-07C9E9D8C109}">
      <dgm:prSet/>
      <dgm:spPr/>
      <dgm:t>
        <a:bodyPr/>
        <a:lstStyle/>
        <a:p>
          <a:endParaRPr lang="ru-RU"/>
        </a:p>
      </dgm:t>
    </dgm:pt>
    <dgm:pt modelId="{2256311F-5BE0-44DF-8118-3188F1CDDADB}" type="sibTrans" cxnId="{1CBD5D7E-EE6D-4011-A548-07C9E9D8C109}">
      <dgm:prSet/>
      <dgm:spPr/>
      <dgm:t>
        <a:bodyPr/>
        <a:lstStyle/>
        <a:p>
          <a:endParaRPr lang="ru-RU"/>
        </a:p>
      </dgm:t>
    </dgm:pt>
    <dgm:pt modelId="{E7F74A1E-55E8-4795-B9FB-27C42A1244A2}">
      <dgm:prSet phldrT="[Текст]" custT="1"/>
      <dgm:spPr/>
      <dgm:t>
        <a:bodyPr/>
        <a:lstStyle/>
        <a:p>
          <a:r>
            <a:rPr lang="ru-RU" sz="1400" dirty="0" smtClean="0"/>
            <a:t>Сумма поддержки составила 11,6 </a:t>
          </a:r>
          <a:r>
            <a:rPr lang="ru-RU" sz="1400" dirty="0" err="1" smtClean="0"/>
            <a:t>млн</a:t>
          </a:r>
          <a:r>
            <a:rPr lang="ru-RU" sz="1400" dirty="0" smtClean="0"/>
            <a:t> рублей</a:t>
          </a:r>
          <a:endParaRPr lang="ru-RU" sz="1400" dirty="0"/>
        </a:p>
      </dgm:t>
    </dgm:pt>
    <dgm:pt modelId="{F33125A9-F220-4B5E-9C62-65D313113526}" type="sibTrans" cxnId="{0EA50A4D-A7F2-4DFF-9A96-BECD88025958}">
      <dgm:prSet/>
      <dgm:spPr/>
      <dgm:t>
        <a:bodyPr/>
        <a:lstStyle/>
        <a:p>
          <a:endParaRPr lang="ru-RU"/>
        </a:p>
      </dgm:t>
    </dgm:pt>
    <dgm:pt modelId="{0E3A84E6-BACA-47E9-9D88-7F242C4EDF6E}" type="parTrans" cxnId="{0EA50A4D-A7F2-4DFF-9A96-BECD88025958}">
      <dgm:prSet/>
      <dgm:spPr/>
      <dgm:t>
        <a:bodyPr/>
        <a:lstStyle/>
        <a:p>
          <a:endParaRPr lang="ru-RU"/>
        </a:p>
      </dgm:t>
    </dgm:pt>
    <dgm:pt modelId="{E30057D3-6E2F-454F-BAB4-FA09128D5E34}">
      <dgm:prSet custT="1"/>
      <dgm:spPr/>
      <dgm:t>
        <a:bodyPr/>
        <a:lstStyle/>
        <a:p>
          <a:r>
            <a:rPr lang="ru-RU" sz="1400" dirty="0" smtClean="0"/>
            <a:t>Сумма поддержки составила 17,1 </a:t>
          </a:r>
          <a:r>
            <a:rPr lang="ru-RU" sz="1400" dirty="0" err="1" smtClean="0"/>
            <a:t>млн</a:t>
          </a:r>
          <a:r>
            <a:rPr lang="ru-RU" sz="1400" dirty="0" smtClean="0"/>
            <a:t> рублей</a:t>
          </a:r>
          <a:endParaRPr lang="ru-RU" sz="1400" dirty="0"/>
        </a:p>
      </dgm:t>
    </dgm:pt>
    <dgm:pt modelId="{DF0F81A6-927C-4DA2-990A-477CF7BA2049}" type="parTrans" cxnId="{5423E305-D5FF-42B0-AF4C-B601EB8A2048}">
      <dgm:prSet/>
      <dgm:spPr/>
      <dgm:t>
        <a:bodyPr/>
        <a:lstStyle/>
        <a:p>
          <a:endParaRPr lang="ru-RU"/>
        </a:p>
      </dgm:t>
    </dgm:pt>
    <dgm:pt modelId="{DA20FE35-50BC-41A8-BA3E-A8BB5A0C90E8}" type="sibTrans" cxnId="{5423E305-D5FF-42B0-AF4C-B601EB8A2048}">
      <dgm:prSet/>
      <dgm:spPr/>
      <dgm:t>
        <a:bodyPr/>
        <a:lstStyle/>
        <a:p>
          <a:endParaRPr lang="ru-RU"/>
        </a:p>
      </dgm:t>
    </dgm:pt>
    <dgm:pt modelId="{CB3184C1-B45E-43F8-93E8-B154A160F3A6}">
      <dgm:prSet custT="1"/>
      <dgm:spPr/>
      <dgm:t>
        <a:bodyPr/>
        <a:lstStyle/>
        <a:p>
          <a:r>
            <a:rPr lang="ru-RU" sz="1400" dirty="0" smtClean="0"/>
            <a:t>Сумма поддержки составила </a:t>
          </a:r>
          <a:r>
            <a:rPr lang="ru-RU" sz="1400" dirty="0" smtClean="0"/>
            <a:t>26,5 </a:t>
          </a:r>
          <a:r>
            <a:rPr lang="ru-RU" sz="1400" dirty="0" smtClean="0"/>
            <a:t>млн рублей</a:t>
          </a:r>
          <a:endParaRPr lang="ru-RU" sz="1400" dirty="0"/>
        </a:p>
      </dgm:t>
    </dgm:pt>
    <dgm:pt modelId="{F56234AA-74F5-4BC0-ADBC-56109C30AC46}" type="parTrans" cxnId="{A563B60E-1D0B-48B5-9B2E-067833C3A6A9}">
      <dgm:prSet/>
      <dgm:spPr/>
      <dgm:t>
        <a:bodyPr/>
        <a:lstStyle/>
        <a:p>
          <a:endParaRPr lang="ru-RU"/>
        </a:p>
      </dgm:t>
    </dgm:pt>
    <dgm:pt modelId="{9378C971-959D-4E9C-B455-C6FC3D25A15F}" type="sibTrans" cxnId="{A563B60E-1D0B-48B5-9B2E-067833C3A6A9}">
      <dgm:prSet/>
      <dgm:spPr/>
      <dgm:t>
        <a:bodyPr/>
        <a:lstStyle/>
        <a:p>
          <a:endParaRPr lang="ru-RU"/>
        </a:p>
      </dgm:t>
    </dgm:pt>
    <dgm:pt modelId="{AD596E5A-4D57-4287-B142-C1BD852DEC3A}" type="pres">
      <dgm:prSet presAssocID="{D8E376E2-2C3B-4F45-B2B1-59A3DA02FA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762028-1C5D-4149-AF8F-F0005A6E2924}" type="pres">
      <dgm:prSet presAssocID="{AE7D2568-506F-4744-9984-69BBC7828ACE}" presName="composite" presStyleCnt="0"/>
      <dgm:spPr/>
    </dgm:pt>
    <dgm:pt modelId="{33D77607-EA11-4B16-88F2-1B855187C8AE}" type="pres">
      <dgm:prSet presAssocID="{AE7D2568-506F-4744-9984-69BBC7828AC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6EE59-71FA-4E51-B3C4-FBD7E56CD211}" type="pres">
      <dgm:prSet presAssocID="{AE7D2568-506F-4744-9984-69BBC7828AC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1D14A4-C812-42D5-86CB-9CD7F9B9B29D}" type="pres">
      <dgm:prSet presAssocID="{9A88EE8D-03CF-4388-9431-219E790127FA}" presName="space" presStyleCnt="0"/>
      <dgm:spPr/>
    </dgm:pt>
    <dgm:pt modelId="{6AB37CBA-88FD-4D1E-90F0-9BCC30B3CC26}" type="pres">
      <dgm:prSet presAssocID="{70786A94-002A-44D2-9503-FCBFA4415154}" presName="composite" presStyleCnt="0"/>
      <dgm:spPr/>
    </dgm:pt>
    <dgm:pt modelId="{86AEB69D-D6A3-4AD6-9866-D062D103D88A}" type="pres">
      <dgm:prSet presAssocID="{70786A94-002A-44D2-9503-FCBFA441515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C901C9-58E8-4987-9D56-8F55F7E416A0}" type="pres">
      <dgm:prSet presAssocID="{70786A94-002A-44D2-9503-FCBFA441515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8A926-F583-4577-9BE8-32910E20CA56}" type="pres">
      <dgm:prSet presAssocID="{6CBECDCA-71CB-406C-A7F1-70008D1F6861}" presName="space" presStyleCnt="0"/>
      <dgm:spPr/>
    </dgm:pt>
    <dgm:pt modelId="{363579BC-2B06-468C-9872-8F481134ECE3}" type="pres">
      <dgm:prSet presAssocID="{2F171001-47F5-41DA-BE36-237EDBF8D4D2}" presName="composite" presStyleCnt="0"/>
      <dgm:spPr/>
    </dgm:pt>
    <dgm:pt modelId="{1D829F20-F30C-4572-9A35-56EFC432CD57}" type="pres">
      <dgm:prSet presAssocID="{2F171001-47F5-41DA-BE36-237EDBF8D4D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D2C39-26BD-496E-ABDB-36318A9F3FA3}" type="pres">
      <dgm:prSet presAssocID="{2F171001-47F5-41DA-BE36-237EDBF8D4D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EFFBD3-F207-4FCA-81D3-965D7556ED83}" srcId="{70786A94-002A-44D2-9503-FCBFA4415154}" destId="{B021B1E8-A7F6-4AFC-970D-B419FBEDB5DC}" srcOrd="0" destOrd="0" parTransId="{74713499-4F1B-42B8-B3CC-132974B585F9}" sibTransId="{66D032B8-682D-4E74-A05E-499E8777BC0A}"/>
    <dgm:cxn modelId="{838FA263-F189-4B13-8D42-BF46B2766E33}" type="presOf" srcId="{D8E376E2-2C3B-4F45-B2B1-59A3DA02FAE0}" destId="{AD596E5A-4D57-4287-B142-C1BD852DEC3A}" srcOrd="0" destOrd="0" presId="urn:microsoft.com/office/officeart/2005/8/layout/hList1"/>
    <dgm:cxn modelId="{22BB15B8-8F53-49E5-9831-304DBE3D1076}" type="presOf" srcId="{E7F74A1E-55E8-4795-B9FB-27C42A1244A2}" destId="{F456EE59-71FA-4E51-B3C4-FBD7E56CD211}" srcOrd="0" destOrd="1" presId="urn:microsoft.com/office/officeart/2005/8/layout/hList1"/>
    <dgm:cxn modelId="{A563B60E-1D0B-48B5-9B2E-067833C3A6A9}" srcId="{2F171001-47F5-41DA-BE36-237EDBF8D4D2}" destId="{CB3184C1-B45E-43F8-93E8-B154A160F3A6}" srcOrd="1" destOrd="0" parTransId="{F56234AA-74F5-4BC0-ADBC-56109C30AC46}" sibTransId="{9378C971-959D-4E9C-B455-C6FC3D25A15F}"/>
    <dgm:cxn modelId="{8B156D1D-9753-4360-AE6F-D7773A8610F3}" type="presOf" srcId="{CB3184C1-B45E-43F8-93E8-B154A160F3A6}" destId="{6B4D2C39-26BD-496E-ABDB-36318A9F3FA3}" srcOrd="0" destOrd="1" presId="urn:microsoft.com/office/officeart/2005/8/layout/hList1"/>
    <dgm:cxn modelId="{A9A6CFE1-CF95-4A76-AC90-9654F4A70D31}" srcId="{D8E376E2-2C3B-4F45-B2B1-59A3DA02FAE0}" destId="{70786A94-002A-44D2-9503-FCBFA4415154}" srcOrd="1" destOrd="0" parTransId="{D01F3BBA-8F3D-4943-8D95-474B016B609D}" sibTransId="{6CBECDCA-71CB-406C-A7F1-70008D1F6861}"/>
    <dgm:cxn modelId="{80524544-8F22-4E37-9519-23C2193347F0}" type="presOf" srcId="{2F171001-47F5-41DA-BE36-237EDBF8D4D2}" destId="{1D829F20-F30C-4572-9A35-56EFC432CD57}" srcOrd="0" destOrd="0" presId="urn:microsoft.com/office/officeart/2005/8/layout/hList1"/>
    <dgm:cxn modelId="{1CBD5D7E-EE6D-4011-A548-07C9E9D8C109}" srcId="{2F171001-47F5-41DA-BE36-237EDBF8D4D2}" destId="{D307578E-E9FD-4EC2-8DD9-737729F20C37}" srcOrd="0" destOrd="0" parTransId="{CC47EAF5-1F01-4CE1-A1B6-40364B5D6295}" sibTransId="{2256311F-5BE0-44DF-8118-3188F1CDDADB}"/>
    <dgm:cxn modelId="{0EA50A4D-A7F2-4DFF-9A96-BECD88025958}" srcId="{AE7D2568-506F-4744-9984-69BBC7828ACE}" destId="{E7F74A1E-55E8-4795-B9FB-27C42A1244A2}" srcOrd="1" destOrd="0" parTransId="{0E3A84E6-BACA-47E9-9D88-7F242C4EDF6E}" sibTransId="{F33125A9-F220-4B5E-9C62-65D313113526}"/>
    <dgm:cxn modelId="{335C3F00-816F-4F1A-9EA7-7D0E0006A37D}" srcId="{D8E376E2-2C3B-4F45-B2B1-59A3DA02FAE0}" destId="{AE7D2568-506F-4744-9984-69BBC7828ACE}" srcOrd="0" destOrd="0" parTransId="{7A0DE478-DFF5-466A-9463-C136348601E4}" sibTransId="{9A88EE8D-03CF-4388-9431-219E790127FA}"/>
    <dgm:cxn modelId="{17B6203C-C7B5-4CB6-8199-EF023E935231}" type="presOf" srcId="{70786A94-002A-44D2-9503-FCBFA4415154}" destId="{86AEB69D-D6A3-4AD6-9866-D062D103D88A}" srcOrd="0" destOrd="0" presId="urn:microsoft.com/office/officeart/2005/8/layout/hList1"/>
    <dgm:cxn modelId="{D1F709E9-2256-4F88-A11A-15874B1A8962}" srcId="{D8E376E2-2C3B-4F45-B2B1-59A3DA02FAE0}" destId="{2F171001-47F5-41DA-BE36-237EDBF8D4D2}" srcOrd="2" destOrd="0" parTransId="{24EFDD81-3F86-4E03-8443-98131A54EF5A}" sibTransId="{57D6D94E-D094-4CCE-B34F-41AFEF7A0B6D}"/>
    <dgm:cxn modelId="{5423E305-D5FF-42B0-AF4C-B601EB8A2048}" srcId="{70786A94-002A-44D2-9503-FCBFA4415154}" destId="{E30057D3-6E2F-454F-BAB4-FA09128D5E34}" srcOrd="1" destOrd="0" parTransId="{DF0F81A6-927C-4DA2-990A-477CF7BA2049}" sibTransId="{DA20FE35-50BC-41A8-BA3E-A8BB5A0C90E8}"/>
    <dgm:cxn modelId="{09FEA189-732A-40EC-A81F-7E9C15D6C337}" srcId="{AE7D2568-506F-4744-9984-69BBC7828ACE}" destId="{1AE0DC94-6CCA-4EDB-BE94-D3646652AC00}" srcOrd="0" destOrd="0" parTransId="{48ABE27B-4677-479A-96B2-16F01B4C321E}" sibTransId="{846FA8B4-ECB8-49FB-9F81-77CD1129B0BE}"/>
    <dgm:cxn modelId="{39F689D4-937A-4534-91FB-FC797FA43830}" type="presOf" srcId="{D307578E-E9FD-4EC2-8DD9-737729F20C37}" destId="{6B4D2C39-26BD-496E-ABDB-36318A9F3FA3}" srcOrd="0" destOrd="0" presId="urn:microsoft.com/office/officeart/2005/8/layout/hList1"/>
    <dgm:cxn modelId="{2D4FFBF0-DEEF-4C33-8387-01356B18EB7F}" type="presOf" srcId="{B021B1E8-A7F6-4AFC-970D-B419FBEDB5DC}" destId="{29C901C9-58E8-4987-9D56-8F55F7E416A0}" srcOrd="0" destOrd="0" presId="urn:microsoft.com/office/officeart/2005/8/layout/hList1"/>
    <dgm:cxn modelId="{9ADCA1A2-01DD-440E-AAAB-FFD267F65E48}" type="presOf" srcId="{AE7D2568-506F-4744-9984-69BBC7828ACE}" destId="{33D77607-EA11-4B16-88F2-1B855187C8AE}" srcOrd="0" destOrd="0" presId="urn:microsoft.com/office/officeart/2005/8/layout/hList1"/>
    <dgm:cxn modelId="{F3F492D8-C0E1-462F-9181-3233A96C6745}" type="presOf" srcId="{1AE0DC94-6CCA-4EDB-BE94-D3646652AC00}" destId="{F456EE59-71FA-4E51-B3C4-FBD7E56CD211}" srcOrd="0" destOrd="0" presId="urn:microsoft.com/office/officeart/2005/8/layout/hList1"/>
    <dgm:cxn modelId="{A196CB90-CC83-45E9-ADF4-EBEE5FA5D115}" type="presOf" srcId="{E30057D3-6E2F-454F-BAB4-FA09128D5E34}" destId="{29C901C9-58E8-4987-9D56-8F55F7E416A0}" srcOrd="0" destOrd="1" presId="urn:microsoft.com/office/officeart/2005/8/layout/hList1"/>
    <dgm:cxn modelId="{65936867-6B17-4783-A8F2-39BE3CA12FAC}" type="presParOf" srcId="{AD596E5A-4D57-4287-B142-C1BD852DEC3A}" destId="{F8762028-1C5D-4149-AF8F-F0005A6E2924}" srcOrd="0" destOrd="0" presId="urn:microsoft.com/office/officeart/2005/8/layout/hList1"/>
    <dgm:cxn modelId="{3BBAC32A-D141-4672-AD3B-C357D28644B1}" type="presParOf" srcId="{F8762028-1C5D-4149-AF8F-F0005A6E2924}" destId="{33D77607-EA11-4B16-88F2-1B855187C8AE}" srcOrd="0" destOrd="0" presId="urn:microsoft.com/office/officeart/2005/8/layout/hList1"/>
    <dgm:cxn modelId="{DF0E2970-59C7-4A88-AAA0-3978FE3128F6}" type="presParOf" srcId="{F8762028-1C5D-4149-AF8F-F0005A6E2924}" destId="{F456EE59-71FA-4E51-B3C4-FBD7E56CD211}" srcOrd="1" destOrd="0" presId="urn:microsoft.com/office/officeart/2005/8/layout/hList1"/>
    <dgm:cxn modelId="{58B820D6-8ECF-47D9-99F8-B9BD70CB3737}" type="presParOf" srcId="{AD596E5A-4D57-4287-B142-C1BD852DEC3A}" destId="{7C1D14A4-C812-42D5-86CB-9CD7F9B9B29D}" srcOrd="1" destOrd="0" presId="urn:microsoft.com/office/officeart/2005/8/layout/hList1"/>
    <dgm:cxn modelId="{D1E73E01-45EB-450D-83E3-3897D38F9CC3}" type="presParOf" srcId="{AD596E5A-4D57-4287-B142-C1BD852DEC3A}" destId="{6AB37CBA-88FD-4D1E-90F0-9BCC30B3CC26}" srcOrd="2" destOrd="0" presId="urn:microsoft.com/office/officeart/2005/8/layout/hList1"/>
    <dgm:cxn modelId="{2A91BB7E-1204-4CB3-AE38-061FA0C6084D}" type="presParOf" srcId="{6AB37CBA-88FD-4D1E-90F0-9BCC30B3CC26}" destId="{86AEB69D-D6A3-4AD6-9866-D062D103D88A}" srcOrd="0" destOrd="0" presId="urn:microsoft.com/office/officeart/2005/8/layout/hList1"/>
    <dgm:cxn modelId="{79C0EF93-512C-42BA-8E64-5A6180233E8B}" type="presParOf" srcId="{6AB37CBA-88FD-4D1E-90F0-9BCC30B3CC26}" destId="{29C901C9-58E8-4987-9D56-8F55F7E416A0}" srcOrd="1" destOrd="0" presId="urn:microsoft.com/office/officeart/2005/8/layout/hList1"/>
    <dgm:cxn modelId="{6CEAEFD5-D000-4410-AB86-846347A43E60}" type="presParOf" srcId="{AD596E5A-4D57-4287-B142-C1BD852DEC3A}" destId="{9B18A926-F583-4577-9BE8-32910E20CA56}" srcOrd="3" destOrd="0" presId="urn:microsoft.com/office/officeart/2005/8/layout/hList1"/>
    <dgm:cxn modelId="{6703E79D-0989-44C8-9C6B-13C2DCBCA6D5}" type="presParOf" srcId="{AD596E5A-4D57-4287-B142-C1BD852DEC3A}" destId="{363579BC-2B06-468C-9872-8F481134ECE3}" srcOrd="4" destOrd="0" presId="urn:microsoft.com/office/officeart/2005/8/layout/hList1"/>
    <dgm:cxn modelId="{725847D0-5B8E-43D9-A521-B15AE568ACE0}" type="presParOf" srcId="{363579BC-2B06-468C-9872-8F481134ECE3}" destId="{1D829F20-F30C-4572-9A35-56EFC432CD57}" srcOrd="0" destOrd="0" presId="urn:microsoft.com/office/officeart/2005/8/layout/hList1"/>
    <dgm:cxn modelId="{4BC50DD4-37D9-43CB-ACEF-6475E97D050D}" type="presParOf" srcId="{363579BC-2B06-468C-9872-8F481134ECE3}" destId="{6B4D2C39-26BD-496E-ABDB-36318A9F3F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A762F-C156-4D21-AC74-6FB146E750BF}">
      <dsp:nvSpPr>
        <dsp:cNvPr id="0" name=""/>
        <dsp:cNvSpPr/>
      </dsp:nvSpPr>
      <dsp:spPr>
        <a:xfrm>
          <a:off x="2171" y="10597"/>
          <a:ext cx="2117407" cy="633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Информационно-консультационная</a:t>
          </a:r>
          <a:endParaRPr lang="ru-RU" sz="1600" kern="1200" dirty="0"/>
        </a:p>
      </dsp:txBody>
      <dsp:txXfrm>
        <a:off x="2171" y="10597"/>
        <a:ext cx="2117407" cy="633600"/>
      </dsp:txXfrm>
    </dsp:sp>
    <dsp:sp modelId="{5D4A0344-EBC5-4662-8FFB-01CA40FED42F}">
      <dsp:nvSpPr>
        <dsp:cNvPr id="0" name=""/>
        <dsp:cNvSpPr/>
      </dsp:nvSpPr>
      <dsp:spPr>
        <a:xfrm>
          <a:off x="2171" y="644197"/>
          <a:ext cx="2117407" cy="19626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 2021-2023 годах оказана консультационная поддержка 443 субъектам малого и среднего предпринимательства</a:t>
          </a:r>
          <a:endParaRPr lang="ru-RU" sz="1400" kern="1200" dirty="0"/>
        </a:p>
      </dsp:txBody>
      <dsp:txXfrm>
        <a:off x="2171" y="644197"/>
        <a:ext cx="2117407" cy="1962675"/>
      </dsp:txXfrm>
    </dsp:sp>
    <dsp:sp modelId="{DF483347-8342-4818-9EB3-B6FCE60203FD}">
      <dsp:nvSpPr>
        <dsp:cNvPr id="0" name=""/>
        <dsp:cNvSpPr/>
      </dsp:nvSpPr>
      <dsp:spPr>
        <a:xfrm>
          <a:off x="2416016" y="10597"/>
          <a:ext cx="2117407" cy="6336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Образовательная</a:t>
          </a:r>
          <a:endParaRPr lang="ru-RU" sz="1600" kern="1200" dirty="0"/>
        </a:p>
      </dsp:txBody>
      <dsp:txXfrm>
        <a:off x="2416016" y="10597"/>
        <a:ext cx="2117407" cy="633600"/>
      </dsp:txXfrm>
    </dsp:sp>
    <dsp:sp modelId="{FC10B82C-89D5-4CAC-9700-5713BCCCE633}">
      <dsp:nvSpPr>
        <dsp:cNvPr id="0" name=""/>
        <dsp:cNvSpPr/>
      </dsp:nvSpPr>
      <dsp:spPr>
        <a:xfrm>
          <a:off x="2416016" y="654795"/>
          <a:ext cx="2117407" cy="196267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Ежегодно проводится бесплатное обучение потенциальных и действующих предпринимателей в количестве 45 человек</a:t>
          </a:r>
          <a:endParaRPr lang="ru-RU" sz="1400" kern="1200" dirty="0"/>
        </a:p>
      </dsp:txBody>
      <dsp:txXfrm>
        <a:off x="2416016" y="654795"/>
        <a:ext cx="2117407" cy="1962675"/>
      </dsp:txXfrm>
    </dsp:sp>
    <dsp:sp modelId="{5181D285-6859-45C4-AC4E-757BAA6089D0}">
      <dsp:nvSpPr>
        <dsp:cNvPr id="0" name=""/>
        <dsp:cNvSpPr/>
      </dsp:nvSpPr>
      <dsp:spPr>
        <a:xfrm>
          <a:off x="4829860" y="10597"/>
          <a:ext cx="2117407" cy="6336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Имущественная</a:t>
          </a:r>
          <a:endParaRPr lang="ru-RU" sz="1600" kern="1200" dirty="0"/>
        </a:p>
      </dsp:txBody>
      <dsp:txXfrm>
        <a:off x="4829860" y="10597"/>
        <a:ext cx="2117407" cy="633600"/>
      </dsp:txXfrm>
    </dsp:sp>
    <dsp:sp modelId="{6448963C-56D5-4248-90B7-2B29FB7122A6}">
      <dsp:nvSpPr>
        <dsp:cNvPr id="0" name=""/>
        <dsp:cNvSpPr/>
      </dsp:nvSpPr>
      <dsp:spPr>
        <a:xfrm>
          <a:off x="4829860" y="644197"/>
          <a:ext cx="2117407" cy="196267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Оказана имущественная поддержка  в виде предоставления в аренду муниципального имущества </a:t>
          </a:r>
          <a:r>
            <a:rPr lang="ru-RU" sz="1400" kern="1200" dirty="0" smtClean="0"/>
            <a:t>14 </a:t>
          </a:r>
          <a:r>
            <a:rPr lang="ru-RU" sz="1400" kern="1200" dirty="0" smtClean="0"/>
            <a:t>субъектам МСП общей площадью </a:t>
          </a:r>
          <a:r>
            <a:rPr lang="ru-RU" sz="1400" kern="1200" dirty="0" smtClean="0"/>
            <a:t>421,5 </a:t>
          </a:r>
          <a:r>
            <a:rPr lang="ru-RU" sz="1400" kern="1200" dirty="0" smtClean="0"/>
            <a:t>м2</a:t>
          </a:r>
          <a:endParaRPr lang="ru-RU" sz="1400" kern="1200" dirty="0"/>
        </a:p>
      </dsp:txBody>
      <dsp:txXfrm>
        <a:off x="4829860" y="644197"/>
        <a:ext cx="2117407" cy="1962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77607-EA11-4B16-88F2-1B855187C8AE}">
      <dsp:nvSpPr>
        <dsp:cNvPr id="0" name=""/>
        <dsp:cNvSpPr/>
      </dsp:nvSpPr>
      <dsp:spPr>
        <a:xfrm>
          <a:off x="2183" y="11992"/>
          <a:ext cx="2128629" cy="662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2021 год</a:t>
          </a:r>
          <a:endParaRPr lang="ru-RU" sz="1600" kern="1200" dirty="0"/>
        </a:p>
      </dsp:txBody>
      <dsp:txXfrm>
        <a:off x="2183" y="11992"/>
        <a:ext cx="2128629" cy="662400"/>
      </dsp:txXfrm>
    </dsp:sp>
    <dsp:sp modelId="{F456EE59-71FA-4E51-B3C4-FBD7E56CD211}">
      <dsp:nvSpPr>
        <dsp:cNvPr id="0" name=""/>
        <dsp:cNvSpPr/>
      </dsp:nvSpPr>
      <dsp:spPr>
        <a:xfrm>
          <a:off x="2183" y="674392"/>
          <a:ext cx="2128629" cy="119956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Открыли собственное дело 58 граждан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Сумма поддержки составила 11,6 </a:t>
          </a:r>
          <a:r>
            <a:rPr lang="ru-RU" sz="1400" kern="1200" dirty="0" err="1" smtClean="0"/>
            <a:t>млн</a:t>
          </a:r>
          <a:r>
            <a:rPr lang="ru-RU" sz="1400" kern="1200" dirty="0" smtClean="0"/>
            <a:t> рублей</a:t>
          </a:r>
          <a:endParaRPr lang="ru-RU" sz="1400" kern="1200" dirty="0"/>
        </a:p>
      </dsp:txBody>
      <dsp:txXfrm>
        <a:off x="2183" y="674392"/>
        <a:ext cx="2128629" cy="1199564"/>
      </dsp:txXfrm>
    </dsp:sp>
    <dsp:sp modelId="{86AEB69D-D6A3-4AD6-9866-D062D103D88A}">
      <dsp:nvSpPr>
        <dsp:cNvPr id="0" name=""/>
        <dsp:cNvSpPr/>
      </dsp:nvSpPr>
      <dsp:spPr>
        <a:xfrm>
          <a:off x="2428820" y="11992"/>
          <a:ext cx="2128629" cy="662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2022 год</a:t>
          </a:r>
          <a:endParaRPr lang="ru-RU" sz="1600" kern="1200" dirty="0"/>
        </a:p>
      </dsp:txBody>
      <dsp:txXfrm>
        <a:off x="2428820" y="11992"/>
        <a:ext cx="2128629" cy="662400"/>
      </dsp:txXfrm>
    </dsp:sp>
    <dsp:sp modelId="{29C901C9-58E8-4987-9D56-8F55F7E416A0}">
      <dsp:nvSpPr>
        <dsp:cNvPr id="0" name=""/>
        <dsp:cNvSpPr/>
      </dsp:nvSpPr>
      <dsp:spPr>
        <a:xfrm>
          <a:off x="2428820" y="674392"/>
          <a:ext cx="2128629" cy="119956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Открыли собственное дело 69 граждан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Сумма поддержки составила 17,1 </a:t>
          </a:r>
          <a:r>
            <a:rPr lang="ru-RU" sz="1400" kern="1200" dirty="0" err="1" smtClean="0"/>
            <a:t>млн</a:t>
          </a:r>
          <a:r>
            <a:rPr lang="ru-RU" sz="1400" kern="1200" dirty="0" smtClean="0"/>
            <a:t> рублей</a:t>
          </a:r>
          <a:endParaRPr lang="ru-RU" sz="1400" kern="1200" dirty="0"/>
        </a:p>
      </dsp:txBody>
      <dsp:txXfrm>
        <a:off x="2428820" y="674392"/>
        <a:ext cx="2128629" cy="1199564"/>
      </dsp:txXfrm>
    </dsp:sp>
    <dsp:sp modelId="{1D829F20-F30C-4572-9A35-56EFC432CD57}">
      <dsp:nvSpPr>
        <dsp:cNvPr id="0" name=""/>
        <dsp:cNvSpPr/>
      </dsp:nvSpPr>
      <dsp:spPr>
        <a:xfrm>
          <a:off x="4855457" y="11992"/>
          <a:ext cx="2128629" cy="662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2023 год</a:t>
          </a:r>
          <a:endParaRPr lang="ru-RU" sz="1600" kern="1200" dirty="0"/>
        </a:p>
      </dsp:txBody>
      <dsp:txXfrm>
        <a:off x="4855457" y="11992"/>
        <a:ext cx="2128629" cy="662400"/>
      </dsp:txXfrm>
    </dsp:sp>
    <dsp:sp modelId="{6B4D2C39-26BD-496E-ABDB-36318A9F3FA3}">
      <dsp:nvSpPr>
        <dsp:cNvPr id="0" name=""/>
        <dsp:cNvSpPr/>
      </dsp:nvSpPr>
      <dsp:spPr>
        <a:xfrm>
          <a:off x="4855457" y="674392"/>
          <a:ext cx="2128629" cy="119956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Открыли собственное дело </a:t>
          </a:r>
          <a:r>
            <a:rPr lang="ru-RU" sz="1400" kern="1200" dirty="0" smtClean="0"/>
            <a:t>91 гражданин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Сумма поддержки составила </a:t>
          </a:r>
          <a:r>
            <a:rPr lang="ru-RU" sz="1400" kern="1200" dirty="0" smtClean="0"/>
            <a:t>26,5 </a:t>
          </a:r>
          <a:r>
            <a:rPr lang="ru-RU" sz="1400" kern="1200" dirty="0" smtClean="0"/>
            <a:t>млн рублей</a:t>
          </a:r>
          <a:endParaRPr lang="ru-RU" sz="1400" kern="1200" dirty="0"/>
        </a:p>
      </dsp:txBody>
      <dsp:txXfrm>
        <a:off x="4855457" y="674392"/>
        <a:ext cx="2128629" cy="1199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2538" cy="496808"/>
          </a:xfrm>
          <a:prstGeom prst="rect">
            <a:avLst/>
          </a:prstGeom>
        </p:spPr>
        <p:txBody>
          <a:bodyPr vert="horz" lIns="91168" tIns="45584" rIns="91168" bIns="4558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9436" y="2"/>
            <a:ext cx="2952538" cy="496808"/>
          </a:xfrm>
          <a:prstGeom prst="rect">
            <a:avLst/>
          </a:prstGeom>
        </p:spPr>
        <p:txBody>
          <a:bodyPr vert="horz" lIns="91168" tIns="45584" rIns="91168" bIns="45584" rtlCol="0"/>
          <a:lstStyle>
            <a:lvl1pPr algn="r">
              <a:defRPr sz="1200"/>
            </a:lvl1pPr>
          </a:lstStyle>
          <a:p>
            <a:fld id="{D1BDB917-9C9E-4784-926B-7D312A4BC17F}" type="datetimeFigureOut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7294"/>
            <a:ext cx="2952538" cy="496808"/>
          </a:xfrm>
          <a:prstGeom prst="rect">
            <a:avLst/>
          </a:prstGeom>
        </p:spPr>
        <p:txBody>
          <a:bodyPr vert="horz" lIns="91168" tIns="45584" rIns="91168" bIns="4558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9436" y="9447294"/>
            <a:ext cx="2952538" cy="496808"/>
          </a:xfrm>
          <a:prstGeom prst="rect">
            <a:avLst/>
          </a:prstGeom>
        </p:spPr>
        <p:txBody>
          <a:bodyPr vert="horz" lIns="91168" tIns="45584" rIns="91168" bIns="45584" rtlCol="0" anchor="b"/>
          <a:lstStyle>
            <a:lvl1pPr algn="r">
              <a:defRPr sz="1200"/>
            </a:lvl1pPr>
          </a:lstStyle>
          <a:p>
            <a:fld id="{43FAAF72-E142-409A-9434-AA092993CCD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834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2538" cy="498396"/>
          </a:xfrm>
          <a:prstGeom prst="rect">
            <a:avLst/>
          </a:prstGeom>
        </p:spPr>
        <p:txBody>
          <a:bodyPr vert="horz" lIns="91168" tIns="45584" rIns="91168" bIns="4558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36" y="0"/>
            <a:ext cx="2952538" cy="498396"/>
          </a:xfrm>
          <a:prstGeom prst="rect">
            <a:avLst/>
          </a:prstGeom>
        </p:spPr>
        <p:txBody>
          <a:bodyPr vert="horz" lIns="91168" tIns="45584" rIns="91168" bIns="45584" rtlCol="0"/>
          <a:lstStyle>
            <a:lvl1pPr algn="r">
              <a:defRPr sz="1200"/>
            </a:lvl1pPr>
          </a:lstStyle>
          <a:p>
            <a:fld id="{72191D82-0687-4434-8B00-5B4479E8F7D8}" type="datetimeFigureOut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8" tIns="45584" rIns="91168" bIns="4558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6" y="4787137"/>
            <a:ext cx="5450840" cy="3915738"/>
          </a:xfrm>
          <a:prstGeom prst="rect">
            <a:avLst/>
          </a:prstGeom>
        </p:spPr>
        <p:txBody>
          <a:bodyPr vert="horz" lIns="91168" tIns="45584" rIns="91168" bIns="455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7294"/>
            <a:ext cx="2952538" cy="498396"/>
          </a:xfrm>
          <a:prstGeom prst="rect">
            <a:avLst/>
          </a:prstGeom>
        </p:spPr>
        <p:txBody>
          <a:bodyPr vert="horz" lIns="91168" tIns="45584" rIns="91168" bIns="4558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36" y="9447294"/>
            <a:ext cx="2952538" cy="498396"/>
          </a:xfrm>
          <a:prstGeom prst="rect">
            <a:avLst/>
          </a:prstGeom>
        </p:spPr>
        <p:txBody>
          <a:bodyPr vert="horz" lIns="91168" tIns="45584" rIns="91168" bIns="45584" rtlCol="0" anchor="b"/>
          <a:lstStyle>
            <a:lvl1pPr algn="r">
              <a:defRPr sz="1200"/>
            </a:lvl1pPr>
          </a:lstStyle>
          <a:p>
            <a:fld id="{E2DC6AB9-A47C-47FC-B0B3-90524A461C0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76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C6AB9-A47C-47FC-B0B3-90524A461C0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83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0726-A319-4450-88B6-3D6DF02EE59D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38DC5-E2FF-4C5B-8ADB-FC97EC799597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C803-D9F8-4F2B-8D67-CA3911F4BA03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ABBE-2100-4C17-A7AF-549E03FF5429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C59D-803F-498E-8BD6-2938002B5483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89500-034C-414F-8D88-1DA6FB33A875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40AE1-C561-4021-A20A-2FCFB429B1D4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8667D-B9C1-43D8-9C49-2D3CC10DF510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64D8-2516-485A-A3AB-8EEC26EB3AD7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71B5-3341-41E3-9921-40C59F62F178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142F-67CB-4FE5-9B73-D65F6FD87A21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EFE5-B502-49AC-AF04-2388F9B43E51}" type="datetime1">
              <a:rPr lang="ru-RU" smtClean="0"/>
              <a:pPr/>
              <a:t>10.01.2025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89BE3-4063-42BD-8E7D-9F40B5EB84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alujskij-r31-gosweb.val-adm.ru/invest/Invest_ploshadk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chart" Target="../charts/chart7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6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125" descr="C:\Users\ИнформАналит2\Desktop\Превью\1560.jpg"/>
          <p:cNvPicPr>
            <a:picLocks noChangeAspect="1" noChangeArrowheads="1"/>
          </p:cNvPicPr>
          <p:nvPr/>
        </p:nvPicPr>
        <p:blipFill>
          <a:blip r:embed="rId2"/>
          <a:srcRect t="6934" r="1257" b="6896"/>
          <a:stretch>
            <a:fillRect/>
          </a:stretch>
        </p:blipFill>
        <p:spPr bwMode="auto">
          <a:xfrm>
            <a:off x="240031" y="4283460"/>
            <a:ext cx="5143500" cy="2380229"/>
          </a:xfrm>
          <a:prstGeom prst="rect">
            <a:avLst/>
          </a:prstGeom>
          <a:noFill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1285884" cy="164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9993902" y="251438"/>
            <a:ext cx="1959050" cy="164307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77290" y="2064365"/>
            <a:ext cx="103441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Инвестиционный профиль </a:t>
            </a:r>
            <a:br>
              <a:rPr lang="ru-RU" sz="4000" b="1" dirty="0" smtClean="0"/>
            </a:br>
            <a:r>
              <a:rPr lang="ru-RU" sz="4000" b="1" dirty="0" smtClean="0"/>
              <a:t>Валуйского </a:t>
            </a:r>
            <a:r>
              <a:rPr lang="ru-RU" sz="4000" b="1" dirty="0" smtClean="0"/>
              <a:t>муниципального </a:t>
            </a:r>
            <a:r>
              <a:rPr lang="ru-RU" sz="4000" b="1" dirty="0" smtClean="0"/>
              <a:t>округа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20940" y="4274824"/>
            <a:ext cx="4411980" cy="234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Инвестиционные площадки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9170" y="1299895"/>
            <a:ext cx="107251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660" y="662940"/>
            <a:ext cx="11029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Определены </a:t>
            </a:r>
            <a:r>
              <a:rPr lang="ru-RU" sz="2400" dirty="0" smtClean="0"/>
              <a:t>2 инвестиционные площадки, на каждую площадку составлена карточка и паспорт. Информация размещена на официальном сайте администрации Валуйского </a:t>
            </a:r>
            <a:r>
              <a:rPr lang="ru-RU" sz="2400" dirty="0" smtClean="0"/>
              <a:t>муниципального </a:t>
            </a:r>
            <a:r>
              <a:rPr lang="ru-RU" sz="2400" dirty="0" smtClean="0"/>
              <a:t>округа по адресу </a:t>
            </a:r>
            <a:r>
              <a:rPr lang="en-US" sz="2400" dirty="0" smtClean="0">
                <a:hlinkClick r:id="rId2"/>
              </a:rPr>
              <a:t>https://valujskij-r31-gosweb.val-adm.ru/invest/Invest_ploshadki/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379381"/>
              </p:ext>
            </p:extLst>
          </p:nvPr>
        </p:nvGraphicFramePr>
        <p:xfrm>
          <a:off x="217170" y="2263141"/>
          <a:ext cx="11715750" cy="4173461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19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0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15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7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601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№ </a:t>
                      </a:r>
                      <a:r>
                        <a:rPr lang="ru-RU" sz="1400" u="none" strike="noStrike" dirty="0" err="1"/>
                        <a:t>п</a:t>
                      </a:r>
                      <a:r>
                        <a:rPr lang="ru-RU" sz="1400" u="none" strike="noStrike" dirty="0"/>
                        <a:t>/</a:t>
                      </a:r>
                      <a:r>
                        <a:rPr lang="ru-RU" sz="1400" u="none" strike="noStrike" dirty="0" err="1"/>
                        <a:t>п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Наименование площадки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Адрес площадки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Наименование юридического лица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Собственник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Вид деятельности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Площадь земельного участка, кв.м.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Наличие зданий и сооружений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вид имеющейся инфраструктуры (газ, вода, и т.д.)</a:t>
                      </a:r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11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1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Производственные площади ООО «Валуйское предприятие «Металлоизделия», г.Валуйки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г.Валуйки, ул.Чапаева,34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ООО «</a:t>
                      </a:r>
                      <a:r>
                        <a:rPr lang="ru-RU" sz="1400" u="none" strike="noStrike" dirty="0" err="1"/>
                        <a:t>Валуйское</a:t>
                      </a:r>
                      <a:r>
                        <a:rPr lang="ru-RU" sz="1400" u="none" strike="noStrike" dirty="0"/>
                        <a:t> предприятие «Металлоизделия»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Общероссийская общественная организация инвалидов Всероссийского ордена Трудового Красного Знамени общества слепых г.Москва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Обрабатывающие производства (производство упаковки из легких материалов)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16000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7 зданий - 4769,99 кв.м.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газ, вода, электроэнергия, отопление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2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2</a:t>
                      </a:r>
                      <a:endParaRPr lang="ru-RU" sz="1400" b="0" i="0" u="none" strike="noStrike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Земельный участок для создания производства по переработке сельхозпродукции, Белгородская область, р-н Валуйский, 2 км. северо-восточнее </a:t>
                      </a:r>
                      <a:r>
                        <a:rPr lang="ru-RU" sz="1400" u="none" strike="noStrike" dirty="0" err="1"/>
                        <a:t>с.Колосково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Валуйский район, с.Колосково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/>
                        <a:t>-</a:t>
                      </a:r>
                      <a:endParaRPr lang="ru-RU" sz="1400" b="0" i="0" u="none" strike="noStrike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Валуйский </a:t>
                      </a:r>
                      <a:r>
                        <a:rPr lang="ru-RU" sz="1400" u="none" strike="noStrike" dirty="0" smtClean="0"/>
                        <a:t>муниципальный </a:t>
                      </a:r>
                      <a:r>
                        <a:rPr lang="ru-RU" sz="1400" u="none" strike="noStrike" dirty="0"/>
                        <a:t>округ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Сельское хозяйство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157143</a:t>
                      </a:r>
                      <a:endParaRPr lang="ru-RU" sz="1400" b="0" i="0" u="none" strike="noStrike" dirty="0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-</a:t>
                      </a:r>
                      <a:endParaRPr lang="ru-RU" sz="1400" b="0" i="0" u="none" strike="noStrike" dirty="0">
                        <a:latin typeface="Arial"/>
                      </a:endParaRPr>
                    </a:p>
                  </a:txBody>
                  <a:tcPr marL="6471" marR="6471" marT="64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/>
                        <a:t>-</a:t>
                      </a:r>
                      <a:endParaRPr lang="ru-RU" sz="1400" b="0" i="0" u="none" strike="noStrike" dirty="0">
                        <a:latin typeface="Arial"/>
                      </a:endParaRPr>
                    </a:p>
                  </a:txBody>
                  <a:tcPr marL="6471" marR="6471" marT="647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50" y="525780"/>
            <a:ext cx="1190625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целях улучшения инвестиционного климата необходимо проведения следующих мероприятий: 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1.Сокращение сроков и финансовых затрат на прохождение разрешительных процедур в сфере земельных отношений и строительства при реализации инвестиционных проектов.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2.Взаимодействие между инвесторами и поставщиками услуг.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3.Реализации проектов с использованием механизма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муниципально-частного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партнерства.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4.Развитие инвестиционных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площадок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5.Организация специализированного интернет – ресурса муниципального образования об инвестиционной деятельности, обеспечивающего канал прямой связи органов местного самоуправления с инвесторами и поддержание его в актуальном состоянии.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6.Формирование системы информационной и консультационной поддержки и популяризация предпринимательской деятельности.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7.Сопровождение инвестиционных проектов, реализуемых хозяйствующими субъектами.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8.Проведение оценки регулирующего воздействия проектов муниципальных нормативных правовых актов и экспертизы действующих муниципальных нормативных правовых актов, регулирующих вопросы, связанные с осуществлением предпринимательской и иной экономической деятельности.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9.Обеспечение деятельности общественного Совета по поддержке и развитию малого и среднего предпринимательства и улучшению инвестиционного климата Валуйского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округа.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10.Обеспечение профессиональной подготовки и переподготовки должностных лиц, ответственных за привлечение инвестиций и поддержку предпринимательства.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11.Формирование положительного имиджа Валуйского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округа как инвестиционно привлекательной территории.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по улучшению инвестиционной привлекательности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925830" y="1742717"/>
            <a:ext cx="1032129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Администрация Валуйского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округа, 309996, Белгородская обл.,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г.Валуйки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пл. Красная, 1,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e-mail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: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adm@val-adm.ru</a:t>
            </a: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Интернет-сайт администрации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округа: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https://valujskij-r31.gosweb.gosuslugi.ru/</a:t>
            </a: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Ссылка на раздел «Инвестиционный климат»: 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https://valujskij-r31.gosweb.gosuslugi.ru/deyatelnost/napravleniya-deyatelnosti/investitsionnyy-klimat/</a:t>
            </a: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Глава администрации Валуйского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округа Дыбов Алексей Иванович,                  т. 8 (47 236) 3-17-62, Факс: 8 (47 236) 3-03-96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Заместитель главы администрации Валуйского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муниципального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округа по вопросам муниципальной собственности и земельных ресурсов – начальник управления экономического </a:t>
            </a: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развития Мормуль Марина Юрьевна,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т.(47 236)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3-14-33</a:t>
            </a:r>
            <a:endParaRPr lang="ru-RU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Контактная информация для инвестора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а оргуг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777" t="7401" r="2778" b="18586"/>
          <a:stretch>
            <a:fillRect/>
          </a:stretch>
        </p:blipFill>
        <p:spPr>
          <a:xfrm>
            <a:off x="6149340" y="797971"/>
            <a:ext cx="5836920" cy="6008594"/>
          </a:xfr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2923"/>
            <a:ext cx="579501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360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Валуйский </a:t>
            </a:r>
            <a:r>
              <a:rPr lang="ru-RU" dirty="0" smtClean="0">
                <a:ea typeface="Times New Roman" pitchFamily="18" charset="0"/>
              </a:rPr>
              <a:t>муниципальный округ </a:t>
            </a:r>
            <a:r>
              <a:rPr lang="ru-RU" dirty="0" smtClean="0">
                <a:ea typeface="Times New Roman" pitchFamily="18" charset="0"/>
              </a:rPr>
              <a:t>расположен в юго-восточной части Белгородской области Центрального Черноземья России, на северо-западе граничит с </a:t>
            </a:r>
            <a:r>
              <a:rPr lang="ru-RU" dirty="0" err="1" smtClean="0">
                <a:ea typeface="Times New Roman" pitchFamily="18" charset="0"/>
              </a:rPr>
              <a:t>Волоконовским</a:t>
            </a:r>
            <a:r>
              <a:rPr lang="ru-RU" dirty="0" smtClean="0">
                <a:ea typeface="Times New Roman" pitchFamily="18" charset="0"/>
              </a:rPr>
              <a:t> районом, на северо-востоке – с Красногвардейским, на востоке – с </a:t>
            </a:r>
            <a:r>
              <a:rPr lang="ru-RU" dirty="0" err="1" smtClean="0">
                <a:ea typeface="Times New Roman" pitchFamily="18" charset="0"/>
              </a:rPr>
              <a:t>Вейделевским</a:t>
            </a:r>
            <a:r>
              <a:rPr lang="ru-RU" dirty="0" smtClean="0">
                <a:ea typeface="Times New Roman" pitchFamily="18" charset="0"/>
              </a:rPr>
              <a:t>, на юго-востоке – с Троицким районом Луганской области Украины, на юго-западе и западе – с </a:t>
            </a:r>
            <a:r>
              <a:rPr lang="ru-RU" dirty="0" err="1" smtClean="0">
                <a:ea typeface="Times New Roman" pitchFamily="18" charset="0"/>
              </a:rPr>
              <a:t>Двуречанским</a:t>
            </a:r>
            <a:r>
              <a:rPr lang="ru-RU" dirty="0" smtClean="0">
                <a:ea typeface="Times New Roman" pitchFamily="18" charset="0"/>
              </a:rPr>
              <a:t> и </a:t>
            </a:r>
            <a:r>
              <a:rPr lang="ru-RU" dirty="0" err="1" smtClean="0">
                <a:ea typeface="Times New Roman" pitchFamily="18" charset="0"/>
              </a:rPr>
              <a:t>Великобурлукским</a:t>
            </a:r>
            <a:r>
              <a:rPr lang="ru-RU" dirty="0" smtClean="0">
                <a:ea typeface="Times New Roman" pitchFamily="18" charset="0"/>
              </a:rPr>
              <a:t> районами Харьковской области Украины. Общая площадь округа: 1709,64 км².</a:t>
            </a:r>
          </a:p>
          <a:p>
            <a:pPr marL="36000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ea typeface="Times New Roman" pitchFamily="18" charset="0"/>
            </a:endParaRP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Географически находится на юго-западе Среднерусской возвышенности. Рельеф местности пересеченный, холмистый. Климат умеренный, континентальный. </a:t>
            </a: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ea typeface="Times New Roman" pitchFamily="18" charset="0"/>
            </a:endParaRP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Многолетние средние температуры: январь -7,4Со, июль +20,3 Со. Выпадает осадков около 500 мм в год. Среднегодовое направление ветра юго-западное. Промерзание почвы в морозные годы до 70 сантиметров.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Географическое положение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</p:spPr>
        <p:txBody>
          <a:bodyPr/>
          <a:lstStyle/>
          <a:p>
            <a:fld id="{7FD89BE3-4063-42BD-8E7D-9F40B5EB8411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-1" y="622285"/>
            <a:ext cx="12108873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0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30 июля 1928 года вместо упраздненного Валуйского уезда был образован Валуйский район в составе </a:t>
            </a:r>
            <a:r>
              <a:rPr lang="ru-RU" dirty="0" err="1" smtClean="0">
                <a:ea typeface="Times New Roman" pitchFamily="18" charset="0"/>
              </a:rPr>
              <a:t>Острогожского</a:t>
            </a:r>
            <a:r>
              <a:rPr lang="ru-RU" dirty="0" smtClean="0">
                <a:ea typeface="Times New Roman" pitchFamily="18" charset="0"/>
              </a:rPr>
              <a:t> округа Центрально-Черноземной области, с 1934 года — в составе Воронежской области. В годы первой и второй пятилеток в Валуйках расширяются существующие и строятся новые предприятия, учебные заведения. В 1954 году Валуйский район вошел в состав вновь образованной Белгородской области, что стало новой вехой в дальнейшем становлении и развитии муниципального образования.</a:t>
            </a:r>
          </a:p>
          <a:p>
            <a:pPr marL="3600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ea typeface="Times New Roman" pitchFamily="18" charset="0"/>
            </a:endParaRP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В 21 век Валуйки вступили как город пищевиков и железнодорожников, динамично развивающийся районный центр юго-востока Белгородской области.</a:t>
            </a: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ea typeface="Times New Roman" pitchFamily="18" charset="0"/>
            </a:endParaRP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С 1 января 2006 года в соответствии с Законом Белгородской области от 20.12.2004 № 159 образовано единое муниципальное образование «Город Валуйки и Валуйский район» со статусом муниципального района. Город Валуйки вошёл в состав муниципального образования как городское поселение. На территории района были образованы 2 городских и 14 сельских поселений.</a:t>
            </a: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ea typeface="Times New Roman" pitchFamily="18" charset="0"/>
            </a:endParaRP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ea typeface="Times New Roman" pitchFamily="18" charset="0"/>
              </a:rPr>
              <a:t>	Муниципальное образование – Валуйский городской округ наделён статусом городского округа законом Белгородской области от 19 апреля 2018 года № 255 «Об объединении всех поселений, входящих в состав муниципального района «Город Валуйки и Валуйский район», и наделении вновь образованного муниципального образования статусом городского округа, и о внесении изменений в закон Белгородской области «Об установлении границ муниципальных образований и наделении их статусом городского, сельского поселения, городского округа, муниципального района»). </a:t>
            </a:r>
            <a:endParaRPr lang="ru-RU" dirty="0" smtClean="0">
              <a:ea typeface="Times New Roman" pitchFamily="18" charset="0"/>
            </a:endParaRP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	</a:t>
            </a:r>
          </a:p>
          <a:p>
            <a:pPr marL="36000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	</a:t>
            </a:r>
            <a:r>
              <a:rPr lang="ru-RU" dirty="0" smtClean="0"/>
              <a:t>В сентябре 2024 года Валуйский городской округ переименована </a:t>
            </a:r>
            <a:r>
              <a:rPr lang="ru-RU" dirty="0"/>
              <a:t>в </a:t>
            </a:r>
            <a:r>
              <a:rPr lang="ru-RU" dirty="0" smtClean="0"/>
              <a:t>Валуйский муниципальный округ.</a:t>
            </a:r>
            <a:endParaRPr lang="ru-RU" dirty="0" smtClean="0">
              <a:ea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Историческая справка</a:t>
            </a:r>
            <a:endParaRPr lang="ru-RU" sz="32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</p:spPr>
        <p:txBody>
          <a:bodyPr/>
          <a:lstStyle/>
          <a:p>
            <a:fld id="{7FD89BE3-4063-42BD-8E7D-9F40B5EB8411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Труд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8861" y="673502"/>
            <a:ext cx="6092190" cy="6184498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сведения о Валуйском городском округе</a:t>
            </a:r>
            <a:endParaRPr lang="ru-RU" sz="32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" y="979138"/>
            <a:ext cx="48691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Год образования – 1928</a:t>
            </a:r>
          </a:p>
          <a:p>
            <a:endParaRPr lang="ru-RU" sz="2200" dirty="0" smtClean="0"/>
          </a:p>
          <a:p>
            <a:r>
              <a:rPr lang="ru-RU" sz="2200" dirty="0" smtClean="0"/>
              <a:t>Территория – 1709,6 кв.км</a:t>
            </a:r>
          </a:p>
          <a:p>
            <a:endParaRPr lang="ru-RU" sz="2200" dirty="0" smtClean="0"/>
          </a:p>
          <a:p>
            <a:r>
              <a:rPr lang="ru-RU" sz="2200" dirty="0" smtClean="0"/>
              <a:t>Численность населения – </a:t>
            </a:r>
            <a:r>
              <a:rPr lang="ru-RU" sz="2200" dirty="0" smtClean="0"/>
              <a:t>63354 </a:t>
            </a:r>
            <a:r>
              <a:rPr lang="ru-RU" sz="2200" dirty="0" smtClean="0"/>
              <a:t>человек:</a:t>
            </a:r>
          </a:p>
          <a:p>
            <a:r>
              <a:rPr lang="ru-RU" sz="2200" dirty="0" smtClean="0"/>
              <a:t>-городское население – </a:t>
            </a:r>
            <a:r>
              <a:rPr lang="ru-RU" sz="2200" dirty="0" smtClean="0"/>
              <a:t>37977 </a:t>
            </a:r>
            <a:r>
              <a:rPr lang="ru-RU" sz="2200" dirty="0" smtClean="0"/>
              <a:t>человека;</a:t>
            </a:r>
          </a:p>
          <a:p>
            <a:r>
              <a:rPr lang="ru-RU" sz="2200" dirty="0" smtClean="0"/>
              <a:t>-сельское население – </a:t>
            </a:r>
            <a:r>
              <a:rPr lang="ru-RU" sz="2200" dirty="0" smtClean="0"/>
              <a:t>25377 человека</a:t>
            </a:r>
            <a:endParaRPr lang="ru-RU" sz="2200" dirty="0" smtClean="0"/>
          </a:p>
          <a:p>
            <a:endParaRPr lang="ru-RU" sz="2200" dirty="0" smtClean="0"/>
          </a:p>
          <a:p>
            <a:r>
              <a:rPr lang="ru-RU" sz="2200" dirty="0" smtClean="0"/>
              <a:t>Плотность населения – 37,7 чел/кв.км</a:t>
            </a:r>
          </a:p>
          <a:p>
            <a:endParaRPr lang="ru-RU" sz="2200" dirty="0" smtClean="0"/>
          </a:p>
          <a:p>
            <a:r>
              <a:rPr lang="ru-RU" sz="2200" dirty="0" smtClean="0"/>
              <a:t>Количество населенных пунктов – 97:</a:t>
            </a:r>
          </a:p>
          <a:p>
            <a:r>
              <a:rPr lang="ru-RU" sz="2200" dirty="0" smtClean="0"/>
              <a:t>-городских – 2</a:t>
            </a:r>
          </a:p>
          <a:p>
            <a:r>
              <a:rPr lang="ru-RU" sz="2200" dirty="0" smtClean="0"/>
              <a:t>-сельских - 95         </a:t>
            </a:r>
            <a:endParaRPr lang="ru-RU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938010" y="1094958"/>
            <a:ext cx="491109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Количество хозяйствующих субъектов – </a:t>
            </a:r>
            <a:r>
              <a:rPr lang="ru-RU" sz="2200" dirty="0" smtClean="0"/>
              <a:t>512 </a:t>
            </a:r>
            <a:r>
              <a:rPr lang="ru-RU" sz="2200" dirty="0" smtClean="0"/>
              <a:t>единиц</a:t>
            </a:r>
          </a:p>
          <a:p>
            <a:endParaRPr lang="ru-RU" sz="2200" dirty="0" smtClean="0"/>
          </a:p>
          <a:p>
            <a:r>
              <a:rPr lang="ru-RU" sz="2200" dirty="0" smtClean="0"/>
              <a:t>Количество субъектов МСП – </a:t>
            </a:r>
            <a:r>
              <a:rPr lang="ru-RU" sz="2200" dirty="0" smtClean="0"/>
              <a:t>1789 </a:t>
            </a:r>
            <a:r>
              <a:rPr lang="ru-RU" sz="2200" dirty="0" smtClean="0"/>
              <a:t>единицы, из них ИП </a:t>
            </a:r>
            <a:r>
              <a:rPr lang="ru-RU" sz="2200" dirty="0" smtClean="0"/>
              <a:t>-1545, </a:t>
            </a:r>
            <a:r>
              <a:rPr lang="ru-RU" sz="2200" dirty="0" smtClean="0"/>
              <a:t>юридических лиц – </a:t>
            </a:r>
            <a:r>
              <a:rPr lang="ru-RU" sz="2200" dirty="0" smtClean="0"/>
              <a:t>244</a:t>
            </a:r>
            <a:endParaRPr lang="ru-RU" sz="2200" dirty="0" smtClean="0"/>
          </a:p>
          <a:p>
            <a:endParaRPr lang="ru-RU" sz="2200" dirty="0" smtClean="0"/>
          </a:p>
          <a:p>
            <a:r>
              <a:rPr lang="ru-RU" sz="2200" dirty="0" smtClean="0"/>
              <a:t>Оборот организаций – </a:t>
            </a:r>
            <a:r>
              <a:rPr lang="ru-RU" sz="2200" dirty="0" smtClean="0"/>
              <a:t>58,7 млрд </a:t>
            </a:r>
            <a:r>
              <a:rPr lang="ru-RU" sz="2200" dirty="0" smtClean="0"/>
              <a:t>руб.</a:t>
            </a:r>
          </a:p>
          <a:p>
            <a:endParaRPr lang="ru-RU" sz="2200" dirty="0" smtClean="0"/>
          </a:p>
          <a:p>
            <a:r>
              <a:rPr lang="ru-RU" sz="2200" dirty="0" smtClean="0"/>
              <a:t>Объем инвестиций в основной капитал – </a:t>
            </a:r>
            <a:r>
              <a:rPr lang="ru-RU" sz="2200" dirty="0" smtClean="0"/>
              <a:t>846,4 </a:t>
            </a:r>
            <a:r>
              <a:rPr lang="ru-RU" sz="2200" dirty="0" smtClean="0"/>
              <a:t>млн руб.</a:t>
            </a:r>
          </a:p>
          <a:p>
            <a:endParaRPr lang="ru-RU" sz="2200" dirty="0" smtClean="0"/>
          </a:p>
          <a:p>
            <a:r>
              <a:rPr lang="ru-RU" sz="2200" dirty="0" smtClean="0"/>
              <a:t>Средняя заработная плата – </a:t>
            </a:r>
            <a:r>
              <a:rPr lang="ru-RU" sz="2200" dirty="0" smtClean="0"/>
              <a:t>49740 </a:t>
            </a:r>
            <a:r>
              <a:rPr lang="ru-RU" sz="2200" dirty="0" smtClean="0"/>
              <a:t>руб.</a:t>
            </a:r>
          </a:p>
          <a:p>
            <a:endParaRPr lang="ru-RU" sz="2200" dirty="0" smtClean="0"/>
          </a:p>
          <a:p>
            <a:r>
              <a:rPr lang="ru-RU" sz="2200" dirty="0" smtClean="0"/>
              <a:t>Уровень безработицы – </a:t>
            </a:r>
            <a:r>
              <a:rPr lang="ru-RU" sz="2200" dirty="0" smtClean="0"/>
              <a:t>0,32%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/>
        </p:nvGraphicFramePr>
        <p:xfrm>
          <a:off x="0" y="674370"/>
          <a:ext cx="4709160" cy="278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44011" y="3892631"/>
            <a:ext cx="45073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Численность работников, среднемесячная зарплата</a:t>
            </a:r>
            <a:endParaRPr lang="ru-RU" sz="1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914401" y="422910"/>
            <a:ext cx="316656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 fontAlgn="base">
              <a:lnSpc>
                <a:spcPct val="150000"/>
              </a:lnSpc>
              <a:spcAft>
                <a:spcPct val="0"/>
              </a:spcAft>
              <a:buClr>
                <a:srgbClr val="C7D3E6"/>
              </a:buClr>
              <a:buSzPts val="2000"/>
              <a:defRPr/>
            </a:pPr>
            <a:r>
              <a:rPr lang="ru-RU" sz="1400" dirty="0" smtClean="0">
                <a:cs typeface="Arial" panose="020B0604020202020204" pitchFamily="34" charset="0"/>
                <a:sym typeface="Roboto Condensed Light" charset="0"/>
              </a:rPr>
              <a:t>Численность населения, чел.</a:t>
            </a:r>
            <a:endParaRPr lang="ru-RU" sz="1400" dirty="0">
              <a:cs typeface="Arial" panose="020B0604020202020204" pitchFamily="34" charset="0"/>
              <a:sym typeface="Roboto Condensed Light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77387" y="478274"/>
            <a:ext cx="3219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cs typeface="Arial" panose="020B0604020202020204" pitchFamily="34" charset="0"/>
                <a:sym typeface="Roboto Condensed Light" charset="0"/>
              </a:rPr>
              <a:t>Численность работников по </a:t>
            </a:r>
          </a:p>
          <a:p>
            <a:pPr algn="ctr"/>
            <a:r>
              <a:rPr lang="ru-RU" sz="1600" dirty="0" smtClean="0">
                <a:cs typeface="Arial" panose="020B0604020202020204" pitchFamily="34" charset="0"/>
                <a:sym typeface="Roboto Condensed Light" charset="0"/>
              </a:rPr>
              <a:t>основным видам </a:t>
            </a:r>
            <a:r>
              <a:rPr lang="ru-RU" sz="1400" dirty="0" smtClean="0">
                <a:cs typeface="Arial" panose="020B0604020202020204" pitchFamily="34" charset="0"/>
                <a:sym typeface="Roboto Condensed Light" charset="0"/>
              </a:rPr>
              <a:t>деятельности</a:t>
            </a:r>
            <a:r>
              <a:rPr lang="ru-RU" sz="1600" dirty="0" smtClean="0">
                <a:cs typeface="Arial" panose="020B0604020202020204" pitchFamily="34" charset="0"/>
                <a:sym typeface="Roboto Condensed Light" charset="0"/>
              </a:rPr>
              <a:t>, чел.</a:t>
            </a:r>
            <a:endParaRPr lang="ru-RU" sz="1600" dirty="0">
              <a:cs typeface="Arial" panose="020B0604020202020204" pitchFamily="34" charset="0"/>
              <a:sym typeface="Roboto Condensed Light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26780" y="482084"/>
            <a:ext cx="34632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cs typeface="Arial" panose="020B0604020202020204" pitchFamily="34" charset="0"/>
                <a:sym typeface="Roboto Condensed Light" charset="0"/>
              </a:rPr>
              <a:t>Среднемесячная зарплата по </a:t>
            </a:r>
          </a:p>
          <a:p>
            <a:pPr algn="ctr"/>
            <a:r>
              <a:rPr lang="ru-RU" sz="1400" dirty="0" smtClean="0">
                <a:cs typeface="Arial" panose="020B0604020202020204" pitchFamily="34" charset="0"/>
                <a:sym typeface="Roboto Condensed Light" charset="0"/>
              </a:rPr>
              <a:t>основным видам деятельности, руб.</a:t>
            </a:r>
            <a:endParaRPr lang="ru-RU" sz="1400" dirty="0">
              <a:cs typeface="Arial" panose="020B0604020202020204" pitchFamily="34" charset="0"/>
              <a:sym typeface="Roboto Condensed Light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9206230" y="6333495"/>
            <a:ext cx="2844800" cy="365125"/>
          </a:xfrm>
        </p:spPr>
        <p:txBody>
          <a:bodyPr/>
          <a:lstStyle/>
          <a:p>
            <a:fld id="{7FD89BE3-4063-42BD-8E7D-9F40B5EB841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сведения о Валуйском городском округе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403745"/>
              </p:ext>
            </p:extLst>
          </p:nvPr>
        </p:nvGraphicFramePr>
        <p:xfrm>
          <a:off x="120073" y="758065"/>
          <a:ext cx="4589087" cy="313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718392"/>
              </p:ext>
            </p:extLst>
          </p:nvPr>
        </p:nvGraphicFramePr>
        <p:xfrm>
          <a:off x="401533" y="4197747"/>
          <a:ext cx="4401763" cy="2613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377046"/>
              </p:ext>
            </p:extLst>
          </p:nvPr>
        </p:nvGraphicFramePr>
        <p:xfrm>
          <a:off x="4866682" y="1154545"/>
          <a:ext cx="3565962" cy="5703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812115"/>
              </p:ext>
            </p:extLst>
          </p:nvPr>
        </p:nvGraphicFramePr>
        <p:xfrm>
          <a:off x="8496030" y="1103294"/>
          <a:ext cx="3695970" cy="5886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03870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60579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Социально-экономическое развитие</a:t>
            </a:r>
            <a:endParaRPr lang="ru-RU" sz="32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590" y="662924"/>
            <a:ext cx="11811040" cy="8617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Ведущие предприятия округа: </a:t>
            </a:r>
          </a:p>
          <a:p>
            <a:pPr algn="ctr"/>
            <a:r>
              <a:rPr lang="ru-RU" sz="1600" dirty="0" smtClean="0"/>
              <a:t>филиал «Валуйский» АО «</a:t>
            </a:r>
            <a:r>
              <a:rPr lang="ru-RU" sz="1600" dirty="0" err="1" smtClean="0"/>
              <a:t>Приосколье</a:t>
            </a:r>
            <a:r>
              <a:rPr lang="ru-RU" sz="1600" dirty="0" smtClean="0"/>
              <a:t>», ООО «</a:t>
            </a:r>
            <a:r>
              <a:rPr lang="ru-RU" sz="1600" dirty="0" err="1" smtClean="0"/>
              <a:t>Русагро-Белгород</a:t>
            </a:r>
            <a:r>
              <a:rPr lang="ru-RU" sz="1600" dirty="0" smtClean="0"/>
              <a:t>», ООО «</a:t>
            </a:r>
            <a:r>
              <a:rPr lang="ru-RU" sz="1600" dirty="0" err="1" smtClean="0"/>
              <a:t>Лабазъ</a:t>
            </a:r>
            <a:r>
              <a:rPr lang="ru-RU" sz="1600" dirty="0" smtClean="0"/>
              <a:t>», филиал «Валуйский» ООО «МЭЗ Юг Руси», </a:t>
            </a:r>
          </a:p>
          <a:p>
            <a:pPr algn="ctr"/>
            <a:r>
              <a:rPr lang="ru-RU" sz="1600" dirty="0" smtClean="0"/>
              <a:t>ООО «Реал </a:t>
            </a:r>
            <a:r>
              <a:rPr lang="ru-RU" sz="1600" dirty="0" err="1" smtClean="0"/>
              <a:t>Инвест</a:t>
            </a:r>
            <a:r>
              <a:rPr lang="ru-RU" sz="1600" dirty="0" smtClean="0"/>
              <a:t>», </a:t>
            </a:r>
            <a:r>
              <a:rPr lang="ru-RU" sz="1600" dirty="0" err="1" smtClean="0"/>
              <a:t>Валуйское</a:t>
            </a:r>
            <a:r>
              <a:rPr lang="ru-RU" sz="1600" dirty="0" smtClean="0"/>
              <a:t> ОАО «Молоко» </a:t>
            </a:r>
            <a:endParaRPr 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79616"/>
              </p:ext>
            </p:extLst>
          </p:nvPr>
        </p:nvGraphicFramePr>
        <p:xfrm>
          <a:off x="162216" y="1657350"/>
          <a:ext cx="11797413" cy="51442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345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510">
                  <a:extLst>
                    <a:ext uri="{9D8B030D-6E8A-4147-A177-3AD203B41FA5}">
                      <a16:colId xmlns:a16="http://schemas.microsoft.com/office/drawing/2014/main" val="2686582849"/>
                    </a:ext>
                  </a:extLst>
                </a:gridCol>
                <a:gridCol w="1893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920">
                  <a:extLst>
                    <a:ext uri="{9D8B030D-6E8A-4147-A177-3AD203B41FA5}">
                      <a16:colId xmlns:a16="http://schemas.microsoft.com/office/drawing/2014/main" val="20531989"/>
                    </a:ext>
                  </a:extLst>
                </a:gridCol>
              </a:tblGrid>
              <a:tr h="531668"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Наименование показателя</a:t>
                      </a:r>
                      <a:endParaRPr lang="ru-RU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2021 год</a:t>
                      </a:r>
                      <a:endParaRPr lang="ru-RU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2022 год</a:t>
                      </a:r>
                      <a:endParaRPr lang="ru-RU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2023 </a:t>
                      </a:r>
                      <a:r>
                        <a:rPr lang="ru-RU" sz="1800" dirty="0"/>
                        <a:t>год</a:t>
                      </a:r>
                      <a:endParaRPr lang="ru-RU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2024 год  (оценка)</a:t>
                      </a:r>
                      <a:endParaRPr lang="ru-RU" sz="18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936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Объем </a:t>
                      </a:r>
                      <a:r>
                        <a:rPr lang="ru-RU" sz="1400" dirty="0"/>
                        <a:t>отгруженных товаров собственного производства, </a:t>
                      </a:r>
                      <a:r>
                        <a:rPr lang="ru-RU" sz="1400" dirty="0" smtClean="0"/>
                        <a:t>выполненных </a:t>
                      </a:r>
                      <a:r>
                        <a:rPr lang="ru-RU" sz="1400" dirty="0"/>
                        <a:t>работ и услуг собственными силами по промышленным видам деятельности, млн.руб.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44461,7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48223,7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50043,5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56802,8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18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Объем производства продукции сельского хозяйства, млн. руб.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12114,4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11860,0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15048,2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13170,1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94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Объем инвестиций в основной капитал (за счет всех источников финансирования), млн.руб.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4262,0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4653,5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3568,5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5431,1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329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Объем выполненных работ по виду экономической деятельности «строительство», млн.руб.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522,5</a:t>
                      </a:r>
                      <a:endParaRPr lang="ru-RU" sz="14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2382,0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3308,0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3301,0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818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Строительство жилых домов, кв.метров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59535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22839,0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23430,1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37744,0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977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Среднесписочная численность работников (по полному кругу организаций), человек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18604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18449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16786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16488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1324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Среднесписочная номинальная начисленная заработная плата работников организаций (по полному кругу организаций), рублей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33586,4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38287,0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47189,9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52317,0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l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Оборот розничной торговли, млн.руб.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11976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14556,0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18924,4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21559,0</a:t>
                      </a:r>
                      <a:endParaRPr lang="ru-RU" sz="1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7957" marR="7957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14829" y="6436435"/>
            <a:ext cx="2844800" cy="365125"/>
          </a:xfrm>
        </p:spPr>
        <p:txBody>
          <a:bodyPr/>
          <a:lstStyle/>
          <a:p>
            <a:fld id="{7FD89BE3-4063-42BD-8E7D-9F40B5EB8411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Малое и среднее предпринимательство 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8710" y="43434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субъектов МСП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108710" y="3621656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Занятые в сфере МСП 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29200" y="514335"/>
            <a:ext cx="6926580" cy="83440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/>
              <a:t>Муниципальная программа «Развитие экономического потенциала и формирование благоприятного предпринимательского климата в Валуйском городском округе»</a:t>
            </a:r>
          </a:p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/>
              <a:t>Подпрограмма «Развитие и поддержка малого и среднего предпринимательства».</a:t>
            </a:r>
          </a:p>
          <a:p>
            <a:endParaRPr lang="ru-RU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962385244"/>
              </p:ext>
            </p:extLst>
          </p:nvPr>
        </p:nvGraphicFramePr>
        <p:xfrm>
          <a:off x="5017770" y="1417320"/>
          <a:ext cx="6949440" cy="261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55651119"/>
              </p:ext>
            </p:extLst>
          </p:nvPr>
        </p:nvGraphicFramePr>
        <p:xfrm>
          <a:off x="5026660" y="4789171"/>
          <a:ext cx="6986270" cy="1885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5021580" y="4057650"/>
            <a:ext cx="6968490" cy="701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/>
              <a:t>В  целях  развития малого и среднего предпринимательства оказывается  поддержка жителям Валуйского городского округа в рамках социального контракта на развитие собственного бизнеса. 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9046210" y="6333495"/>
            <a:ext cx="2844800" cy="365125"/>
          </a:xfrm>
        </p:spPr>
        <p:txBody>
          <a:bodyPr/>
          <a:lstStyle/>
          <a:p>
            <a:fld id="{7FD89BE3-4063-42BD-8E7D-9F40B5EB8411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005073"/>
              </p:ext>
            </p:extLst>
          </p:nvPr>
        </p:nvGraphicFramePr>
        <p:xfrm>
          <a:off x="193964" y="681161"/>
          <a:ext cx="4698076" cy="297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240084"/>
              </p:ext>
            </p:extLst>
          </p:nvPr>
        </p:nvGraphicFramePr>
        <p:xfrm>
          <a:off x="83127" y="3897094"/>
          <a:ext cx="4934643" cy="2960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Конкурентные преимущества для привлечения инвестиций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910" y="731520"/>
            <a:ext cx="113957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1.Инвестиционно привлекательное расположение района. Развитая инфраструктура подъездных путей ж/</a:t>
            </a:r>
            <a:r>
              <a:rPr lang="ru-RU" sz="2400" dirty="0" err="1" smtClean="0"/>
              <a:t>д</a:t>
            </a:r>
            <a:r>
              <a:rPr lang="ru-RU" sz="2400" dirty="0" smtClean="0"/>
              <a:t> транспорта.</a:t>
            </a:r>
          </a:p>
          <a:p>
            <a:pPr algn="just"/>
            <a:r>
              <a:rPr lang="ru-RU" sz="2400" dirty="0" smtClean="0"/>
              <a:t>2.Высокая обеспеченность энергоресурсами (электроэнергия, газ, вода), развитая сеть коммуникаций.</a:t>
            </a:r>
          </a:p>
          <a:p>
            <a:pPr algn="just"/>
            <a:r>
              <a:rPr lang="ru-RU" sz="2400" dirty="0" smtClean="0"/>
              <a:t>3.Транспортная доступность к другим регионам.</a:t>
            </a:r>
          </a:p>
          <a:p>
            <a:pPr algn="just"/>
            <a:r>
              <a:rPr lang="ru-RU" sz="2400" dirty="0" smtClean="0"/>
              <a:t>4.Наличие плодородных земель.</a:t>
            </a:r>
          </a:p>
          <a:p>
            <a:pPr algn="just"/>
            <a:r>
              <a:rPr lang="ru-RU" sz="2400" dirty="0" smtClean="0"/>
              <a:t>5.Благоприятный инвестиционный климат и административная поддержка инвесторов.</a:t>
            </a:r>
          </a:p>
          <a:p>
            <a:pPr algn="just"/>
            <a:r>
              <a:rPr lang="ru-RU" sz="2400" dirty="0" smtClean="0"/>
              <a:t>6.Наличие, в том числе в муниципальной собственности, участков, пригодных для инвестиций, промышленной, деловой и жилой застройки. </a:t>
            </a:r>
          </a:p>
          <a:p>
            <a:pPr algn="just"/>
            <a:r>
              <a:rPr lang="ru-RU" sz="2400" dirty="0" smtClean="0"/>
              <a:t>7.Создание промышленных, рекреационных зон и других обособленных территорий, привлекательных для инвесторов.</a:t>
            </a:r>
          </a:p>
          <a:p>
            <a:pPr algn="just"/>
            <a:r>
              <a:rPr lang="ru-RU" sz="2400" dirty="0" smtClean="0"/>
              <a:t>8.Наличие стратегических и программных документов социально-экономического развития района на перспективу.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9BE3-4063-42BD-8E7D-9F40B5EB841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Крупные инвестиционные проекты</a:t>
            </a:r>
            <a:endParaRPr lang="ru-RU" sz="2400" b="1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88620" y="736818"/>
            <a:ext cx="1155573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Реализуемые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агропромышленном комплексе: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АО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«Приосколье».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«Реконструкция и модернизация птицеводческих комплексов (ферм) и приобретение оборудования для них». Общий объем инвестиций – 563,6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рублей.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ООО «Русагро-Белгород»: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1.«Модернизация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сахарных заводов Русагро в Белгородской области для увеличения объемов производства». Общий объем инвестиций 412,5 млн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рублей.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2.Устройство 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системы активной вентиляции кагатов сахарной свеклы (система долгосрочного хранения свеклы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). Общий 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объем инвестиций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844,1 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млн рублей.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Валуйское 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ОАО 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«Молоко».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«Покупка основных средств, реконструкция мощностей действующего предприятия для бесперебойной работы цеха сухого молока,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маслоцеха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». Общий объем инвестиций – 163,9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млн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рублей.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Реализуемые в социальной сфере</a:t>
            </a:r>
            <a:r>
              <a:rPr lang="ru-RU" sz="2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Строительство 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взрослой поликлиники в </a:t>
            </a:r>
            <a:r>
              <a:rPr lang="ru-RU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г.Валуйки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объем инвестиций –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777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,16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млн рублей.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10712</TotalTime>
  <Words>1019</Words>
  <Application>Microsoft Office PowerPoint</Application>
  <PresentationFormat>Широкоэкранный</PresentationFormat>
  <Paragraphs>220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Roboto Condensed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Экономика1</cp:lastModifiedBy>
  <cp:revision>860</cp:revision>
  <cp:lastPrinted>2023-07-14T07:10:33Z</cp:lastPrinted>
  <dcterms:created xsi:type="dcterms:W3CDTF">2022-02-07T11:40:45Z</dcterms:created>
  <dcterms:modified xsi:type="dcterms:W3CDTF">2025-01-10T12:02:52Z</dcterms:modified>
</cp:coreProperties>
</file>