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  <p:sldMasterId id="2147484438" r:id="rId3"/>
  </p:sldMasterIdLst>
  <p:notesMasterIdLst>
    <p:notesMasterId r:id="rId27"/>
  </p:notesMasterIdLst>
  <p:sldIdLst>
    <p:sldId id="256" r:id="rId4"/>
    <p:sldId id="489" r:id="rId5"/>
    <p:sldId id="420" r:id="rId6"/>
    <p:sldId id="490" r:id="rId7"/>
    <p:sldId id="468" r:id="rId8"/>
    <p:sldId id="486" r:id="rId9"/>
    <p:sldId id="469" r:id="rId10"/>
    <p:sldId id="485" r:id="rId11"/>
    <p:sldId id="474" r:id="rId12"/>
    <p:sldId id="475" r:id="rId13"/>
    <p:sldId id="476" r:id="rId14"/>
    <p:sldId id="477" r:id="rId15"/>
    <p:sldId id="491" r:id="rId16"/>
    <p:sldId id="479" r:id="rId17"/>
    <p:sldId id="470" r:id="rId18"/>
    <p:sldId id="471" r:id="rId19"/>
    <p:sldId id="472" r:id="rId20"/>
    <p:sldId id="487" r:id="rId21"/>
    <p:sldId id="488" r:id="rId22"/>
    <p:sldId id="484" r:id="rId23"/>
    <p:sldId id="480" r:id="rId24"/>
    <p:sldId id="483" r:id="rId25"/>
    <p:sldId id="49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D3"/>
    <a:srgbClr val="E6E3D0"/>
    <a:srgbClr val="E1DEC5"/>
    <a:srgbClr val="8F6D58"/>
    <a:srgbClr val="906D58"/>
    <a:srgbClr val="EDE7E3"/>
    <a:srgbClr val="EAE3D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70" autoAdjust="0"/>
  </p:normalViewPr>
  <p:slideViewPr>
    <p:cSldViewPr>
      <p:cViewPr varScale="1">
        <p:scale>
          <a:sx n="106" d="100"/>
          <a:sy n="106" d="100"/>
        </p:scale>
        <p:origin x="18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554C77-0D7C-44C2-99B9-87DD93CA57A3}" type="datetimeFigureOut">
              <a:rPr lang="ru-RU"/>
              <a:pPr>
                <a:defRPr/>
              </a:pPr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9FF74B-DC4B-42B5-B8F0-8275C2FF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39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3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E95EC6-78F1-4CBA-B0F8-84598CBDC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8C89DD-BDC5-45DE-8251-64F184842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6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BA462C-7135-49CC-896C-C0E868F05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2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1C71FF-B8AA-4D7E-9040-7ABEA189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3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789D27-E4EF-46C9-873C-21A1F31EB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1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E4D26-FB02-4A50-9D80-5D1364EC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9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2AAE9-B383-42B7-9BC5-68C27866A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9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84E5BA-3A42-4A6E-BAA2-475455319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6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D1C93B-832D-4F84-99D6-682D28369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4A42D1-AFF3-43A7-B8BE-FB7CC488D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5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C41B59-0C72-48B4-9264-D78A416C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0B3645-53CC-41D5-A950-F8631C6B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1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8EFA7B-E3DA-47CC-87A9-A8C9202F8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83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3DDA4E-F9DE-4CD3-809A-1A32AB01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0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B95BB2-356A-45EB-B6A7-A8A0F19CD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054D-1EB1-4973-8A06-1385C9892B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4905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B0D00-8C5E-4F18-9BB5-5E4B364321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5927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C5DBB-B924-4AE4-8742-9E76C6FAFB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64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4FAA0-F4DB-425A-80FC-96BFC934C7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7410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915E1-8C9F-45C1-AC91-4272486F57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655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9C437-0417-45FB-9827-2866D364D5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5682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32B53-C212-4A66-9AE1-B1818ABAB1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7616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97D150-9C0A-45DD-8F99-522599F35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65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B4081-B8EB-4FFB-8CC1-B577DDEAFB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7765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D977D-5F5A-40C1-8F6F-147E18F63B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2054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7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908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25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54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7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535-29D5-4E8D-B180-3F349B21D6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53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A69BF-541C-4C05-8C78-C856F2DA071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5108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5F91B-037E-4A97-A03A-DF42D5BA6F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631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103451-3071-4282-AED4-661370037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9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39E5BF-72AA-4753-A2DC-F5B95478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98BFB1-4460-4819-88CC-1C8BAC4A3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A324BB-FB6F-4695-8898-EBB633D3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2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30F314-80B0-4155-939C-36673CFA1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8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6E135A-E853-4047-9438-95BF80E41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429AE-D14A-4F29-8A3A-FB528B0CD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A9E6E9-4725-4A2D-BAAE-36D28D175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1429AE-D14A-4F29-8A3A-FB528B0CD2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03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6864" cy="36004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spc="-2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</a:t>
            </a: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4000" b="1" spc="-2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УГРОЗЕ СОВЕРШЕНИЯ ТЕРРОРИСТИЧЕСКОГО АКТА </a:t>
            </a: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4000" b="1" spc="-2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 ВЗРЫВНЫХ </a:t>
            </a:r>
            <a:r>
              <a:rPr lang="ru-RU" sz="4000" b="1" spc="-2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00800" cy="6223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обуви и картридже принтера</a:t>
            </a:r>
          </a:p>
        </p:txBody>
      </p:sp>
      <p:pic>
        <p:nvPicPr>
          <p:cNvPr id="111620" name="Рисунок 3" descr="б спрятана в картридж принтер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9907"/>
            <a:ext cx="4688582" cy="35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Рисунок 4" descr="б в обув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3812"/>
            <a:ext cx="5400600" cy="36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508352" cy="47838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кейсе и портфеле</a:t>
            </a:r>
          </a:p>
        </p:txBody>
      </p:sp>
      <p:pic>
        <p:nvPicPr>
          <p:cNvPr id="112644" name="Рисунок 3" descr="б в портфел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8012"/>
            <a:ext cx="4992936" cy="37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Рисунок 6" descr="б в кейс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896544" cy="39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>
          <a:xfrm>
            <a:off x="244719" y="116632"/>
            <a:ext cx="8784975" cy="9104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ношения «пояса </a:t>
            </a:r>
            <a:r>
              <a:rPr lang="ru-RU" alt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шахидА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13668" name="Рисунок 4" descr="Б пояс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r="3556"/>
          <a:stretch/>
        </p:blipFill>
        <p:spPr bwMode="auto">
          <a:xfrm>
            <a:off x="403556" y="908720"/>
            <a:ext cx="45018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27" y="3418309"/>
            <a:ext cx="5810250" cy="33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908720"/>
            <a:ext cx="3775432" cy="247168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63660"/>
            <a:ext cx="7920880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Граната РГД-5  в колесной паре ГРУЗОВОГО ПОЕЗДА.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Ж/Д ВОКЗАЛ БЕЛГОРОДА. СОСТАВ ПРИБЫЛ ИЗ ХАРЬКОВА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625" b="13786"/>
          <a:stretch/>
        </p:blipFill>
        <p:spPr>
          <a:xfrm>
            <a:off x="251520" y="188640"/>
            <a:ext cx="6792154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932" r="9982"/>
          <a:stretch/>
        </p:blipFill>
        <p:spPr>
          <a:xfrm>
            <a:off x="3923928" y="2464366"/>
            <a:ext cx="5167796" cy="31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859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462999" cy="554461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 </a:t>
            </a:r>
            <a:r>
              <a:rPr lang="ru-RU" altLang="ru-RU" sz="2200" dirty="0" smtClean="0"/>
              <a:t>осмотреть предмет, определить его особенности, признаки ВУ (звуки часового механизма, внешний вид и др.);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сообщить информацию в дежурную часть;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вызвать к месту обнаружения аварийные службы (МЧС, скорая помощь, другие службы);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организовать эвакуацию людей из опасной зоны, проверив маршруты эвакуации;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организовать эвакуацию автомобилей;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 закрыть доступ граждан в опасную зону;</a:t>
            </a: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оградить </a:t>
            </a:r>
            <a:r>
              <a:rPr lang="ru-RU" altLang="ru-RU" sz="2200" dirty="0"/>
              <a:t>ВУ по периметру пакетами, мешками с песком, грунтом;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исключить использование средств радиосвязи, мобильных телефонов, других радиосредств, способных вызвать срабатывание </a:t>
            </a:r>
            <a:r>
              <a:rPr lang="ru-RU" altLang="ru-RU" sz="2200" dirty="0" err="1" smtClean="0"/>
              <a:t>радиовзрывателя</a:t>
            </a:r>
            <a:r>
              <a:rPr lang="ru-RU" altLang="ru-RU" sz="2200" dirty="0" smtClean="0"/>
              <a:t>;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Ø"/>
            </a:pPr>
            <a:r>
              <a:rPr lang="ru-RU" altLang="ru-RU" sz="2200" dirty="0" smtClean="0"/>
              <a:t>не подходить к обнаруженному предмету, не трогать его и не подпускать к нему посторонних.</a:t>
            </a:r>
            <a:endParaRPr lang="ru-RU" alt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1600" y="260648"/>
            <a:ext cx="727280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ru-RU" sz="32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Действия при обнаружении ВУ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85" name="Rectangle 13"/>
          <p:cNvSpPr>
            <a:spLocks noChangeArrowheads="1"/>
          </p:cNvSpPr>
          <p:nvPr/>
        </p:nvSpPr>
        <p:spPr bwMode="auto">
          <a:xfrm>
            <a:off x="467544" y="332656"/>
            <a:ext cx="8352929" cy="640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7313" algn="ctr" eaLnBrk="1" hangingPunct="1">
              <a:lnSpc>
                <a:spcPts val="3000"/>
              </a:lnSpc>
              <a:spcBef>
                <a:spcPts val="800"/>
              </a:spcBef>
              <a:buClr>
                <a:srgbClr val="EAEC5E"/>
              </a:buClr>
              <a:buSzPct val="110000"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Поиск </a:t>
            </a:r>
            <a:r>
              <a:rPr lang="ru-RU" sz="3600" b="1" dirty="0">
                <a:solidFill>
                  <a:prstClr val="black"/>
                </a:solidFill>
              </a:rPr>
              <a:t>ВВ и ВОП </a:t>
            </a:r>
            <a:endParaRPr lang="ru-RU" sz="3600" b="1" dirty="0" smtClean="0">
              <a:solidFill>
                <a:prstClr val="black"/>
              </a:solidFill>
            </a:endParaRPr>
          </a:p>
          <a:p>
            <a:pPr marL="87313" algn="ctr" eaLnBrk="1" hangingPunct="1">
              <a:lnSpc>
                <a:spcPts val="3000"/>
              </a:lnSpc>
              <a:spcBef>
                <a:spcPts val="800"/>
              </a:spcBef>
              <a:buClr>
                <a:srgbClr val="EAEC5E"/>
              </a:buClr>
              <a:buSzPct val="110000"/>
              <a:defRPr/>
            </a:pPr>
            <a:r>
              <a:rPr lang="ru-RU" sz="3600" b="1" dirty="0" smtClean="0">
                <a:solidFill>
                  <a:prstClr val="black"/>
                </a:solidFill>
              </a:rPr>
              <a:t>по </a:t>
            </a:r>
            <a:r>
              <a:rPr lang="ru-RU" sz="3600" b="1" dirty="0">
                <a:solidFill>
                  <a:prstClr val="black"/>
                </a:solidFill>
              </a:rPr>
              <a:t>прямым и косвенным признакам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7313" algn="just" eaLnBrk="1" hangingPunct="1">
              <a:lnSpc>
                <a:spcPts val="3000"/>
              </a:lnSpc>
              <a:spcBef>
                <a:spcPts val="800"/>
              </a:spcBef>
              <a:buClr>
                <a:srgbClr val="EAEC5E"/>
              </a:buClr>
              <a:buSzPct val="110000"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EAEC5E"/>
              </a:buClr>
              <a:buSzPct val="110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Прямые признаки ВОП: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EAEC5E"/>
              </a:buClr>
              <a:buSzPct val="110000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паров ВВ или его отдельных компонентов.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EAEC5E"/>
              </a:buClr>
              <a:buSzPct val="110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Косвенные признаки ВОП: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характерных металлических и пластмассовых деталей.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полупроводниковых приборов (диодов, транзисторов, </a:t>
            </a:r>
            <a:r>
              <a:rPr lang="ru-RU" sz="2800" b="1" dirty="0" smtClean="0">
                <a:solidFill>
                  <a:prstClr val="black"/>
                </a:solidFill>
              </a:rPr>
              <a:t>интегральных </a:t>
            </a:r>
            <a:r>
              <a:rPr lang="ru-RU" sz="2800" b="1" dirty="0">
                <a:solidFill>
                  <a:prstClr val="black"/>
                </a:solidFill>
              </a:rPr>
              <a:t>микросхем).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Наличие проводных линий, антенн.</a:t>
            </a:r>
          </a:p>
          <a:p>
            <a:pPr marL="87313"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prstClr val="black"/>
                </a:solidFill>
              </a:rPr>
              <a:t>Определенная форма корпуса (цилиндр, параллелепипед) и т.д</a:t>
            </a:r>
            <a:r>
              <a:rPr lang="ru-RU" sz="2800" b="1" dirty="0" smtClean="0">
                <a:solidFill>
                  <a:prstClr val="black"/>
                </a:solidFill>
              </a:rPr>
              <a:t>.</a:t>
            </a:r>
            <a:endParaRPr lang="en-GB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352928" cy="7200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AB2627"/>
                </a:solidFill>
              </a:rPr>
              <a:t>Средства, применяемые для поиска ВУ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363272" cy="549282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/>
              <a:t>Досмотровые зеркала.</a:t>
            </a:r>
          </a:p>
          <a:p>
            <a:pPr eaLnBrk="1" hangingPunct="1"/>
            <a:r>
              <a:rPr lang="ru-RU" altLang="ru-RU" sz="2800" dirty="0" smtClean="0"/>
              <a:t>Эндоскопы.</a:t>
            </a:r>
          </a:p>
          <a:p>
            <a:pPr eaLnBrk="1" hangingPunct="1"/>
            <a:r>
              <a:rPr lang="ru-RU" altLang="ru-RU" sz="2800" dirty="0" err="1" smtClean="0"/>
              <a:t>Металлодетекторы</a:t>
            </a:r>
            <a:r>
              <a:rPr lang="ru-RU" altLang="ru-RU" sz="2800" dirty="0" smtClean="0"/>
              <a:t>, металлоискатели.</a:t>
            </a:r>
          </a:p>
          <a:p>
            <a:pPr eaLnBrk="1" hangingPunct="1"/>
            <a:r>
              <a:rPr lang="ru-RU" altLang="ru-RU" sz="2800" dirty="0" smtClean="0"/>
              <a:t>Рентгеновские аппараты.</a:t>
            </a:r>
          </a:p>
          <a:p>
            <a:pPr eaLnBrk="1" hangingPunct="1"/>
            <a:r>
              <a:rPr lang="ru-RU" altLang="ru-RU" sz="2800" dirty="0" smtClean="0"/>
              <a:t>Миноискатели.</a:t>
            </a:r>
          </a:p>
          <a:p>
            <a:pPr eaLnBrk="1" hangingPunct="1"/>
            <a:r>
              <a:rPr lang="ru-RU" altLang="ru-RU" sz="2800" dirty="0" smtClean="0"/>
              <a:t>Визуально с помощью щупа, «кошки», служебных собак.</a:t>
            </a:r>
          </a:p>
          <a:p>
            <a:pPr eaLnBrk="1" hangingPunct="1"/>
            <a:r>
              <a:rPr lang="ru-RU" altLang="ru-RU" sz="2800" dirty="0" smtClean="0"/>
              <a:t>Газоанализаторы.</a:t>
            </a:r>
          </a:p>
          <a:p>
            <a:r>
              <a:rPr lang="ru-RU" altLang="ru-RU" sz="2800" dirty="0"/>
              <a:t>Заряды разминирования (детонирующие шнуры</a:t>
            </a:r>
            <a:r>
              <a:rPr lang="ru-RU" altLang="ru-RU" sz="2800" dirty="0" smtClean="0"/>
              <a:t>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596" y="620688"/>
            <a:ext cx="7416824" cy="62138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AB2627"/>
                </a:solidFill>
              </a:rPr>
              <a:t>Средства локализации взрыва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96944" cy="5067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Портативные контейнеры, снабженные противоосколочным экраном.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Противоосколочное покрывало (одеяло).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Защитные урны. Надежно  улавливают осколки и снижают фугасное действие.</a:t>
            </a:r>
          </a:p>
          <a:p>
            <a:pPr lvl="0"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/>
              <a:t>Переносные полые пластмассовые барьеры, наполненные водой.</a:t>
            </a:r>
          </a:p>
          <a:p>
            <a:pPr lvl="0"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/>
              <a:t>Использованные автомобильные покрышки.</a:t>
            </a:r>
          </a:p>
          <a:p>
            <a:pPr lvl="0"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/>
              <a:t>Мешки, наполненные грунтом, песком.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ru-RU" altLang="ru-RU" sz="2800" dirty="0" smtClean="0"/>
              <a:t>Блокираторы </a:t>
            </a:r>
            <a:r>
              <a:rPr lang="ru-RU" altLang="ru-RU" sz="2800" dirty="0" err="1"/>
              <a:t>радиовзрывателей</a:t>
            </a:r>
            <a:r>
              <a:rPr lang="ru-RU" altLang="ru-RU" sz="2800" dirty="0" smtClean="0"/>
              <a:t>.</a:t>
            </a:r>
            <a:endParaRPr lang="ru-RU" alt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13140" cy="69440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взрыва на человека</a:t>
            </a:r>
          </a:p>
        </p:txBody>
      </p:sp>
      <p:pic>
        <p:nvPicPr>
          <p:cNvPr id="121859" name="Содержимое 3" descr="Действие взрыва на чела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3" y="980728"/>
            <a:ext cx="8877626" cy="5663926"/>
          </a:xfrm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0891" y="260648"/>
            <a:ext cx="8064896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Безопасные зоны оцепления и эвакуации людей</a:t>
            </a:r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451591" cy="504056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2656"/>
            <a:ext cx="8568951" cy="626469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b="1" dirty="0"/>
              <a:t>Под взрывным устройством (ВУ)</a:t>
            </a:r>
            <a:r>
              <a:rPr lang="ru-RU" altLang="ru-RU" sz="2800" dirty="0"/>
              <a:t> понимается любое устройство, специально подготовленное и при определенных условиях способное к взрыву. Состоит из корпуса, ВВ, средства </a:t>
            </a:r>
            <a:r>
              <a:rPr lang="ru-RU" altLang="ru-RU" sz="2800" dirty="0" smtClean="0"/>
              <a:t>инициирования</a:t>
            </a:r>
            <a:r>
              <a:rPr lang="ru-RU" altLang="ru-RU" sz="2800" dirty="0"/>
              <a:t>.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1800" dirty="0"/>
              <a:t> </a:t>
            </a:r>
            <a:endParaRPr lang="ru-RU" altLang="ru-RU" sz="1800" dirty="0" smtClean="0"/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b="1" dirty="0" smtClean="0"/>
              <a:t>Промышленные </a:t>
            </a:r>
            <a:r>
              <a:rPr lang="ru-RU" altLang="ru-RU" sz="2800" dirty="0"/>
              <a:t>ВУ изготавливаются с применением промышленной технологии в соответствии с требованиями нормативно-технической документации.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dirty="0"/>
              <a:t> </a:t>
            </a:r>
            <a:endParaRPr lang="ru-RU" altLang="ru-RU" sz="2800" dirty="0" smtClean="0"/>
          </a:p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ru-RU" altLang="ru-RU" sz="2800" b="1" dirty="0" smtClean="0"/>
              <a:t>Самодельные </a:t>
            </a:r>
            <a:r>
              <a:rPr lang="ru-RU" altLang="ru-RU" sz="2800" dirty="0"/>
              <a:t>ВУ </a:t>
            </a:r>
            <a:r>
              <a:rPr lang="ru-RU" altLang="ru-RU" sz="2800" dirty="0" smtClean="0"/>
              <a:t>(СВУ) - </a:t>
            </a:r>
            <a:r>
              <a:rPr lang="ru-RU" altLang="ru-RU" sz="2800" dirty="0"/>
              <a:t>это такие устройства, в которых использован хотя бы один из элементов конструкции самодельного изготовления или применена непромышленная нерегламентированная сборка.</a:t>
            </a:r>
          </a:p>
        </p:txBody>
      </p:sp>
    </p:spTree>
    <p:extLst>
      <p:ext uri="{BB962C8B-B14F-4D97-AF65-F5344CB8AC3E}">
        <p14:creationId xmlns:p14="http://schemas.microsoft.com/office/powerpoint/2010/main" val="38416542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536" y="228601"/>
            <a:ext cx="8531919" cy="6081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поражающие факторы взрыва</a:t>
            </a:r>
          </a:p>
        </p:txBody>
      </p:sp>
      <p:sp>
        <p:nvSpPr>
          <p:cNvPr id="126979" name="Содержимое 2"/>
          <p:cNvSpPr>
            <a:spLocks noGrp="1"/>
          </p:cNvSpPr>
          <p:nvPr>
            <p:ph idx="1"/>
          </p:nvPr>
        </p:nvSpPr>
        <p:spPr>
          <a:xfrm>
            <a:off x="791195" y="908721"/>
            <a:ext cx="7740600" cy="5040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dirty="0" smtClean="0"/>
              <a:t>воздушная ударная волна;  осколки; пожар.</a:t>
            </a:r>
          </a:p>
        </p:txBody>
      </p:sp>
      <p:pic>
        <p:nvPicPr>
          <p:cNvPr id="126980" name="Рисунок 3" descr="Взрыв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 bwMode="auto">
          <a:xfrm>
            <a:off x="467544" y="1395764"/>
            <a:ext cx="8172025" cy="52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2472" y="332656"/>
            <a:ext cx="627504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32D2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4AA33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dirty="0">
                <a:solidFill>
                  <a:srgbClr val="AB26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</a:t>
            </a:r>
            <a:r>
              <a:rPr lang="ru-RU" altLang="ru-RU" sz="3200" dirty="0" smtClean="0">
                <a:solidFill>
                  <a:srgbClr val="AB26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 взрыва</a:t>
            </a:r>
            <a:endParaRPr lang="ru-RU" altLang="ru-RU" sz="3200" dirty="0">
              <a:solidFill>
                <a:srgbClr val="AB26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352928" cy="532859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Немедленно сообщить в ОВД о происшествии и принять меры по недопущению паники.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Организовать эвакуацию граждан с места взрыва.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Усилить бдительность.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Оцепить место происшествия.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Не допускает в зону оцепления посторонних лиц.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Оказать первую помощь пострадавшим.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Постоянно </a:t>
            </a:r>
            <a:r>
              <a:rPr lang="ru-RU" altLang="ru-RU" sz="2400" dirty="0" smtClean="0"/>
              <a:t>напоминать </a:t>
            </a:r>
            <a:r>
              <a:rPr lang="ru-RU" altLang="ru-RU" sz="2400" dirty="0"/>
              <a:t>гражданам о соблюдении спокойствия и порядка во время эвакуации с места </a:t>
            </a:r>
            <a:r>
              <a:rPr lang="ru-RU" altLang="ru-RU" sz="2400" dirty="0" smtClean="0"/>
              <a:t>взрыва.</a:t>
            </a: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До прибытия пожарного </a:t>
            </a:r>
            <a:r>
              <a:rPr lang="ru-RU" altLang="ru-RU" sz="2400" dirty="0" smtClean="0"/>
              <a:t>расчета</a:t>
            </a:r>
            <a:r>
              <a:rPr lang="ru-RU" altLang="ru-RU" sz="2400" dirty="0"/>
              <a:t>, в случае необходимости, </a:t>
            </a:r>
            <a:r>
              <a:rPr lang="ru-RU" altLang="ru-RU" sz="2400" dirty="0" smtClean="0"/>
              <a:t>принять </a:t>
            </a:r>
            <a:r>
              <a:rPr lang="ru-RU" altLang="ru-RU" sz="2400" dirty="0"/>
              <a:t>меры к тушению пожара первичными средствами </a:t>
            </a:r>
            <a:r>
              <a:rPr lang="ru-RU" altLang="ru-RU" sz="2400" dirty="0" smtClean="0"/>
              <a:t>пожаротушения.</a:t>
            </a: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Об изменениях </a:t>
            </a:r>
            <a:r>
              <a:rPr lang="ru-RU" altLang="ru-RU" sz="2400" dirty="0"/>
              <a:t>оперативной обстановки немедленно </a:t>
            </a:r>
            <a:r>
              <a:rPr lang="ru-RU" altLang="ru-RU" sz="2400" dirty="0" smtClean="0"/>
              <a:t>докладывать </a:t>
            </a:r>
            <a:r>
              <a:rPr lang="ru-RU" altLang="ru-RU" sz="2400" dirty="0"/>
              <a:t>в ОВД</a:t>
            </a:r>
            <a:r>
              <a:rPr lang="ru-RU" altLang="ru-RU" sz="2400" dirty="0" smtClean="0"/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80920" cy="55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84885" r="1570"/>
          <a:stretch>
            <a:fillRect/>
          </a:stretch>
        </p:blipFill>
        <p:spPr bwMode="auto">
          <a:xfrm>
            <a:off x="71504" y="116632"/>
            <a:ext cx="89289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90" y="188640"/>
            <a:ext cx="8208911" cy="1224136"/>
          </a:xfrm>
        </p:spPr>
        <p:txBody>
          <a:bodyPr>
            <a:normAutofit fontScale="90000"/>
          </a:bodyPr>
          <a:lstStyle/>
          <a:p>
            <a:r>
              <a:rPr lang="ru-RU" altLang="ru-RU" sz="2000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Указ Президента Российской Федерации от</a:t>
            </a:r>
            <a: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</a:t>
            </a:r>
            <a:r>
              <a:rPr lang="ru-RU" altLang="ru-RU" sz="2000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14 июня 2012 года № 851</a:t>
            </a:r>
            <a: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b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</a:br>
            <a:r>
              <a:rPr lang="ru-RU" altLang="ru-RU" sz="2000" b="1" cap="none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«О порядке установления уровней террористической опасности, предусматривающих принятие дополнительных  мер по обеспечению безопасности личности,  общества и государства»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10" b="58499"/>
          <a:stretch/>
        </p:blipFill>
        <p:spPr>
          <a:xfrm>
            <a:off x="382523" y="1700808"/>
            <a:ext cx="8496942" cy="1656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645024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На отдельных участках территории Российской Федерации (объектах) могут устанавливаться следующие уровни террористической опасности: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а) повышенный ("синий") - при наличии требующей подтверждения информации о реальной возможности совершения террористического акта;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б</a:t>
            </a:r>
            <a:r>
              <a:rPr lang="ru-RU" sz="2000" dirty="0"/>
              <a:t>) высокий ("желтый") - при наличии подтвержденной информации о реальной возможности совершения террористического акта;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</a:t>
            </a:r>
            <a:r>
              <a:rPr lang="ru-RU" sz="2000" dirty="0"/>
              <a:t>) критический ("красный") - при наличии информации о совершенном террористическом акте либо о совершении действий, создающих непосредственную угрозу террористического акта.</a:t>
            </a:r>
          </a:p>
        </p:txBody>
      </p:sp>
    </p:spTree>
    <p:extLst>
      <p:ext uri="{BB962C8B-B14F-4D97-AF65-F5344CB8AC3E}">
        <p14:creationId xmlns:p14="http://schemas.microsoft.com/office/powerpoint/2010/main" val="159501025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7949" y="188640"/>
            <a:ext cx="8908547" cy="6480720"/>
          </a:xfrm>
        </p:spPr>
        <p:txBody>
          <a:bodyPr>
            <a:normAutofit/>
          </a:bodyPr>
          <a:lstStyle/>
          <a:p>
            <a:pPr marL="561975" indent="-381000" algn="ctr" eaLnBrk="1" hangingPunct="1">
              <a:lnSpc>
                <a:spcPct val="90000"/>
              </a:lnSpc>
            </a:pPr>
            <a:r>
              <a:rPr lang="ru-RU" altLang="ru-RU" sz="2800" b="1" dirty="0" smtClean="0"/>
              <a:t>Общие признаки </a:t>
            </a:r>
          </a:p>
          <a:p>
            <a:pPr marL="561975" indent="-381000" algn="ctr" eaLnBrk="1" hangingPunct="1">
              <a:lnSpc>
                <a:spcPct val="90000"/>
              </a:lnSpc>
            </a:pPr>
            <a:r>
              <a:rPr lang="ru-RU" altLang="ru-RU" sz="2800" b="1" dirty="0" smtClean="0"/>
              <a:t>взрывоопасного предмета</a:t>
            </a:r>
            <a:r>
              <a:rPr lang="ru-RU" altLang="ru-RU" sz="2800" dirty="0" smtClean="0"/>
              <a:t> </a:t>
            </a:r>
            <a:r>
              <a:rPr lang="ru-RU" altLang="ru-RU" sz="2800" b="1" dirty="0"/>
              <a:t>(ВОП)</a:t>
            </a:r>
          </a:p>
          <a:p>
            <a:pPr marL="442913" indent="-261938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/>
              <a:t>обнаружение в общественных местах и транспорте бесхозных портфелей, чемоданов, сумок, коробок, ящиков и т.д.;</a:t>
            </a:r>
          </a:p>
          <a:p>
            <a:pPr marL="442913" indent="-261938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/>
              <a:t>наличие у предметов характерного вида штатных боеприпасов;</a:t>
            </a:r>
          </a:p>
          <a:p>
            <a:pPr marL="442913" indent="-261938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400" dirty="0" smtClean="0"/>
              <a:t>исходящий из предмета резкий запах горюче-смазочных материалов, растворителей, звук работающего часового механизма, наличие дыма; </a:t>
            </a:r>
          </a:p>
          <a:p>
            <a:pPr marL="442913" lvl="0" indent="-261938">
              <a:lnSpc>
                <a:spcPct val="70000"/>
              </a:lnSpc>
              <a:spcBef>
                <a:spcPct val="10000"/>
              </a:spcBef>
              <a:buClr>
                <a:prstClr val="white"/>
              </a:buClr>
              <a:buFontTx/>
              <a:buAutoNum type="arabicPeriod" startAt="4"/>
            </a:pP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наличие у предмета элементов (деталей) не соответствующих его прямому назначению;</a:t>
            </a:r>
          </a:p>
          <a:p>
            <a:pPr marL="442913" lvl="0" indent="-261938">
              <a:lnSpc>
                <a:spcPct val="70000"/>
              </a:lnSpc>
              <a:spcBef>
                <a:spcPct val="10000"/>
              </a:spcBef>
              <a:buClr>
                <a:prstClr val="white"/>
              </a:buClr>
              <a:buFontTx/>
              <a:buAutoNum type="arabicPeriod" startAt="4"/>
            </a:pP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наличие связей предмета с объектами окружающей обстановки в виде растяжек, прикрепленной проволоки и т.д.;</a:t>
            </a:r>
          </a:p>
          <a:p>
            <a:pPr marL="442913" lvl="0" indent="-261938">
              <a:lnSpc>
                <a:spcPct val="70000"/>
              </a:lnSpc>
              <a:spcBef>
                <a:spcPct val="10000"/>
              </a:spcBef>
              <a:buClr>
                <a:prstClr val="white"/>
              </a:buClr>
              <a:buFontTx/>
              <a:buAutoNum type="arabicPeriod" startAt="4"/>
            </a:pP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наличие вблизи предмета элементов штатной </a:t>
            </a:r>
            <a:r>
              <a:rPr lang="ru-RU" altLang="ru-RU" sz="2400" dirty="0" smtClean="0">
                <a:solidFill>
                  <a:srgbClr val="146194">
                    <a:lumMod val="75000"/>
                  </a:srgbClr>
                </a:solidFill>
              </a:rPr>
              <a:t>упаковки </a:t>
            </a:r>
            <a:r>
              <a:rPr lang="ru-RU" altLang="ru-RU" sz="2400" dirty="0">
                <a:solidFill>
                  <a:srgbClr val="146194">
                    <a:lumMod val="75000"/>
                  </a:srgbClr>
                </a:solidFill>
              </a:rPr>
              <a:t>боеприпаса, инструмента, обрывков изоляционного материала, проволоки, проводов. </a:t>
            </a:r>
          </a:p>
          <a:p>
            <a:pPr marL="561975" indent="-381000" algn="l" eaLnBrk="1" hangingPunct="1">
              <a:lnSpc>
                <a:spcPct val="80000"/>
              </a:lnSpc>
              <a:buFontTx/>
              <a:buAutoNum type="arabicPeriod"/>
            </a:pPr>
            <a:endParaRPr lang="ru-RU" altLang="ru-RU" dirty="0" smtClean="0"/>
          </a:p>
          <a:p>
            <a:pPr marL="561975" indent="-381000" algn="l" eaLnBrk="1" hangingPunct="1">
              <a:lnSpc>
                <a:spcPct val="80000"/>
              </a:lnSpc>
              <a:buFontTx/>
              <a:buAutoNum type="arabicPeriod"/>
            </a:pPr>
            <a:endParaRPr lang="ru-RU" alt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4546" t="3617" r="14546" b="12007"/>
          <a:stretch/>
        </p:blipFill>
        <p:spPr>
          <a:xfrm>
            <a:off x="899592" y="116632"/>
            <a:ext cx="7344816" cy="65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79789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107" y="332656"/>
            <a:ext cx="7274768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AB2627"/>
                </a:solidFill>
              </a:rPr>
              <a:t>Вероятные места закладки СВУ</a:t>
            </a:r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" y="1196752"/>
            <a:ext cx="9030186" cy="528984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>
          <a:xfrm>
            <a:off x="1116779" y="125760"/>
            <a:ext cx="7308552" cy="854968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Поражающие элементы СВУ</a:t>
            </a:r>
          </a:p>
        </p:txBody>
      </p:sp>
      <p:sp>
        <p:nvSpPr>
          <p:cNvPr id="114691" name="Содержимое 2"/>
          <p:cNvSpPr>
            <a:spLocks noGrp="1"/>
          </p:cNvSpPr>
          <p:nvPr>
            <p:ph idx="1"/>
          </p:nvPr>
        </p:nvSpPr>
        <p:spPr>
          <a:xfrm>
            <a:off x="539552" y="978037"/>
            <a:ext cx="8388672" cy="201622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Кроме действия ударной волны, возможно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поражение осколочными элементами твердой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оболочки СВУ, а так же элементами,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добавленными для увеличения поражающего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dirty="0" smtClean="0"/>
              <a:t>фактора взрыва.</a:t>
            </a:r>
          </a:p>
        </p:txBody>
      </p:sp>
      <p:pic>
        <p:nvPicPr>
          <p:cNvPr id="114692" name="Рисунок 3" descr="Гаеч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2" y="3068958"/>
            <a:ext cx="3284568" cy="21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Рисунок 5" descr="ГР фото 1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3674"/>
            <a:ext cx="2267992" cy="25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Рисунок 6" descr="ГР фото 10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81" y="2708921"/>
            <a:ext cx="23061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Рисунок 7" descr="Арматур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2" y="4576001"/>
            <a:ext cx="2758198" cy="22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7544" y="260649"/>
            <a:ext cx="8208962" cy="50405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>
                <a:solidFill>
                  <a:srgbClr val="A50021"/>
                </a:solidFill>
              </a:rPr>
              <a:t> </a:t>
            </a:r>
            <a:r>
              <a:rPr lang="ru-RU" altLang="ru-RU" sz="3200" dirty="0" smtClean="0">
                <a:solidFill>
                  <a:srgbClr val="A50021"/>
                </a:solidFill>
              </a:rPr>
              <a:t>СВУ, установленное на автомобиле</a:t>
            </a:r>
          </a:p>
        </p:txBody>
      </p:sp>
      <p:pic>
        <p:nvPicPr>
          <p:cNvPr id="108547" name="Picture 7" descr="Авто 1"/>
          <p:cNvPicPr>
            <a:picLocks noGrp="1" noChangeAspect="1" noChangeArrowheads="1"/>
          </p:cNvPicPr>
          <p:nvPr>
            <p:ph type="body"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b="18182"/>
          <a:stretch/>
        </p:blipFill>
        <p:spPr>
          <a:xfrm>
            <a:off x="755626" y="764705"/>
            <a:ext cx="7920880" cy="5940660"/>
          </a:xfr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Содержимое 4"/>
          <p:cNvSpPr>
            <a:spLocks noGrp="1"/>
          </p:cNvSpPr>
          <p:nvPr>
            <p:ph idx="1"/>
          </p:nvPr>
        </p:nvSpPr>
        <p:spPr>
          <a:xfrm>
            <a:off x="827584" y="244609"/>
            <a:ext cx="7998089" cy="111561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газовых баллонов,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800" cap="all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начинённых ВВ (Москва, «Норд-Ост»)</a:t>
            </a:r>
          </a:p>
        </p:txBody>
      </p:sp>
      <p:pic>
        <p:nvPicPr>
          <p:cNvPr id="109572" name="Рисунок 5" descr="б в балоне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284662" cy="37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Рисунок 6" descr="б в балоне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2310"/>
            <a:ext cx="5764613" cy="37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>
          <a:xfrm>
            <a:off x="611560" y="104608"/>
            <a:ext cx="8243887" cy="7664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пластиковых бутылках и коробках</a:t>
            </a:r>
          </a:p>
        </p:txBody>
      </p:sp>
      <p:pic>
        <p:nvPicPr>
          <p:cNvPr id="110596" name="Рисунок 3" descr="б в бутылках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2906" y="1557122"/>
            <a:ext cx="57613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Рисунок 4" descr="б в коробк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591404" cy="37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оглавлением 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оформления с слайдом-оглавлением ">
  <a:themeElements>
    <a:clrScheme name="Шаблон оформления с слайдом-оглавлением  1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F15D5F"/>
      </a:hlink>
      <a:folHlink>
        <a:srgbClr val="909090"/>
      </a:folHlink>
    </a:clrScheme>
    <a:fontScheme name="Шаблон оформления с слайдом-оглавлением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оглавлением 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4310</TotalTime>
  <Words>703</Words>
  <Application>Microsoft Office PowerPoint</Application>
  <PresentationFormat>Экран (4:3)</PresentationFormat>
  <Paragraphs>86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Georgia</vt:lpstr>
      <vt:lpstr>Times New Roman</vt:lpstr>
      <vt:lpstr>Wingdings</vt:lpstr>
      <vt:lpstr>Wingdings 3</vt:lpstr>
      <vt:lpstr>Шаблон оформления с слайдом-оглавлением </vt:lpstr>
      <vt:lpstr>1_Шаблон оформления с слайдом-оглавлением </vt:lpstr>
      <vt:lpstr>Сектор</vt:lpstr>
      <vt:lpstr>ДЕЙСТВИЯ  ПРИ УГРОЗЕ СОВЕРШЕНИЯ ТЕРРОРИСТИЧЕСКОГО АКТА  С ПРИМЕНЕНИЕМ ВЗРЫВНЫХ УСТРОЙСТВ</vt:lpstr>
      <vt:lpstr>Презентация PowerPoint</vt:lpstr>
      <vt:lpstr>Презентация PowerPoint</vt:lpstr>
      <vt:lpstr>Презентация PowerPoint</vt:lpstr>
      <vt:lpstr>Вероятные места закладки СВУ</vt:lpstr>
      <vt:lpstr>Поражающие элементы СВУ</vt:lpstr>
      <vt:lpstr>Презентация PowerPoint</vt:lpstr>
      <vt:lpstr>Презентация PowerPoint</vt:lpstr>
      <vt:lpstr>В пластиковых бутылках и коробках</vt:lpstr>
      <vt:lpstr>В обуви и картридже принтера</vt:lpstr>
      <vt:lpstr>В кейсе и портфеле</vt:lpstr>
      <vt:lpstr>Варианты ношения «пояса шахидА»</vt:lpstr>
      <vt:lpstr>Граната РГД-5  в колесной паре ГРУЗОВОГО ПОЕЗДА.  Ж/Д ВОКЗАЛ БЕЛГОРОДА. СОСТАВ ПРИБЫЛ ИЗ ХАРЬКОВА</vt:lpstr>
      <vt:lpstr>Презентация PowerPoint</vt:lpstr>
      <vt:lpstr>Презентация PowerPoint</vt:lpstr>
      <vt:lpstr>Средства, применяемые для поиска ВУ</vt:lpstr>
      <vt:lpstr>Средства локализации взрыва</vt:lpstr>
      <vt:lpstr>Действие взрыва на человека</vt:lpstr>
      <vt:lpstr>Безопасные зоны оцепления и эвакуации людей</vt:lpstr>
      <vt:lpstr>Основные поражающие факторы взрыва</vt:lpstr>
      <vt:lpstr>Действия после  взрыва</vt:lpstr>
      <vt:lpstr>Презентация PowerPoint</vt:lpstr>
      <vt:lpstr>Указ Президента Российской Федерации от  14 июня 2012 года № 851  «О порядке установления уровней террористической опасности, предусматривающих принятие дополнительных  мер по обеспечению безопасности личности,  общества и государства»</vt:lpstr>
    </vt:vector>
  </TitlesOfParts>
  <Company>Optima JSC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тактико-специальной и боевой подготовки</dc:title>
  <dc:creator>Печунов</dc:creator>
  <cp:lastModifiedBy>Невмовенко Александр Анатольевич</cp:lastModifiedBy>
  <cp:revision>98</cp:revision>
  <cp:lastPrinted>1601-01-01T00:00:00Z</cp:lastPrinted>
  <dcterms:created xsi:type="dcterms:W3CDTF">2007-09-27T06:28:04Z</dcterms:created>
  <dcterms:modified xsi:type="dcterms:W3CDTF">2018-04-04T14:25:44Z</dcterms:modified>
</cp:coreProperties>
</file>