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24" r:id="rId1"/>
  </p:sldMasterIdLst>
  <p:notesMasterIdLst>
    <p:notesMasterId r:id="rId19"/>
  </p:notesMasterIdLst>
  <p:sldIdLst>
    <p:sldId id="292" r:id="rId2"/>
    <p:sldId id="293" r:id="rId3"/>
    <p:sldId id="257" r:id="rId4"/>
    <p:sldId id="259" r:id="rId5"/>
    <p:sldId id="279" r:id="rId6"/>
    <p:sldId id="291" r:id="rId7"/>
    <p:sldId id="286" r:id="rId8"/>
    <p:sldId id="261" r:id="rId9"/>
    <p:sldId id="271" r:id="rId10"/>
    <p:sldId id="274" r:id="rId11"/>
    <p:sldId id="281" r:id="rId12"/>
    <p:sldId id="273" r:id="rId13"/>
    <p:sldId id="275" r:id="rId14"/>
    <p:sldId id="276" r:id="rId15"/>
    <p:sldId id="287" r:id="rId16"/>
    <p:sldId id="277" r:id="rId17"/>
    <p:sldId id="289" r:id="rId18"/>
  </p:sldIdLst>
  <p:sldSz cx="12192000" cy="6858000"/>
  <p:notesSz cx="9928225" cy="67976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D5D5"/>
    <a:srgbClr val="FDDDD7"/>
    <a:srgbClr val="FFFBF1"/>
    <a:srgbClr val="77933C"/>
    <a:srgbClr val="276327"/>
    <a:srgbClr val="E0E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4660"/>
  </p:normalViewPr>
  <p:slideViewPr>
    <p:cSldViewPr>
      <p:cViewPr varScale="1">
        <p:scale>
          <a:sx n="109" d="100"/>
          <a:sy n="109" d="100"/>
        </p:scale>
        <p:origin x="63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801642876706674E-2"/>
          <c:y val="0.10884568619615206"/>
          <c:w val="0.95536163153818066"/>
          <c:h val="0.759079092940207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65A-42FE-B38D-593CFB071564}"/>
              </c:ext>
            </c:extLst>
          </c:dPt>
          <c:dLbls>
            <c:dLbl>
              <c:idx val="0"/>
              <c:layout>
                <c:manualLayout>
                  <c:x val="-0.10108838359967262"/>
                  <c:y val="6.663093178439635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1 290 107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65A-42FE-B38D-593CFB071564}"/>
                </c:ext>
              </c:extLst>
            </c:dLbl>
            <c:dLbl>
              <c:idx val="1"/>
              <c:layout>
                <c:manualLayout>
                  <c:x val="-0.10785192315092565"/>
                  <c:y val="-6.02460851196566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841 192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65A-42FE-B38D-593CFB071564}"/>
                </c:ext>
              </c:extLst>
            </c:dLbl>
            <c:dLbl>
              <c:idx val="2"/>
              <c:layout>
                <c:manualLayout>
                  <c:x val="-0.10792613929450449"/>
                  <c:y val="7.31926963643745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911 852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65A-42FE-B38D-593CFB071564}"/>
                </c:ext>
              </c:extLst>
            </c:dLbl>
            <c:dLbl>
              <c:idx val="3"/>
              <c:layout>
                <c:manualLayout>
                  <c:x val="-0.11574031656926882"/>
                  <c:y val="-1.030781187392499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993 006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65A-42FE-B38D-593CFB0715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2025 год
(оценка)</c:v>
                </c:pt>
                <c:pt idx="1">
                  <c:v>2026 год 
(прогноз)</c:v>
                </c:pt>
                <c:pt idx="2">
                  <c:v>2027 год 
(прогноз)</c:v>
                </c:pt>
                <c:pt idx="3">
                  <c:v>2028 год
(прогноз) 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1290107</c:v>
                </c:pt>
                <c:pt idx="1">
                  <c:v>841192</c:v>
                </c:pt>
                <c:pt idx="2">
                  <c:v>911852</c:v>
                </c:pt>
                <c:pt idx="3">
                  <c:v>993006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65A-42FE-B38D-593CFB071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61315432"/>
        <c:axId val="261315760"/>
      </c:barChart>
      <c:catAx>
        <c:axId val="261315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61315760"/>
        <c:crosses val="autoZero"/>
        <c:auto val="1"/>
        <c:lblAlgn val="ctr"/>
        <c:lblOffset val="100"/>
        <c:noMultiLvlLbl val="0"/>
      </c:catAx>
      <c:valAx>
        <c:axId val="26131576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61315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456993044030908E-3"/>
          <c:y val="6.8284737271277304E-2"/>
          <c:w val="0.98981617014304546"/>
          <c:h val="0.7901868415969146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ЕСХН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alpha val="85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FFEC-4C50-AF07-DC3EF40BBA0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alpha val="85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FFEC-4C50-AF07-DC3EF40BBA0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alpha val="85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FFEC-4C50-AF07-DC3EF40BBA0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alpha val="85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FFEC-4C50-AF07-DC3EF40BBA0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2025 год 
(оценка)</c:v>
                </c:pt>
                <c:pt idx="1">
                  <c:v>2026 год
(прогноз)</c:v>
                </c:pt>
                <c:pt idx="2">
                  <c:v>2027 год
(прогноз)</c:v>
                </c:pt>
                <c:pt idx="3">
                  <c:v>2028 год
(прогноз)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16242</c:v>
                </c:pt>
                <c:pt idx="1">
                  <c:v>16891</c:v>
                </c:pt>
                <c:pt idx="2">
                  <c:v>17567</c:v>
                </c:pt>
                <c:pt idx="3">
                  <c:v>18270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FEC-4C50-AF07-DC3EF40BBA0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Патент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E599-4F80-8E7A-E7370DBF11DC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E599-4F80-8E7A-E7370DBF11DC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C-E599-4F80-8E7A-E7370DBF11DC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E599-4F80-8E7A-E7370DBF11D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2025 год 
(оценка)</c:v>
                </c:pt>
                <c:pt idx="1">
                  <c:v>2026 год
(прогноз)</c:v>
                </c:pt>
                <c:pt idx="2">
                  <c:v>2027 год
(прогноз)</c:v>
                </c:pt>
                <c:pt idx="3">
                  <c:v>2028 год
(прогноз)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19573</c:v>
                </c:pt>
                <c:pt idx="1">
                  <c:v>12897</c:v>
                </c:pt>
                <c:pt idx="2">
                  <c:v>13413</c:v>
                </c:pt>
                <c:pt idx="3">
                  <c:v>13950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FEC-4C50-AF07-DC3EF40BBA0B}"/>
            </c:ext>
          </c:extLst>
        </c:ser>
        <c:ser>
          <c:idx val="2"/>
          <c:order val="2"/>
          <c:tx>
            <c:strRef>
              <c:f>Лист1!#REF!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FFEC-4C50-AF07-DC3EF40BBA0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2025 год 
(оценка)</c:v>
                </c:pt>
                <c:pt idx="1">
                  <c:v>2026 год
(прогноз)</c:v>
                </c:pt>
                <c:pt idx="2">
                  <c:v>2027 год
(прогноз)</c:v>
                </c:pt>
                <c:pt idx="3">
                  <c:v>2028 год
(прогноз)</c:v>
                </c:pt>
              </c:strCache>
            </c:strRef>
          </c:cat>
          <c:val>
            <c:numRef>
              <c:f>Лист1!#REF!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FEC-4C50-AF07-DC3EF40BBA0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61315432"/>
        <c:axId val="261315760"/>
      </c:barChart>
      <c:catAx>
        <c:axId val="261315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61315760"/>
        <c:crosses val="autoZero"/>
        <c:auto val="1"/>
        <c:lblAlgn val="ctr"/>
        <c:lblOffset val="100"/>
        <c:noMultiLvlLbl val="0"/>
      </c:catAx>
      <c:valAx>
        <c:axId val="26131576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61315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194039735099299"/>
          <c:y val="9.4768306975760094E-2"/>
          <c:w val="0.64546431199411303"/>
          <c:h val="0.81046338604848001"/>
        </c:manualLayout>
      </c:layout>
      <c:doughnutChart>
        <c:varyColors val="1"/>
        <c:ser>
          <c:idx val="0"/>
          <c:order val="0"/>
          <c:tx>
            <c:strRef>
              <c:f>Лист1!$A$1</c:f>
              <c:strCache>
                <c:ptCount val="1"/>
                <c:pt idx="0">
                  <c:v>Продажи</c:v>
                </c:pt>
              </c:strCache>
            </c:strRef>
          </c:tx>
          <c:explosion val="6"/>
          <c:dPt>
            <c:idx val="0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13-43FC-8A23-3A74E23E1F8F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13-43FC-8A23-3A74E23E1F8F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913-43FC-8A23-3A74E23E1F8F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913-43FC-8A23-3A74E23E1F8F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>
                        <a:solidFill>
                          <a:schemeClr val="bg1"/>
                        </a:solidFill>
                      </a:rPr>
                      <a:t>78 </a:t>
                    </a:r>
                    <a:r>
                      <a:rPr lang="en-US" dirty="0">
                        <a:solidFill>
                          <a:schemeClr val="bg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913-43FC-8A23-3A74E23E1F8F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>
                        <a:solidFill>
                          <a:schemeClr val="bg1"/>
                        </a:solidFill>
                      </a:rPr>
                      <a:t>22 %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913-43FC-8A23-3A74E23E1F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val>
            <c:numRef>
              <c:f>Лист1!$A$2:$A$5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913-43FC-8A23-3A74E23E1F8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59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3.9163809523809524E-2"/>
          <c:w val="0.98593750000000002"/>
          <c:h val="0.9507568847218692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35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B2A7-432C-A3B9-CCB4A03A8165}"/>
              </c:ext>
            </c:extLst>
          </c:dPt>
          <c:dPt>
            <c:idx val="1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B2A7-432C-A3B9-CCB4A03A8165}"/>
              </c:ext>
            </c:extLst>
          </c:dPt>
          <c:cat>
            <c:numRef>
              <c:f>Лист1!$A$2:$A$3</c:f>
              <c:numCache>
                <c:formatCode>General</c:formatCode>
                <c:ptCount val="2"/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3010</c:v>
                </c:pt>
                <c:pt idx="1">
                  <c:v>463.7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A7-432C-A3B9-CCB4A03A81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50954637307505"/>
          <c:y val="0.15114565888208967"/>
          <c:w val="0.70384816389101812"/>
          <c:h val="0.84761827440303461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ACF-4C65-8E01-C2DF3CCE1F0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2ACF-4C65-8E01-C2DF3CCE1F04}"/>
              </c:ext>
            </c:extLst>
          </c:dPt>
          <c:dPt>
            <c:idx val="2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ACF-4C65-8E01-C2DF3CCE1F04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CF-4C65-8E01-C2DF3CCE1F04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CF-4C65-8E01-C2DF3CCE1F04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ACF-4C65-8E01-C2DF3CCE1F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numRef>
              <c:f>Лист1!$A$2:$A$4</c:f>
              <c:numCache>
                <c:formatCode>General</c:formatCode>
                <c:ptCount val="3"/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0.56799999999999995</c:v>
                </c:pt>
                <c:pt idx="1">
                  <c:v>0.16400000000000001</c:v>
                </c:pt>
                <c:pt idx="2">
                  <c:v>0.26800000000000002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CF-4C65-8E01-C2DF3CCE1F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92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0.15606</cdr:x>
      <cdr:y>0.09758</cdr:y>
    </cdr:from>
    <cdr:to>
      <cdr:x>0.26412</cdr:x>
      <cdr:y>0.1743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962899" y="369008"/>
          <a:ext cx="666737" cy="2901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0" tIns="13335" rIns="0" bIns="0" rtlCol="0" anchor="t" anchorCtr="0">
          <a:spAutoFit/>
        </a:bodyPr>
        <a:lstStyle xmlns:a="http://schemas.openxmlformats.org/drawingml/2006/main"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12700">
            <a:lnSpc>
              <a:spcPct val="100000"/>
            </a:lnSpc>
            <a:spcBef>
              <a:spcPts val="105"/>
            </a:spcBef>
          </a:pPr>
          <a:r>
            <a:rPr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400" b="1" spc="-1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21</a:t>
          </a:r>
          <a:r>
            <a:rPr sz="1400" b="1" spc="-1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n-US" sz="1400" b="1" spc="-1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</a:t>
          </a:r>
          <a:r>
            <a:rPr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endParaRPr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0.37307</cdr:x>
      <cdr:y>0.33091</cdr:y>
    </cdr:from>
    <cdr:to>
      <cdr:x>0.47946</cdr:x>
      <cdr:y>0.40763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2220088" y="1228452"/>
          <a:ext cx="633120" cy="2848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0" tIns="13335" rIns="0" bIns="0" rtlCol="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12700">
            <a:lnSpc>
              <a:spcPct val="100000"/>
            </a:lnSpc>
            <a:spcBef>
              <a:spcPts val="105"/>
            </a:spcBef>
          </a:pPr>
          <a:r>
            <a:rPr lang="ru-RU" sz="1400" b="1" kern="1200" spc="-1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34,8</a:t>
          </a:r>
          <a:r>
            <a:rPr sz="1400" b="1" dirty="0" smtClean="0">
              <a:latin typeface="Calibri" panose="020F0502020204030204"/>
              <a:cs typeface="Calibri" panose="020F0502020204030204"/>
            </a:rPr>
            <a:t>%</a:t>
          </a:r>
          <a:endParaRPr sz="1400" dirty="0">
            <a:latin typeface="Calibri" panose="020F0502020204030204"/>
            <a:cs typeface="Calibri" panose="020F0502020204030204"/>
          </a:endParaRPr>
        </a:p>
      </cdr:txBody>
    </cdr:sp>
  </cdr:relSizeAnchor>
  <cdr:relSizeAnchor xmlns:cdr="http://schemas.openxmlformats.org/drawingml/2006/chartDrawing">
    <cdr:from>
      <cdr:x>0.60355</cdr:x>
      <cdr:y>0.27108</cdr:y>
    </cdr:from>
    <cdr:to>
      <cdr:x>0.71339</cdr:x>
      <cdr:y>0.33161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3591688" y="1006352"/>
          <a:ext cx="653651" cy="2247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0" tIns="13335" rIns="0" bIns="0" rtlCol="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12700">
            <a:lnSpc>
              <a:spcPct val="100000"/>
            </a:lnSpc>
            <a:spcBef>
              <a:spcPts val="105"/>
            </a:spcBef>
          </a:pPr>
          <a:r>
            <a:rPr lang="ru-RU" sz="1400" b="1" kern="1200" spc="-1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108,4</a:t>
          </a:r>
          <a:r>
            <a:rPr sz="1400" b="1" dirty="0" smtClean="0">
              <a:latin typeface="Calibri" panose="020F0502020204030204"/>
              <a:cs typeface="Calibri" panose="020F0502020204030204"/>
            </a:rPr>
            <a:t>%</a:t>
          </a:r>
          <a:endParaRPr sz="1400" dirty="0">
            <a:latin typeface="Calibri" panose="020F0502020204030204"/>
            <a:cs typeface="Calibri" panose="020F0502020204030204"/>
          </a:endParaRPr>
        </a:p>
      </cdr:txBody>
    </cdr:sp>
  </cdr:relSizeAnchor>
  <cdr:relSizeAnchor xmlns:cdr="http://schemas.openxmlformats.org/drawingml/2006/chartDrawing">
    <cdr:from>
      <cdr:x>0.83315</cdr:x>
      <cdr:y>0.22497</cdr:y>
    </cdr:from>
    <cdr:to>
      <cdr:x>0.92698</cdr:x>
      <cdr:y>0.2855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5140588" y="850765"/>
          <a:ext cx="578937" cy="2289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0" tIns="13335" rIns="0" bIns="0" rtlCol="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12700">
            <a:lnSpc>
              <a:spcPct val="100000"/>
            </a:lnSpc>
            <a:spcBef>
              <a:spcPts val="105"/>
            </a:spcBef>
          </a:pPr>
          <a:r>
            <a:rPr lang="ru-RU" sz="1400" b="1" kern="1200" spc="-1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108,9</a:t>
          </a:r>
          <a:r>
            <a:rPr sz="1400" b="1" dirty="0" smtClean="0">
              <a:latin typeface="Calibri" panose="020F0502020204030204"/>
              <a:cs typeface="Calibri" panose="020F0502020204030204"/>
            </a:rPr>
            <a:t>%</a:t>
          </a:r>
          <a:endParaRPr sz="1400" dirty="0">
            <a:latin typeface="Calibri" panose="020F0502020204030204"/>
            <a:cs typeface="Calibri" panose="020F0502020204030204"/>
          </a:endParaRPr>
        </a:p>
      </cdr:txBody>
    </cdr:sp>
  </cdr:relSizeAnchor>
  <cdr:relSizeAnchor xmlns:cdr="http://schemas.openxmlformats.org/drawingml/2006/chartDrawing">
    <cdr:from>
      <cdr:x>0.55233</cdr:x>
      <cdr:y>0.28342</cdr:y>
    </cdr:from>
    <cdr:to>
      <cdr:x>0.58447</cdr:x>
      <cdr:y>0.33875</cdr:y>
    </cdr:to>
    <cdr:sp macro="" textlink="">
      <cdr:nvSpPr>
        <cdr:cNvPr id="6" name="Полилиния 5"/>
        <cdr:cNvSpPr/>
      </cdr:nvSpPr>
      <cdr:spPr>
        <a:xfrm xmlns:a="http://schemas.openxmlformats.org/drawingml/2006/main">
          <a:off x="3286888" y="1052149"/>
          <a:ext cx="191263" cy="205406"/>
        </a:xfrm>
        <a:custGeom xmlns:a="http://schemas.openxmlformats.org/drawingml/2006/main">
          <a:avLst/>
          <a:gdLst/>
          <a:ahLst/>
          <a:cxnLst/>
          <a:rect l="l" t="t" r="r" b="b"/>
          <a:pathLst>
            <a:path w="193675" h="165100">
              <a:moveTo>
                <a:pt x="96774" y="0"/>
              </a:moveTo>
              <a:lnTo>
                <a:pt x="0" y="164592"/>
              </a:lnTo>
              <a:lnTo>
                <a:pt x="193548" y="164592"/>
              </a:lnTo>
              <a:lnTo>
                <a:pt x="96774" y="0"/>
              </a:lnTo>
              <a:close/>
            </a:path>
          </a:pathLst>
        </a:custGeom>
        <a:solidFill xmlns:a="http://schemas.openxmlformats.org/drawingml/2006/main">
          <a:srgbClr val="FF0000"/>
        </a:solidFill>
      </cdr:spPr>
      <cdr:txBody>
        <a:bodyPr xmlns:a="http://schemas.openxmlformats.org/drawingml/2006/main" vert="horz" wrap="square" lIns="0" tIns="0" rIns="0" bIns="0" rtlCol="0" anchor="t" anchorCtr="0">
          <a:normAutofit/>
        </a:bodyPr>
        <a:lstStyle xmlns:a="http://schemas.openxmlformats.org/drawingml/2006/main"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/>
        </a:p>
      </cdr:txBody>
    </cdr:sp>
  </cdr:relSizeAnchor>
  <cdr:relSizeAnchor xmlns:cdr="http://schemas.openxmlformats.org/drawingml/2006/chartDrawing">
    <cdr:from>
      <cdr:x>0.32223</cdr:x>
      <cdr:y>0.33746</cdr:y>
    </cdr:from>
    <cdr:to>
      <cdr:x>0.35756</cdr:x>
      <cdr:y>0.39279</cdr:y>
    </cdr:to>
    <cdr:sp macro="" textlink="">
      <cdr:nvSpPr>
        <cdr:cNvPr id="7" name="Полилиния 6"/>
        <cdr:cNvSpPr/>
      </cdr:nvSpPr>
      <cdr:spPr>
        <a:xfrm xmlns:a="http://schemas.openxmlformats.org/drawingml/2006/main" rot="10800000">
          <a:off x="1988196" y="1276184"/>
          <a:ext cx="217988" cy="209242"/>
        </a:xfrm>
        <a:custGeom xmlns:a="http://schemas.openxmlformats.org/drawingml/2006/main">
          <a:avLst/>
          <a:gdLst/>
          <a:ahLst/>
          <a:cxnLst/>
          <a:rect l="l" t="t" r="r" b="b"/>
          <a:pathLst>
            <a:path w="193675" h="165100">
              <a:moveTo>
                <a:pt x="96774" y="0"/>
              </a:moveTo>
              <a:lnTo>
                <a:pt x="0" y="164592"/>
              </a:lnTo>
              <a:lnTo>
                <a:pt x="193548" y="164592"/>
              </a:lnTo>
              <a:lnTo>
                <a:pt x="96774" y="0"/>
              </a:lnTo>
              <a:close/>
            </a:path>
          </a:pathLst>
        </a:custGeom>
        <a:solidFill xmlns:a="http://schemas.openxmlformats.org/drawingml/2006/main">
          <a:srgbClr val="FF0000"/>
        </a:solidFill>
      </cdr:spPr>
      <cdr:txBody>
        <a:bodyPr xmlns:a="http://schemas.openxmlformats.org/drawingml/2006/main" vert="horz" wrap="square" lIns="0" tIns="0" rIns="0" bIns="0" rtlCol="0" anchor="t" anchorCtr="0">
          <a:normAutofit/>
        </a:bodyPr>
        <a:lstStyle xmlns:a="http://schemas.openxmlformats.org/drawingml/2006/main"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0.76444</cdr:x>
      <cdr:y>0.14936</cdr:y>
    </cdr:from>
    <cdr:to>
      <cdr:x>0.80208</cdr:x>
      <cdr:y>0.21103</cdr:y>
    </cdr:to>
    <cdr:sp macro="" textlink="">
      <cdr:nvSpPr>
        <cdr:cNvPr id="2" name="Полилиния 1"/>
        <cdr:cNvSpPr/>
      </cdr:nvSpPr>
      <cdr:spPr>
        <a:xfrm xmlns:a="http://schemas.openxmlformats.org/drawingml/2006/main">
          <a:off x="4161770" y="524232"/>
          <a:ext cx="204920" cy="216451"/>
        </a:xfrm>
        <a:custGeom xmlns:a="http://schemas.openxmlformats.org/drawingml/2006/main">
          <a:avLst/>
          <a:gdLst/>
          <a:ahLst/>
          <a:cxnLst/>
          <a:rect l="l" t="t" r="r" b="b"/>
          <a:pathLst>
            <a:path w="193675" h="165100">
              <a:moveTo>
                <a:pt x="96774" y="0"/>
              </a:moveTo>
              <a:lnTo>
                <a:pt x="0" y="164592"/>
              </a:lnTo>
              <a:lnTo>
                <a:pt x="193548" y="164592"/>
              </a:lnTo>
              <a:lnTo>
                <a:pt x="96774" y="0"/>
              </a:lnTo>
              <a:close/>
            </a:path>
          </a:pathLst>
        </a:custGeom>
        <a:solidFill xmlns:a="http://schemas.openxmlformats.org/drawingml/2006/main">
          <a:srgbClr val="FF0000"/>
        </a:solidFill>
      </cdr:spPr>
      <cdr:txBody>
        <a:bodyPr xmlns:a="http://schemas.openxmlformats.org/drawingml/2006/main" vert="horz" wrap="square" lIns="0" tIns="0" rIns="0" bIns="0" rtlCol="0" anchor="t" anchorCtr="0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/>
        </a:p>
      </cdr:txBody>
    </cdr:sp>
  </cdr:relSizeAnchor>
  <cdr:relSizeAnchor xmlns:cdr="http://schemas.openxmlformats.org/drawingml/2006/chartDrawing">
    <cdr:from>
      <cdr:x>0.57459</cdr:x>
      <cdr:y>0.1657</cdr:y>
    </cdr:from>
    <cdr:to>
      <cdr:x>0.69307</cdr:x>
      <cdr:y>0.2512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3128206" y="581591"/>
          <a:ext cx="645031" cy="3000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0" tIns="13335" rIns="0" bIns="0" rtlCol="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12700">
            <a:lnSpc>
              <a:spcPct val="100000"/>
            </a:lnSpc>
            <a:spcBef>
              <a:spcPts val="105"/>
            </a:spcBef>
          </a:pPr>
          <a:r>
            <a: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1 192</a:t>
          </a:r>
          <a:endParaRPr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0.33848</cdr:x>
      <cdr:y>0.17046</cdr:y>
    </cdr:from>
    <cdr:to>
      <cdr:x>0.4804</cdr:x>
      <cdr:y>0.25597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1840507" y="508580"/>
          <a:ext cx="771708" cy="2551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0" tIns="13335" rIns="0" bIns="0" rtlCol="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12700">
            <a:lnSpc>
              <a:spcPct val="100000"/>
            </a:lnSpc>
            <a:spcBef>
              <a:spcPts val="105"/>
            </a:spcBef>
          </a:pP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- 6 027</a:t>
          </a:r>
          <a:endParaRPr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0.8121</cdr:x>
      <cdr:y>0.15656</cdr:y>
    </cdr:from>
    <cdr:to>
      <cdr:x>0.93865</cdr:x>
      <cdr:y>0.24206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4421244" y="549504"/>
          <a:ext cx="688965" cy="3000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0" tIns="13335" rIns="0" bIns="0" rtlCol="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12700">
            <a:lnSpc>
              <a:spcPct val="100000"/>
            </a:lnSpc>
            <a:spcBef>
              <a:spcPts val="105"/>
            </a:spcBef>
          </a:pP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+1 240</a:t>
          </a:r>
        </a:p>
      </cdr:txBody>
    </cdr:sp>
  </cdr:relSizeAnchor>
  <cdr:relSizeAnchor xmlns:cdr="http://schemas.openxmlformats.org/drawingml/2006/chartDrawing">
    <cdr:from>
      <cdr:x>0.53818</cdr:x>
      <cdr:y>0.16419</cdr:y>
    </cdr:from>
    <cdr:to>
      <cdr:x>0.57582</cdr:x>
      <cdr:y>0.22586</cdr:y>
    </cdr:to>
    <cdr:sp macro="" textlink="">
      <cdr:nvSpPr>
        <cdr:cNvPr id="6" name="Полилиния 5"/>
        <cdr:cNvSpPr/>
      </cdr:nvSpPr>
      <cdr:spPr>
        <a:xfrm xmlns:a="http://schemas.openxmlformats.org/drawingml/2006/main">
          <a:off x="2929954" y="576268"/>
          <a:ext cx="204921" cy="216450"/>
        </a:xfrm>
        <a:custGeom xmlns:a="http://schemas.openxmlformats.org/drawingml/2006/main">
          <a:avLst/>
          <a:gdLst/>
          <a:ahLst/>
          <a:cxnLst/>
          <a:rect l="l" t="t" r="r" b="b"/>
          <a:pathLst>
            <a:path w="193675" h="165100">
              <a:moveTo>
                <a:pt x="96774" y="0"/>
              </a:moveTo>
              <a:lnTo>
                <a:pt x="0" y="164592"/>
              </a:lnTo>
              <a:lnTo>
                <a:pt x="193548" y="164592"/>
              </a:lnTo>
              <a:lnTo>
                <a:pt x="96774" y="0"/>
              </a:lnTo>
              <a:close/>
            </a:path>
          </a:pathLst>
        </a:custGeom>
        <a:solidFill xmlns:a="http://schemas.openxmlformats.org/drawingml/2006/main">
          <a:srgbClr val="FF0000"/>
        </a:solidFill>
      </cdr:spPr>
      <cdr:txBody>
        <a:bodyPr xmlns:a="http://schemas.openxmlformats.org/drawingml/2006/main" vert="horz" wrap="square" lIns="0" tIns="0" rIns="0" bIns="0" rtlCol="0" anchor="t" anchorCtr="0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/>
        </a:p>
      </cdr:txBody>
    </cdr:sp>
  </cdr:relSizeAnchor>
  <cdr:relSizeAnchor xmlns:cdr="http://schemas.openxmlformats.org/drawingml/2006/chartDrawing">
    <cdr:from>
      <cdr:x>0.14622</cdr:x>
      <cdr:y>0.51123</cdr:y>
    </cdr:from>
    <cdr:to>
      <cdr:x>0.32396</cdr:x>
      <cdr:y>0.85279</cdr:y>
    </cdr:to>
    <cdr:sp macro="" textlink="">
      <cdr:nvSpPr>
        <cdr:cNvPr id="7" name="Прямоугольник 6"/>
        <cdr:cNvSpPr/>
      </cdr:nvSpPr>
      <cdr:spPr>
        <a:xfrm xmlns:a="http://schemas.openxmlformats.org/drawingml/2006/main">
          <a:off x="752285" y="136865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0.55094</cdr:x>
      <cdr:y>0.09134</cdr:y>
    </cdr:from>
    <cdr:to>
      <cdr:x>0.66547</cdr:x>
      <cdr:y>0.14578</cdr:y>
    </cdr:to>
    <cdr:sp macro="" textlink="">
      <cdr:nvSpPr>
        <cdr:cNvPr id="8" name="Прямоугольник 7"/>
        <cdr:cNvSpPr/>
      </cdr:nvSpPr>
      <cdr:spPr>
        <a:xfrm xmlns:a="http://schemas.openxmlformats.org/drawingml/2006/main">
          <a:off x="2999460" y="320601"/>
          <a:ext cx="623527" cy="1910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45720" tIns="45720" rIns="45720" bIns="45720" rtlCol="0" anchor="ctr" anchorCtr="0">
          <a:normAutofit/>
        </a:bodyPr>
        <a:lstStyle xmlns:a="http://schemas.openxmlformats.org/drawingml/2006/main"/>
        <a:p xmlns:a="http://schemas.openxmlformats.org/drawingml/2006/main">
          <a:pPr algn="ctr"/>
          <a:r>
            <a: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30 980</a:t>
          </a:r>
          <a:endParaRPr lang="ru-RU" sz="14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0.05904</cdr:x>
      <cdr:y>0.07874</cdr:y>
    </cdr:from>
    <cdr:to>
      <cdr:x>0.17357</cdr:x>
      <cdr:y>0.13318</cdr:y>
    </cdr:to>
    <cdr:sp macro="" textlink="">
      <cdr:nvSpPr>
        <cdr:cNvPr id="9" name="Прямоугольник 8"/>
        <cdr:cNvSpPr/>
      </cdr:nvSpPr>
      <cdr:spPr>
        <a:xfrm xmlns:a="http://schemas.openxmlformats.org/drawingml/2006/main">
          <a:off x="321432" y="276357"/>
          <a:ext cx="623526" cy="1910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none" lIns="45720" tIns="45720" rIns="45720" bIns="45720" rtlCol="0" anchor="ctr" anchorCtr="0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35 815</a:t>
          </a:r>
        </a:p>
      </cdr:txBody>
    </cdr:sp>
  </cdr:relSizeAnchor>
  <cdr:relSizeAnchor xmlns:cdr="http://schemas.openxmlformats.org/drawingml/2006/chartDrawing">
    <cdr:from>
      <cdr:x>0.83388</cdr:x>
      <cdr:y>0.08126</cdr:y>
    </cdr:from>
    <cdr:to>
      <cdr:x>0.9484</cdr:x>
      <cdr:y>0.1357</cdr:y>
    </cdr:to>
    <cdr:sp macro="" textlink="">
      <cdr:nvSpPr>
        <cdr:cNvPr id="10" name="Прямоугольник 9"/>
        <cdr:cNvSpPr/>
      </cdr:nvSpPr>
      <cdr:spPr>
        <a:xfrm xmlns:a="http://schemas.openxmlformats.org/drawingml/2006/main">
          <a:off x="4539804" y="285200"/>
          <a:ext cx="623472" cy="1910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none" lIns="45720" tIns="45720" rIns="45720" bIns="45720" rtlCol="0" anchor="ctr" anchorCtr="0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32 220</a:t>
          </a:r>
          <a:endParaRPr lang="ru-RU" sz="14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0.11288</cdr:x>
      <cdr:y>0.3624</cdr:y>
    </cdr:from>
    <cdr:to>
      <cdr:x>0.29304</cdr:x>
      <cdr:y>0.46471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17502" y="2032141"/>
          <a:ext cx="1464364" cy="5737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3 </a:t>
          </a:r>
          <a:r>
            <a:rPr lang="ru-RU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176,3</a:t>
          </a:r>
          <a:endParaRPr lang="ru-RU" sz="2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0.57852</cdr:x>
      <cdr:y>0.63414</cdr:y>
    </cdr:from>
    <cdr:to>
      <cdr:x>0.69102</cdr:x>
      <cdr:y>0.79721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702189" y="355596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0.31262</cdr:x>
      <cdr:y>0.43178</cdr:y>
    </cdr:from>
    <cdr:to>
      <cdr:x>0.61793</cdr:x>
      <cdr:y>0.62361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94564" y="2058163"/>
          <a:ext cx="17526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90,7 </a:t>
          </a:r>
        </a:p>
        <a:p xmlns:a="http://schemas.openxmlformats.org/drawingml/2006/main">
          <a:pPr algn="ctr"/>
          <a:r>
            <a: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млн. рублей</a:t>
          </a:r>
          <a:endParaRPr lang="ru-RU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41458"/>
          </a:xfrm>
          <a:prstGeom prst="rect">
            <a:avLst/>
          </a:prstGeom>
        </p:spPr>
        <p:txBody>
          <a:bodyPr vert="horz" lIns="80280" tIns="40140" rIns="80280" bIns="40140" rtlCol="0"/>
          <a:lstStyle>
            <a:lvl1pPr algn="l">
              <a:defRPr sz="10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408" y="0"/>
            <a:ext cx="4302231" cy="341458"/>
          </a:xfrm>
          <a:prstGeom prst="rect">
            <a:avLst/>
          </a:prstGeom>
        </p:spPr>
        <p:txBody>
          <a:bodyPr vert="horz" lIns="80280" tIns="40140" rIns="80280" bIns="40140" rtlCol="0"/>
          <a:lstStyle>
            <a:lvl1pPr algn="r">
              <a:defRPr sz="1000"/>
            </a:lvl1pPr>
          </a:lstStyle>
          <a:p>
            <a:fld id="{F12B7E33-0B5D-4E00-89B4-0859DF2FB4E1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280" tIns="40140" rIns="80280" bIns="4014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23" y="3271382"/>
            <a:ext cx="7942580" cy="2676584"/>
          </a:xfrm>
          <a:prstGeom prst="rect">
            <a:avLst/>
          </a:prstGeom>
        </p:spPr>
        <p:txBody>
          <a:bodyPr vert="horz" lIns="80280" tIns="40140" rIns="80280" bIns="4014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220"/>
            <a:ext cx="4302231" cy="341457"/>
          </a:xfrm>
          <a:prstGeom prst="rect">
            <a:avLst/>
          </a:prstGeom>
        </p:spPr>
        <p:txBody>
          <a:bodyPr vert="horz" lIns="80280" tIns="40140" rIns="80280" bIns="40140" rtlCol="0" anchor="b"/>
          <a:lstStyle>
            <a:lvl1pPr algn="l">
              <a:defRPr sz="10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408" y="6456220"/>
            <a:ext cx="4302231" cy="341457"/>
          </a:xfrm>
          <a:prstGeom prst="rect">
            <a:avLst/>
          </a:prstGeom>
        </p:spPr>
        <p:txBody>
          <a:bodyPr vert="horz" lIns="80280" tIns="40140" rIns="80280" bIns="40140" rtlCol="0" anchor="b"/>
          <a:lstStyle>
            <a:lvl1pPr algn="r">
              <a:defRPr sz="1000"/>
            </a:lvl1pPr>
          </a:lstStyle>
          <a:p>
            <a:fld id="{CBD983C9-7554-4347-A11F-AB39B9ECDD7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983C9-7554-4347-A11F-AB39B9ECDD7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736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1356D-4C72-4C18-8CFE-E2D393269CE1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983C9-7554-4347-A11F-AB39B9ECDD75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1362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983C9-7554-4347-A11F-AB39B9ECDD75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070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510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83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787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025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42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6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32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518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785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257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068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787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951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4.png"/><Relationship Id="rId11" Type="http://schemas.openxmlformats.org/officeDocument/2006/relationships/image" Target="../media/image1.png"/><Relationship Id="rId5" Type="http://schemas.openxmlformats.org/officeDocument/2006/relationships/image" Target="../media/image13.png"/><Relationship Id="rId10" Type="http://schemas.openxmlformats.org/officeDocument/2006/relationships/chart" Target="../charts/chart3.xml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ufinval@rambler.ru" TargetMode="External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0"/>
            <a:ext cx="12200792" cy="6858125"/>
            <a:chOff x="0" y="0"/>
            <a:chExt cx="12200792" cy="6858125"/>
          </a:xfrm>
        </p:grpSpPr>
        <p:grpSp>
          <p:nvGrpSpPr>
            <p:cNvPr id="3" name="Группа 2"/>
            <p:cNvGrpSpPr/>
            <p:nvPr/>
          </p:nvGrpSpPr>
          <p:grpSpPr>
            <a:xfrm>
              <a:off x="11256729" y="197406"/>
              <a:ext cx="685800" cy="381000"/>
              <a:chOff x="10820400" y="499407"/>
              <a:chExt cx="685800" cy="381000"/>
            </a:xfrm>
          </p:grpSpPr>
          <p:sp>
            <p:nvSpPr>
              <p:cNvPr id="15" name="Равнобедренный треугольник 14"/>
              <p:cNvSpPr/>
              <p:nvPr/>
            </p:nvSpPr>
            <p:spPr>
              <a:xfrm>
                <a:off x="10820400" y="530821"/>
                <a:ext cx="381000" cy="231179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6" name="Равнобедренный треугольник 15"/>
              <p:cNvSpPr/>
              <p:nvPr/>
            </p:nvSpPr>
            <p:spPr>
              <a:xfrm>
                <a:off x="10896600" y="499407"/>
                <a:ext cx="609600" cy="381000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4" name="Группа 3"/>
            <p:cNvGrpSpPr/>
            <p:nvPr/>
          </p:nvGrpSpPr>
          <p:grpSpPr>
            <a:xfrm>
              <a:off x="0" y="0"/>
              <a:ext cx="12200792" cy="6858125"/>
              <a:chOff x="0" y="0"/>
              <a:chExt cx="12200792" cy="6858125"/>
            </a:xfrm>
          </p:grpSpPr>
          <p:sp>
            <p:nvSpPr>
              <p:cNvPr id="5" name="Прямоугольник 4"/>
              <p:cNvSpPr/>
              <p:nvPr/>
            </p:nvSpPr>
            <p:spPr>
              <a:xfrm>
                <a:off x="0" y="0"/>
                <a:ext cx="12192000" cy="38790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6" name="Группа 5"/>
              <p:cNvGrpSpPr/>
              <p:nvPr/>
            </p:nvGrpSpPr>
            <p:grpSpPr>
              <a:xfrm>
                <a:off x="8792" y="76200"/>
                <a:ext cx="12192000" cy="6781925"/>
                <a:chOff x="8792" y="76200"/>
                <a:chExt cx="12192000" cy="6781925"/>
              </a:xfrm>
            </p:grpSpPr>
            <p:grpSp>
              <p:nvGrpSpPr>
                <p:cNvPr id="7" name="Группа 6"/>
                <p:cNvGrpSpPr/>
                <p:nvPr/>
              </p:nvGrpSpPr>
              <p:grpSpPr>
                <a:xfrm>
                  <a:off x="11104329" y="6278013"/>
                  <a:ext cx="685800" cy="381000"/>
                  <a:chOff x="10820400" y="499407"/>
                  <a:chExt cx="685800" cy="381000"/>
                </a:xfrm>
              </p:grpSpPr>
              <p:sp>
                <p:nvSpPr>
                  <p:cNvPr id="13" name="Равнобедренный треугольник 12"/>
                  <p:cNvSpPr/>
                  <p:nvPr/>
                </p:nvSpPr>
                <p:spPr>
                  <a:xfrm>
                    <a:off x="10820400" y="530821"/>
                    <a:ext cx="381000" cy="231179"/>
                  </a:xfrm>
                  <a:prstGeom prst="triangl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14" name="Равнобедренный треугольник 13"/>
                  <p:cNvSpPr/>
                  <p:nvPr/>
                </p:nvSpPr>
                <p:spPr>
                  <a:xfrm>
                    <a:off x="10896600" y="499407"/>
                    <a:ext cx="609600" cy="381000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8" name="object 6"/>
                <p:cNvSpPr txBox="1"/>
                <p:nvPr/>
              </p:nvSpPr>
              <p:spPr>
                <a:xfrm>
                  <a:off x="4137891" y="4986537"/>
                  <a:ext cx="7772400" cy="1059906"/>
                </a:xfrm>
                <a:prstGeom prst="rect">
                  <a:avLst/>
                </a:prstGeom>
              </p:spPr>
              <p:txBody>
                <a:bodyPr vert="horz" wrap="square" lIns="0" tIns="13335" rIns="0" bIns="0" rtlCol="0">
                  <a:spAutoFit/>
                </a:bodyPr>
                <a:lstStyle/>
                <a:p>
                  <a:pPr marL="12700" algn="just"/>
                  <a:r>
                    <a:rPr lang="ru-RU" sz="2800" b="1" spc="-254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МАЩЕНКО ЛАРИСА ВИКТОРОВНА</a:t>
                  </a:r>
                  <a:endParaRPr lang="en-US" sz="2800" b="1" spc="-254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12700" algn="l"/>
                  <a:r>
                    <a:rPr lang="ru-RU" sz="2000" b="1" spc="-85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Заместитель главы администрации Валуйского муниципального округа </a:t>
                  </a:r>
                </a:p>
                <a:p>
                  <a:pPr marL="12700" algn="l"/>
                  <a:r>
                    <a:rPr lang="ru-RU" sz="2000" b="1" spc="-85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–  начальник управления финансов и бюджетной политики</a:t>
                  </a:r>
                  <a:endParaRPr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pic>
              <p:nvPicPr>
                <p:cNvPr id="9" name="Picture 5" descr="valuyki_2%281%29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228600" y="530821"/>
                  <a:ext cx="987983" cy="122178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  <p:sp>
              <p:nvSpPr>
                <p:cNvPr id="10" name="object 9"/>
                <p:cNvSpPr txBox="1"/>
                <p:nvPr/>
              </p:nvSpPr>
              <p:spPr>
                <a:xfrm>
                  <a:off x="76200" y="76200"/>
                  <a:ext cx="12039599" cy="259045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600" b="1" kern="100" dirty="0" smtClean="0">
                      <a:solidFill>
                        <a:srgbClr val="FFFAF0"/>
                      </a:solidFill>
                      <a:latin typeface="Arial" panose="020B0604020202020204"/>
                      <a:cs typeface="Arial" panose="020B0604020202020204"/>
                    </a:rPr>
                    <a:t>УПРАВЛЕНИЕ </a:t>
                  </a:r>
                  <a:r>
                    <a:rPr sz="1600" b="1" kern="100" dirty="0" smtClean="0">
                      <a:solidFill>
                        <a:srgbClr val="FFFAF0"/>
                      </a:solidFill>
                      <a:latin typeface="Arial" panose="020B0604020202020204"/>
                      <a:cs typeface="Arial" panose="020B0604020202020204"/>
                    </a:rPr>
                    <a:t>ФИНАНСОВ </a:t>
                  </a:r>
                  <a:r>
                    <a:rPr sz="1600" b="1" kern="100" dirty="0">
                      <a:solidFill>
                        <a:srgbClr val="FFFAF0"/>
                      </a:solidFill>
                      <a:latin typeface="Arial" panose="020B0604020202020204"/>
                      <a:cs typeface="Arial" panose="020B0604020202020204"/>
                    </a:rPr>
                    <a:t>И БЮДЖЕТНОЙ ПОЛИТИКИ </a:t>
                  </a:r>
                  <a:r>
                    <a:rPr lang="ru-RU" sz="1600" b="1" kern="100" dirty="0" smtClean="0">
                      <a:solidFill>
                        <a:srgbClr val="FFFAF0"/>
                      </a:solidFill>
                      <a:latin typeface="Arial" panose="020B0604020202020204"/>
                      <a:cs typeface="Arial" panose="020B0604020202020204"/>
                    </a:rPr>
                    <a:t>АДМИНИСТРАЦИИ ВАЛУЙСКОГО МУНИЦИПАЛЬНОГО ОКРУГА</a:t>
                  </a:r>
                  <a:endParaRPr sz="1600" kern="100" dirty="0">
                    <a:latin typeface="Arial" panose="020B0604020202020204"/>
                    <a:cs typeface="Arial" panose="020B0604020202020204"/>
                  </a:endParaRPr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8792" y="6470219"/>
                  <a:ext cx="12192000" cy="387906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2" name="object 6"/>
                <p:cNvSpPr txBox="1"/>
                <p:nvPr/>
              </p:nvSpPr>
              <p:spPr>
                <a:xfrm>
                  <a:off x="1066800" y="1219200"/>
                  <a:ext cx="10723329" cy="2783454"/>
                </a:xfrm>
                <a:prstGeom prst="rect">
                  <a:avLst/>
                </a:prstGeom>
              </p:spPr>
              <p:txBody>
                <a:bodyPr vert="horz" wrap="square" lIns="0" tIns="13335" rIns="0" bIns="0" rtlCol="0">
                  <a:spAutoFit/>
                </a:bodyPr>
                <a:lstStyle/>
                <a:p>
                  <a:pPr marL="12700" algn="ctr"/>
                  <a:r>
                    <a:rPr lang="ru-RU" sz="3600" b="1" spc="-85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БЮДЖЕТ ДЛЯ ГРАЖДАН</a:t>
                  </a:r>
                  <a:br>
                    <a:rPr lang="ru-RU" sz="3600" b="1" spc="-85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</a:br>
                  <a:r>
                    <a:rPr lang="ru-RU" sz="3600" b="1" spc="-85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на основании решения Совета депутатов </a:t>
                  </a:r>
                  <a:r>
                    <a:rPr lang="ru-RU" sz="3600" b="1" spc="-85" dirty="0" err="1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Валуйского</a:t>
                  </a:r>
                  <a:r>
                    <a:rPr lang="ru-RU" sz="3600" b="1" spc="-85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муниципального округа от 26 декабря 2025 года №399 «О бюджете </a:t>
                  </a:r>
                  <a:r>
                    <a:rPr lang="ru-RU" sz="3600" b="1" spc="-85" dirty="0" err="1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Валуйского</a:t>
                  </a:r>
                  <a:r>
                    <a:rPr lang="ru-RU" sz="3600" b="1" spc="-85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b="1" spc="-85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муниципального округа на 2026 год и на плановый период 2027-2028 годов»</a:t>
                  </a:r>
                  <a:endParaRPr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35230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рямоугольник 39"/>
          <p:cNvSpPr/>
          <p:nvPr/>
        </p:nvSpPr>
        <p:spPr>
          <a:xfrm>
            <a:off x="25702" y="5422103"/>
            <a:ext cx="6844251" cy="1279555"/>
          </a:xfrm>
          <a:prstGeom prst="rect">
            <a:avLst/>
          </a:prstGeom>
          <a:solidFill>
            <a:srgbClr val="FFFBF1">
              <a:alpha val="85098"/>
            </a:srgb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object 11"/>
          <p:cNvSpPr txBox="1"/>
          <p:nvPr/>
        </p:nvSpPr>
        <p:spPr>
          <a:xfrm>
            <a:off x="872439" y="624078"/>
            <a:ext cx="11086465" cy="1096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Информация</a:t>
            </a:r>
            <a:r>
              <a:rPr sz="2800" b="1" spc="-7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о</a:t>
            </a:r>
            <a:r>
              <a:rPr sz="2800" b="1" spc="-9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2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расходах</a:t>
            </a:r>
            <a:r>
              <a:rPr sz="2800" b="1" spc="-1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социальной</a:t>
            </a:r>
            <a:r>
              <a:rPr sz="2800" b="1" spc="-8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1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направленности</a:t>
            </a:r>
            <a:r>
              <a:rPr sz="2800" b="1" spc="-7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800" b="1" spc="-9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2026</a:t>
            </a:r>
            <a:r>
              <a:rPr sz="2800" b="1" spc="-10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2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году</a:t>
            </a:r>
            <a:endParaRPr sz="2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  <a:p>
            <a:pPr marR="5080" algn="r">
              <a:lnSpc>
                <a:spcPct val="100000"/>
              </a:lnSpc>
              <a:spcBef>
                <a:spcPts val="2675"/>
              </a:spcBef>
            </a:pPr>
            <a:r>
              <a:rPr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млн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r>
              <a:rPr sz="2000" b="1" spc="-1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1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рублей</a:t>
            </a:r>
            <a:endParaRPr sz="20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9" name="object 55"/>
          <p:cNvGrpSpPr/>
          <p:nvPr/>
        </p:nvGrpSpPr>
        <p:grpSpPr>
          <a:xfrm>
            <a:off x="6974276" y="1997268"/>
            <a:ext cx="625475" cy="625475"/>
            <a:chOff x="7114031" y="1876031"/>
            <a:chExt cx="625475" cy="625475"/>
          </a:xfrm>
        </p:grpSpPr>
        <p:pic>
          <p:nvPicPr>
            <p:cNvPr id="20" name="object 5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14031" y="1876031"/>
              <a:ext cx="624852" cy="624852"/>
            </a:xfrm>
            <a:prstGeom prst="rect">
              <a:avLst/>
            </a:prstGeom>
          </p:spPr>
        </p:pic>
        <p:pic>
          <p:nvPicPr>
            <p:cNvPr id="21" name="object 5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84135" y="1946147"/>
              <a:ext cx="489203" cy="489203"/>
            </a:xfrm>
            <a:prstGeom prst="rect">
              <a:avLst/>
            </a:prstGeom>
          </p:spPr>
        </p:pic>
      </p:grpSp>
      <p:grpSp>
        <p:nvGrpSpPr>
          <p:cNvPr id="25" name="object 58"/>
          <p:cNvGrpSpPr/>
          <p:nvPr/>
        </p:nvGrpSpPr>
        <p:grpSpPr>
          <a:xfrm>
            <a:off x="7001441" y="2995481"/>
            <a:ext cx="692150" cy="690880"/>
            <a:chOff x="7080504" y="3700271"/>
            <a:chExt cx="692150" cy="690880"/>
          </a:xfrm>
        </p:grpSpPr>
        <p:pic>
          <p:nvPicPr>
            <p:cNvPr id="26" name="object 5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80504" y="3700271"/>
              <a:ext cx="691883" cy="690371"/>
            </a:xfrm>
            <a:prstGeom prst="rect">
              <a:avLst/>
            </a:prstGeom>
          </p:spPr>
        </p:pic>
        <p:pic>
          <p:nvPicPr>
            <p:cNvPr id="27" name="object 6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152132" y="3771899"/>
              <a:ext cx="553212" cy="551688"/>
            </a:xfrm>
            <a:prstGeom prst="rect">
              <a:avLst/>
            </a:prstGeom>
          </p:spPr>
        </p:pic>
      </p:grpSp>
      <p:grpSp>
        <p:nvGrpSpPr>
          <p:cNvPr id="28" name="object 44"/>
          <p:cNvGrpSpPr/>
          <p:nvPr/>
        </p:nvGrpSpPr>
        <p:grpSpPr>
          <a:xfrm>
            <a:off x="6974276" y="4091647"/>
            <a:ext cx="719455" cy="719455"/>
            <a:chOff x="7069835" y="4632972"/>
            <a:chExt cx="719455" cy="719455"/>
          </a:xfrm>
        </p:grpSpPr>
        <p:pic>
          <p:nvPicPr>
            <p:cNvPr id="29" name="object 4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69835" y="4632972"/>
              <a:ext cx="719315" cy="719315"/>
            </a:xfrm>
            <a:prstGeom prst="rect">
              <a:avLst/>
            </a:prstGeom>
          </p:spPr>
        </p:pic>
        <p:pic>
          <p:nvPicPr>
            <p:cNvPr id="30" name="object 4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41463" y="4704587"/>
              <a:ext cx="580644" cy="580644"/>
            </a:xfrm>
            <a:prstGeom prst="rect">
              <a:avLst/>
            </a:prstGeom>
          </p:spPr>
        </p:pic>
      </p:grpSp>
      <p:grpSp>
        <p:nvGrpSpPr>
          <p:cNvPr id="31" name="object 74"/>
          <p:cNvGrpSpPr/>
          <p:nvPr/>
        </p:nvGrpSpPr>
        <p:grpSpPr>
          <a:xfrm>
            <a:off x="6795277" y="5146424"/>
            <a:ext cx="1077595" cy="589915"/>
            <a:chOff x="6896100" y="5593079"/>
            <a:chExt cx="1077595" cy="589915"/>
          </a:xfrm>
        </p:grpSpPr>
        <p:pic>
          <p:nvPicPr>
            <p:cNvPr id="32" name="object 7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896100" y="5593079"/>
              <a:ext cx="1077455" cy="589788"/>
            </a:xfrm>
            <a:prstGeom prst="rect">
              <a:avLst/>
            </a:prstGeom>
          </p:spPr>
        </p:pic>
        <p:pic>
          <p:nvPicPr>
            <p:cNvPr id="33" name="object 7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970776" y="5663183"/>
              <a:ext cx="932687" cy="454152"/>
            </a:xfrm>
            <a:prstGeom prst="rect">
              <a:avLst/>
            </a:prstGeom>
          </p:spPr>
        </p:pic>
      </p:grpSp>
      <p:sp>
        <p:nvSpPr>
          <p:cNvPr id="34" name="object 15"/>
          <p:cNvSpPr txBox="1"/>
          <p:nvPr/>
        </p:nvSpPr>
        <p:spPr>
          <a:xfrm>
            <a:off x="7858235" y="2034205"/>
            <a:ext cx="4060190" cy="31559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wrap="square" lIns="0" tIns="635" rIns="0" bIns="0" rtlCol="0">
            <a:spAutoFit/>
          </a:bodyPr>
          <a:lstStyle/>
          <a:p>
            <a:pPr marL="122555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Образование</a:t>
            </a:r>
            <a:endParaRPr sz="20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5" name="object 50"/>
          <p:cNvSpPr txBox="1"/>
          <p:nvPr/>
        </p:nvSpPr>
        <p:spPr>
          <a:xfrm>
            <a:off x="7875692" y="2348518"/>
            <a:ext cx="4060190" cy="30777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121920">
              <a:lnSpc>
                <a:spcPts val="2385"/>
              </a:lnSpc>
            </a:pPr>
            <a:r>
              <a:rPr lang="ru-RU" sz="2000" b="1" dirty="0" smtClean="0">
                <a:solidFill>
                  <a:srgbClr val="385622"/>
                </a:solidFill>
                <a:latin typeface="Times New Roman" panose="02020603050405020304"/>
                <a:cs typeface="Times New Roman" panose="02020603050405020304"/>
              </a:rPr>
              <a:t>1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583,1</a:t>
            </a:r>
            <a:r>
              <a:rPr lang="ru-RU" sz="2000" b="1" dirty="0" smtClean="0">
                <a:solidFill>
                  <a:srgbClr val="38562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dirty="0" smtClean="0">
                <a:solidFill>
                  <a:srgbClr val="30511C"/>
                </a:solidFill>
                <a:latin typeface="Times New Roman" panose="02020603050405020304"/>
                <a:cs typeface="Times New Roman" panose="02020603050405020304"/>
              </a:rPr>
              <a:t>млн</a:t>
            </a:r>
            <a:r>
              <a:rPr lang="ru-RU" sz="1700" b="1" dirty="0" smtClean="0">
                <a:solidFill>
                  <a:srgbClr val="30511C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r>
              <a:rPr sz="1700" b="1" spc="-15" dirty="0" smtClean="0">
                <a:solidFill>
                  <a:srgbClr val="30511C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dirty="0">
                <a:solidFill>
                  <a:srgbClr val="30511C"/>
                </a:solidFill>
                <a:latin typeface="Times New Roman" panose="02020603050405020304"/>
                <a:cs typeface="Times New Roman" panose="02020603050405020304"/>
              </a:rPr>
              <a:t>рублей</a:t>
            </a:r>
            <a:r>
              <a:rPr sz="1700" b="1" spc="-45" dirty="0">
                <a:solidFill>
                  <a:srgbClr val="30511C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dirty="0">
                <a:solidFill>
                  <a:srgbClr val="30511C"/>
                </a:solidFill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700" b="1" spc="-10" dirty="0">
                <a:solidFill>
                  <a:srgbClr val="30511C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700" b="1" dirty="0" smtClean="0">
                <a:solidFill>
                  <a:srgbClr val="30511C"/>
                </a:solidFill>
                <a:latin typeface="Times New Roman" panose="02020603050405020304"/>
                <a:cs typeface="Times New Roman" panose="02020603050405020304"/>
              </a:rPr>
              <a:t>43,5</a:t>
            </a:r>
            <a:r>
              <a:rPr sz="1700" b="1" spc="-10" dirty="0" smtClean="0">
                <a:solidFill>
                  <a:srgbClr val="30511C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spc="-25" dirty="0">
                <a:solidFill>
                  <a:srgbClr val="30511C"/>
                </a:solidFill>
                <a:latin typeface="Times New Roman" panose="02020603050405020304"/>
                <a:cs typeface="Times New Roman" panose="02020603050405020304"/>
              </a:rPr>
              <a:t>%)</a:t>
            </a:r>
            <a:endParaRPr sz="17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6" name="object 20"/>
          <p:cNvSpPr txBox="1"/>
          <p:nvPr/>
        </p:nvSpPr>
        <p:spPr>
          <a:xfrm>
            <a:off x="7858235" y="3098959"/>
            <a:ext cx="4060190" cy="32766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wrap="square" lIns="0" tIns="2540" rIns="0" bIns="0" rtlCol="0">
            <a:spAutoFit/>
          </a:bodyPr>
          <a:lstStyle/>
          <a:p>
            <a:pPr marL="122555">
              <a:lnSpc>
                <a:spcPct val="100000"/>
              </a:lnSpc>
              <a:spcBef>
                <a:spcPts val="20"/>
              </a:spcBef>
            </a:pPr>
            <a:r>
              <a:rPr sz="20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Социальная</a:t>
            </a:r>
            <a:r>
              <a:rPr sz="2000" spc="-114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политика</a:t>
            </a:r>
            <a:endParaRPr sz="20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7" name="object 51"/>
          <p:cNvSpPr txBox="1"/>
          <p:nvPr/>
        </p:nvSpPr>
        <p:spPr>
          <a:xfrm>
            <a:off x="7858235" y="3427144"/>
            <a:ext cx="4060190" cy="294953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121920">
              <a:lnSpc>
                <a:spcPts val="2285"/>
              </a:lnSpc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600,6 </a:t>
            </a:r>
            <a:r>
              <a:rPr sz="1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млн</a:t>
            </a:r>
            <a:r>
              <a:rPr lang="ru-RU" sz="1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r>
              <a:rPr sz="1700" b="1" spc="-1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рублей</a:t>
            </a:r>
            <a:r>
              <a:rPr sz="1700" b="1" spc="-4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ru-RU" sz="1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16,5</a:t>
            </a:r>
            <a:r>
              <a:rPr sz="1700" b="1" spc="-1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spc="-2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%)</a:t>
            </a:r>
            <a:endParaRPr sz="17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8" name="object 33"/>
          <p:cNvSpPr txBox="1"/>
          <p:nvPr/>
        </p:nvSpPr>
        <p:spPr>
          <a:xfrm>
            <a:off x="7886099" y="4150238"/>
            <a:ext cx="4060190" cy="3251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wrap="square" lIns="0" tIns="2540" rIns="0" bIns="0" rtlCol="0">
            <a:spAutoFit/>
          </a:bodyPr>
          <a:lstStyle/>
          <a:p>
            <a:pPr marL="122555">
              <a:lnSpc>
                <a:spcPct val="100000"/>
              </a:lnSpc>
              <a:spcBef>
                <a:spcPts val="20"/>
              </a:spcBef>
            </a:pPr>
            <a:r>
              <a:rPr sz="20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Культура</a:t>
            </a:r>
            <a:endParaRPr sz="20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9" name="object 54"/>
          <p:cNvSpPr txBox="1"/>
          <p:nvPr/>
        </p:nvSpPr>
        <p:spPr>
          <a:xfrm>
            <a:off x="7886099" y="4474960"/>
            <a:ext cx="4060190" cy="294953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121920">
              <a:lnSpc>
                <a:spcPts val="2320"/>
              </a:lnSpc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448,5 </a:t>
            </a:r>
            <a:r>
              <a:rPr sz="1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млн</a:t>
            </a:r>
            <a:r>
              <a:rPr lang="ru-RU" sz="1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r>
              <a:rPr sz="1700" b="1" spc="-3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рублей</a:t>
            </a:r>
            <a:r>
              <a:rPr sz="1700" b="1" spc="-4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1</a:t>
            </a:r>
            <a:r>
              <a:rPr lang="ru-RU" sz="1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2,3 </a:t>
            </a:r>
            <a:r>
              <a:rPr sz="1700" b="1" spc="-2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%)</a:t>
            </a:r>
            <a:endParaRPr sz="17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1" name="object 53"/>
          <p:cNvSpPr txBox="1"/>
          <p:nvPr/>
        </p:nvSpPr>
        <p:spPr>
          <a:xfrm>
            <a:off x="7891978" y="5563553"/>
            <a:ext cx="4054311" cy="330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207,6 </a:t>
            </a:r>
            <a:r>
              <a:rPr sz="1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млн</a:t>
            </a:r>
            <a:r>
              <a:rPr lang="ru-RU" sz="1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r>
              <a:rPr sz="1700" b="1" spc="-3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рублей</a:t>
            </a:r>
            <a:r>
              <a:rPr sz="1700" b="1" spc="-4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ru-RU" sz="1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5,7</a:t>
            </a:r>
            <a:r>
              <a:rPr sz="1700" b="1" spc="-1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spc="-2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%)</a:t>
            </a:r>
            <a:endParaRPr sz="17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3" name="object 33"/>
          <p:cNvSpPr txBox="1"/>
          <p:nvPr/>
        </p:nvSpPr>
        <p:spPr>
          <a:xfrm>
            <a:off x="7889551" y="5243103"/>
            <a:ext cx="4060190" cy="31034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wrap="square" lIns="0" tIns="2540" rIns="0" bIns="0" rtlCol="0">
            <a:spAutoFit/>
          </a:bodyPr>
          <a:lstStyle/>
          <a:p>
            <a:pPr marL="122555">
              <a:lnSpc>
                <a:spcPct val="100000"/>
              </a:lnSpc>
              <a:spcBef>
                <a:spcPts val="20"/>
              </a:spcBef>
            </a:pPr>
            <a:r>
              <a:rPr lang="ru-RU" sz="2000" spc="-10" dirty="0" smtClean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Физкультура и спорт</a:t>
            </a:r>
            <a:endParaRPr sz="2000" dirty="0">
              <a:latin typeface="Times New Roman" panose="02020603050405020304"/>
              <a:cs typeface="Times New Roman" panose="02020603050405020304"/>
            </a:endParaRP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509168217"/>
              </p:ext>
            </p:extLst>
          </p:nvPr>
        </p:nvGraphicFramePr>
        <p:xfrm>
          <a:off x="555425" y="1064291"/>
          <a:ext cx="5436000" cy="4329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2320925" y="2668072"/>
            <a:ext cx="1905000" cy="86177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640,1</a:t>
            </a:r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рублей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object 40"/>
          <p:cNvSpPr txBox="1"/>
          <p:nvPr/>
        </p:nvSpPr>
        <p:spPr>
          <a:xfrm>
            <a:off x="173347" y="5392500"/>
            <a:ext cx="3716399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chemeClr val="tx2"/>
                </a:solidFill>
                <a:latin typeface="Times New Roman" panose="02020603050405020304"/>
                <a:cs typeface="Times New Roman" panose="02020603050405020304"/>
              </a:rPr>
              <a:t>Социальная</a:t>
            </a:r>
            <a:r>
              <a:rPr sz="2000" b="1" spc="-95" dirty="0">
                <a:solidFill>
                  <a:schemeClr val="tx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10" dirty="0">
                <a:solidFill>
                  <a:schemeClr val="tx2"/>
                </a:solidFill>
                <a:latin typeface="Times New Roman" panose="02020603050405020304"/>
                <a:cs typeface="Times New Roman" panose="02020603050405020304"/>
              </a:rPr>
              <a:t>направленность</a:t>
            </a:r>
            <a:endParaRPr sz="2000" dirty="0">
              <a:solidFill>
                <a:schemeClr val="tx2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2" name="object 42"/>
          <p:cNvSpPr txBox="1"/>
          <p:nvPr/>
        </p:nvSpPr>
        <p:spPr>
          <a:xfrm>
            <a:off x="273507" y="5783458"/>
            <a:ext cx="3079115" cy="8874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/>
                <a:cs typeface="Times New Roman" panose="02020603050405020304"/>
              </a:rPr>
              <a:t>2 839,8 </a:t>
            </a:r>
            <a:r>
              <a:rPr lang="ru-RU" sz="2550" b="1" baseline="2000" dirty="0" smtClean="0">
                <a:solidFill>
                  <a:schemeClr val="tx2"/>
                </a:solidFill>
                <a:latin typeface="Times New Roman" panose="02020603050405020304"/>
                <a:cs typeface="Times New Roman" panose="02020603050405020304"/>
              </a:rPr>
              <a:t>м</a:t>
            </a:r>
            <a:r>
              <a:rPr sz="2550" b="1" baseline="2000" dirty="0" err="1" smtClean="0">
                <a:solidFill>
                  <a:schemeClr val="tx2"/>
                </a:solidFill>
                <a:latin typeface="Times New Roman" panose="02020603050405020304"/>
                <a:cs typeface="Times New Roman" panose="02020603050405020304"/>
              </a:rPr>
              <a:t>лн</a:t>
            </a:r>
            <a:r>
              <a:rPr lang="ru-RU" sz="2550" b="1" baseline="2000" dirty="0" smtClean="0">
                <a:solidFill>
                  <a:schemeClr val="tx2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r>
              <a:rPr sz="2550" b="1" spc="-44" baseline="2000" dirty="0" smtClean="0">
                <a:solidFill>
                  <a:schemeClr val="tx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b="1" spc="-15" baseline="2000" dirty="0" smtClean="0">
                <a:solidFill>
                  <a:schemeClr val="tx2"/>
                </a:solidFill>
                <a:latin typeface="Times New Roman" panose="02020603050405020304"/>
                <a:cs typeface="Times New Roman" panose="02020603050405020304"/>
              </a:rPr>
              <a:t>рублей</a:t>
            </a:r>
            <a:endParaRPr lang="ru-RU" sz="2550" b="1" spc="-15" baseline="2000" dirty="0" smtClean="0">
              <a:solidFill>
                <a:schemeClr val="tx2"/>
              </a:solidFill>
              <a:latin typeface="Times New Roman" panose="02020603050405020304"/>
              <a:cs typeface="Times New Roman" panose="02020603050405020304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3600" b="1" spc="-15" baseline="2000" dirty="0" smtClean="0">
                <a:solidFill>
                  <a:schemeClr val="tx2"/>
                </a:solidFill>
                <a:latin typeface="Times New Roman" panose="02020603050405020304"/>
                <a:cs typeface="Times New Roman" panose="02020603050405020304"/>
              </a:rPr>
              <a:t>(78%)</a:t>
            </a:r>
            <a:endParaRPr sz="3600" baseline="2000" dirty="0">
              <a:solidFill>
                <a:schemeClr val="tx2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3" name="object 61"/>
          <p:cNvSpPr/>
          <p:nvPr/>
        </p:nvSpPr>
        <p:spPr>
          <a:xfrm>
            <a:off x="295275" y="5800033"/>
            <a:ext cx="2978150" cy="1270"/>
          </a:xfrm>
          <a:custGeom>
            <a:avLst/>
            <a:gdLst/>
            <a:ahLst/>
            <a:cxnLst/>
            <a:rect l="l" t="t" r="r" b="b"/>
            <a:pathLst>
              <a:path w="2978150" h="1270">
                <a:moveTo>
                  <a:pt x="0" y="0"/>
                </a:moveTo>
                <a:lnTo>
                  <a:pt x="2978150" y="965"/>
                </a:lnTo>
              </a:path>
            </a:pathLst>
          </a:custGeom>
          <a:ln w="3175">
            <a:solidFill>
              <a:srgbClr val="3051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41"/>
          <p:cNvSpPr txBox="1"/>
          <p:nvPr/>
        </p:nvSpPr>
        <p:spPr>
          <a:xfrm>
            <a:off x="4095453" y="5402932"/>
            <a:ext cx="2662486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Другие</a:t>
            </a:r>
            <a:r>
              <a:rPr sz="2000" b="1" spc="-3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1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направления</a:t>
            </a:r>
            <a:endParaRPr sz="20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5" name="object 43"/>
          <p:cNvSpPr txBox="1"/>
          <p:nvPr/>
        </p:nvSpPr>
        <p:spPr>
          <a:xfrm>
            <a:off x="3831716" y="5752681"/>
            <a:ext cx="2833370" cy="948978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/>
                <a:cs typeface="Times New Roman" panose="02020603050405020304"/>
              </a:rPr>
              <a:t>800,3</a:t>
            </a:r>
            <a:r>
              <a:rPr sz="3600" b="1" spc="-27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550" b="1" baseline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м</a:t>
            </a:r>
            <a:r>
              <a:rPr sz="2550" b="1" baseline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лн</a:t>
            </a:r>
            <a:r>
              <a:rPr lang="ru-RU" sz="2550" b="1" baseline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r>
              <a:rPr sz="2550" b="1" spc="-44" baseline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b="1" spc="-15" baseline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рублей</a:t>
            </a:r>
            <a:endParaRPr lang="ru-RU" sz="2550" b="1" spc="-15" baseline="20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3600" b="1" spc="-15" baseline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/>
                <a:cs typeface="Times New Roman" panose="02020603050405020304"/>
              </a:rPr>
              <a:t>(22%)</a:t>
            </a:r>
            <a:endParaRPr sz="3600" baseline="20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6" name="object 62"/>
          <p:cNvSpPr/>
          <p:nvPr/>
        </p:nvSpPr>
        <p:spPr>
          <a:xfrm>
            <a:off x="4095453" y="5800033"/>
            <a:ext cx="2806065" cy="1270"/>
          </a:xfrm>
          <a:custGeom>
            <a:avLst/>
            <a:gdLst/>
            <a:ahLst/>
            <a:cxnLst/>
            <a:rect l="l" t="t" r="r" b="b"/>
            <a:pathLst>
              <a:path w="2806065" h="1270">
                <a:moveTo>
                  <a:pt x="0" y="0"/>
                </a:moveTo>
                <a:lnTo>
                  <a:pt x="2805557" y="965"/>
                </a:lnTo>
              </a:path>
            </a:pathLst>
          </a:custGeom>
          <a:ln w="3175">
            <a:solidFill>
              <a:srgbClr val="3051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2" name="Группа 41"/>
          <p:cNvGrpSpPr/>
          <p:nvPr/>
        </p:nvGrpSpPr>
        <p:grpSpPr>
          <a:xfrm>
            <a:off x="0" y="-26843"/>
            <a:ext cx="12191999" cy="745159"/>
            <a:chOff x="0" y="-26843"/>
            <a:chExt cx="12191999" cy="745159"/>
          </a:xfrm>
        </p:grpSpPr>
        <p:grpSp>
          <p:nvGrpSpPr>
            <p:cNvPr id="44" name="Группа 43"/>
            <p:cNvGrpSpPr/>
            <p:nvPr/>
          </p:nvGrpSpPr>
          <p:grpSpPr>
            <a:xfrm>
              <a:off x="0" y="-26843"/>
              <a:ext cx="12191999" cy="745159"/>
              <a:chOff x="0" y="-26843"/>
              <a:chExt cx="12191999" cy="745159"/>
            </a:xfrm>
          </p:grpSpPr>
          <p:grpSp>
            <p:nvGrpSpPr>
              <p:cNvPr id="47" name="Группа 46"/>
              <p:cNvGrpSpPr/>
              <p:nvPr/>
            </p:nvGrpSpPr>
            <p:grpSpPr>
              <a:xfrm>
                <a:off x="0" y="-26843"/>
                <a:ext cx="12191999" cy="745159"/>
                <a:chOff x="0" y="-26843"/>
                <a:chExt cx="12191999" cy="745159"/>
              </a:xfrm>
            </p:grpSpPr>
            <p:grpSp>
              <p:nvGrpSpPr>
                <p:cNvPr id="49" name="Группа 48"/>
                <p:cNvGrpSpPr/>
                <p:nvPr/>
              </p:nvGrpSpPr>
              <p:grpSpPr>
                <a:xfrm>
                  <a:off x="0" y="-26843"/>
                  <a:ext cx="12191999" cy="745159"/>
                  <a:chOff x="0" y="-26843"/>
                  <a:chExt cx="12191999" cy="745159"/>
                </a:xfrm>
              </p:grpSpPr>
              <p:grpSp>
                <p:nvGrpSpPr>
                  <p:cNvPr id="58" name="Группа 57"/>
                  <p:cNvGrpSpPr/>
                  <p:nvPr/>
                </p:nvGrpSpPr>
                <p:grpSpPr>
                  <a:xfrm>
                    <a:off x="11417046" y="337316"/>
                    <a:ext cx="685800" cy="381000"/>
                    <a:chOff x="10820400" y="499407"/>
                    <a:chExt cx="685800" cy="381000"/>
                  </a:xfrm>
                </p:grpSpPr>
                <p:sp>
                  <p:nvSpPr>
                    <p:cNvPr id="60" name="Равнобедренный треугольник 59"/>
                    <p:cNvSpPr/>
                    <p:nvPr/>
                  </p:nvSpPr>
                  <p:spPr>
                    <a:xfrm>
                      <a:off x="10820400" y="530821"/>
                      <a:ext cx="381000" cy="231179"/>
                    </a:xfrm>
                    <a:prstGeom prst="triangl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61" name="Равнобедренный треугольник 60"/>
                    <p:cNvSpPr/>
                    <p:nvPr/>
                  </p:nvSpPr>
                  <p:spPr>
                    <a:xfrm>
                      <a:off x="10896600" y="499407"/>
                      <a:ext cx="609600" cy="381000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</p:grpSp>
              <p:sp>
                <p:nvSpPr>
                  <p:cNvPr id="59" name="Прямоугольник 58"/>
                  <p:cNvSpPr/>
                  <p:nvPr/>
                </p:nvSpPr>
                <p:spPr>
                  <a:xfrm>
                    <a:off x="0" y="-26843"/>
                    <a:ext cx="12191999" cy="530046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57" name="object 9"/>
                <p:cNvSpPr txBox="1"/>
                <p:nvPr/>
              </p:nvSpPr>
              <p:spPr>
                <a:xfrm>
                  <a:off x="965600" y="75172"/>
                  <a:ext cx="10929833" cy="228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УПРАВЛЕНИЕ </a:t>
                  </a:r>
                  <a:r>
                    <a:rPr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ФИНАНСОВ </a:t>
                  </a:r>
                  <a:r>
                    <a:rPr sz="1400" b="1" dirty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 БЮДЖЕТНОЙ ПОЛИТИКИ </a:t>
                  </a: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АДМИНИСТРАЦИИ ВАЛУЙСКОГО МУНИЦИПАЛЬНОГО ОКРУГА</a:t>
                  </a:r>
                  <a:endParaRPr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8" name="object 62"/>
              <p:cNvSpPr txBox="1"/>
              <p:nvPr/>
            </p:nvSpPr>
            <p:spPr>
              <a:xfrm>
                <a:off x="11887200" y="3289"/>
                <a:ext cx="273919" cy="31995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ru-RU" sz="20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</a:t>
                </a:r>
                <a:endParaRPr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5" name="Блок-схема: данные 44"/>
            <p:cNvSpPr/>
            <p:nvPr/>
          </p:nvSpPr>
          <p:spPr>
            <a:xfrm>
              <a:off x="130209" y="-15759"/>
              <a:ext cx="773692" cy="507878"/>
            </a:xfrm>
            <a:prstGeom prst="flowChartInputOutpu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6" name="Picture 5" descr="valuyki_2%281%29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16615" y="11213"/>
              <a:ext cx="381000" cy="471160"/>
            </a:xfrm>
            <a:prstGeom prst="rect">
              <a:avLst/>
            </a:prstGeom>
            <a:noFill/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2"/>
          <p:cNvSpPr txBox="1">
            <a:spLocks/>
          </p:cNvSpPr>
          <p:nvPr/>
        </p:nvSpPr>
        <p:spPr>
          <a:xfrm>
            <a:off x="224789" y="630967"/>
            <a:ext cx="11742419" cy="738664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к формированию расходов бюджета  на 2026 год и на плановый период 2027 и 2028 годов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22"/>
          <p:cNvSpPr txBox="1"/>
          <p:nvPr/>
        </p:nvSpPr>
        <p:spPr>
          <a:xfrm>
            <a:off x="4393691" y="1967483"/>
            <a:ext cx="1705610" cy="35201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wrap="square" lIns="0" tIns="43815" rIns="0" bIns="0" rtlCol="0">
            <a:spAutoFit/>
          </a:bodyPr>
          <a:lstStyle/>
          <a:p>
            <a:pPr marL="435610" algn="l">
              <a:lnSpc>
                <a:spcPct val="100000"/>
              </a:lnSpc>
              <a:spcBef>
                <a:spcPts val="345"/>
              </a:spcBef>
            </a:pPr>
            <a:r>
              <a:rPr sz="2000" b="1" dirty="0" smtClean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202</a:t>
            </a:r>
            <a:r>
              <a:rPr lang="ru-RU" sz="2000" b="1" dirty="0" smtClean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5</a:t>
            </a:r>
            <a:r>
              <a:rPr sz="2000" b="1" dirty="0" smtClean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год</a:t>
            </a:r>
            <a:endParaRPr sz="20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7" name="object 23"/>
          <p:cNvSpPr txBox="1"/>
          <p:nvPr/>
        </p:nvSpPr>
        <p:spPr>
          <a:xfrm>
            <a:off x="6358128" y="1956816"/>
            <a:ext cx="1706880" cy="35201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wrap="square" lIns="0" tIns="43815" rIns="0" bIns="0" rtlCol="0">
            <a:spAutoFit/>
          </a:bodyPr>
          <a:lstStyle/>
          <a:p>
            <a:pPr marL="436245">
              <a:lnSpc>
                <a:spcPct val="100000"/>
              </a:lnSpc>
              <a:spcBef>
                <a:spcPts val="345"/>
              </a:spcBef>
            </a:pPr>
            <a:r>
              <a:rPr sz="2000" b="1" dirty="0" smtClean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202</a:t>
            </a:r>
            <a:r>
              <a:rPr lang="ru-RU" sz="2000" b="1" dirty="0" smtClean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6</a:t>
            </a:r>
            <a:r>
              <a:rPr sz="2000" b="1" spc="-55" dirty="0" smtClean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год</a:t>
            </a:r>
            <a:endParaRPr sz="20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8" name="object 24"/>
          <p:cNvSpPr txBox="1"/>
          <p:nvPr/>
        </p:nvSpPr>
        <p:spPr>
          <a:xfrm>
            <a:off x="8324088" y="1932432"/>
            <a:ext cx="1705610" cy="351378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wrap="square" lIns="0" tIns="43180" rIns="0" bIns="0" rtlCol="0">
            <a:spAutoFit/>
          </a:bodyPr>
          <a:lstStyle/>
          <a:p>
            <a:pPr marL="436245">
              <a:lnSpc>
                <a:spcPct val="100000"/>
              </a:lnSpc>
              <a:spcBef>
                <a:spcPts val="340"/>
              </a:spcBef>
            </a:pPr>
            <a:r>
              <a:rPr sz="2000" b="1" dirty="0" smtClean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202</a:t>
            </a:r>
            <a:r>
              <a:rPr lang="ru-RU" sz="2000" b="1" dirty="0" smtClean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7</a:t>
            </a:r>
            <a:r>
              <a:rPr sz="2000" b="1" spc="-55" dirty="0" smtClean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год</a:t>
            </a:r>
            <a:endParaRPr sz="20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9" name="object 25"/>
          <p:cNvSpPr txBox="1"/>
          <p:nvPr/>
        </p:nvSpPr>
        <p:spPr>
          <a:xfrm>
            <a:off x="10271759" y="1932432"/>
            <a:ext cx="1706880" cy="351378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wrap="square" lIns="0" tIns="43180" rIns="0" bIns="0" rtlCol="0">
            <a:spAutoFit/>
          </a:bodyPr>
          <a:lstStyle/>
          <a:p>
            <a:pPr marL="436880">
              <a:lnSpc>
                <a:spcPct val="100000"/>
              </a:lnSpc>
              <a:spcBef>
                <a:spcPts val="340"/>
              </a:spcBef>
            </a:pPr>
            <a:r>
              <a:rPr sz="2000" b="1" dirty="0" smtClean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202</a:t>
            </a:r>
            <a:r>
              <a:rPr lang="ru-RU" sz="2000" b="1" dirty="0" smtClean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8</a:t>
            </a:r>
            <a:r>
              <a:rPr sz="2000" b="1" spc="-55" dirty="0" smtClean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год</a:t>
            </a:r>
            <a:endParaRPr sz="20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6" name="object 14"/>
          <p:cNvSpPr/>
          <p:nvPr/>
        </p:nvSpPr>
        <p:spPr>
          <a:xfrm>
            <a:off x="142927" y="2416375"/>
            <a:ext cx="4070936" cy="1253163"/>
          </a:xfrm>
          <a:custGeom>
            <a:avLst/>
            <a:gdLst/>
            <a:ahLst/>
            <a:cxnLst/>
            <a:rect l="l" t="t" r="r" b="b"/>
            <a:pathLst>
              <a:path w="3191510" h="782319">
                <a:moveTo>
                  <a:pt x="3060954" y="0"/>
                </a:moveTo>
                <a:lnTo>
                  <a:pt x="130301" y="0"/>
                </a:lnTo>
                <a:lnTo>
                  <a:pt x="79584" y="10233"/>
                </a:lnTo>
                <a:lnTo>
                  <a:pt x="38166" y="38147"/>
                </a:lnTo>
                <a:lnTo>
                  <a:pt x="10240" y="79563"/>
                </a:lnTo>
                <a:lnTo>
                  <a:pt x="0" y="130301"/>
                </a:lnTo>
                <a:lnTo>
                  <a:pt x="0" y="651510"/>
                </a:lnTo>
                <a:lnTo>
                  <a:pt x="10240" y="702248"/>
                </a:lnTo>
                <a:lnTo>
                  <a:pt x="38166" y="743664"/>
                </a:lnTo>
                <a:lnTo>
                  <a:pt x="79584" y="771578"/>
                </a:lnTo>
                <a:lnTo>
                  <a:pt x="130301" y="781812"/>
                </a:lnTo>
                <a:lnTo>
                  <a:pt x="3060954" y="781812"/>
                </a:lnTo>
                <a:lnTo>
                  <a:pt x="3111692" y="771578"/>
                </a:lnTo>
                <a:lnTo>
                  <a:pt x="3153108" y="743664"/>
                </a:lnTo>
                <a:lnTo>
                  <a:pt x="3181022" y="702248"/>
                </a:lnTo>
                <a:lnTo>
                  <a:pt x="3191256" y="651510"/>
                </a:lnTo>
                <a:lnTo>
                  <a:pt x="3191256" y="130301"/>
                </a:lnTo>
                <a:lnTo>
                  <a:pt x="3181022" y="79563"/>
                </a:lnTo>
                <a:lnTo>
                  <a:pt x="3153108" y="38147"/>
                </a:lnTo>
                <a:lnTo>
                  <a:pt x="3111692" y="10233"/>
                </a:lnTo>
                <a:lnTo>
                  <a:pt x="306095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lIns="0" tIns="0" rIns="0" bIns="0" rtlCol="0" anchor="ctr"/>
          <a:lstStyle/>
          <a:p>
            <a:pPr marL="146050" marR="138430" algn="ctr">
              <a:lnSpc>
                <a:spcPct val="100000"/>
              </a:lnSpc>
              <a:spcBef>
                <a:spcPts val="345"/>
              </a:spcBef>
            </a:pPr>
            <a:r>
              <a:rPr lang="ru-RU" sz="1800" b="1" spc="-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Целевые ориентиры на </a:t>
            </a:r>
            <a:r>
              <a:rPr lang="ru-RU" sz="18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исполнение </a:t>
            </a:r>
            <a:r>
              <a:rPr lang="ru-RU" sz="1800" b="1" spc="-434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1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указов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Президента</a:t>
            </a:r>
            <a:r>
              <a:rPr lang="ru-RU" sz="1800" b="1" spc="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2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РФ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по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увеличению</a:t>
            </a:r>
            <a:r>
              <a:rPr lang="ru-RU" sz="18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1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оплаты</a:t>
            </a:r>
            <a:r>
              <a:rPr lang="ru-RU" sz="1800" b="1" spc="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2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труда</a:t>
            </a:r>
            <a:endParaRPr lang="ru-RU" sz="1800" dirty="0" smtClean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ct val="100000"/>
              </a:lnSpc>
            </a:pPr>
            <a:r>
              <a:rPr lang="ru-RU" sz="18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отдельным</a:t>
            </a:r>
            <a:r>
              <a:rPr lang="ru-RU" sz="1800" b="1" spc="-2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1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категориям</a:t>
            </a:r>
            <a:r>
              <a:rPr lang="ru-RU" sz="1800" b="1" spc="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2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работников</a:t>
            </a:r>
            <a:endParaRPr lang="ru-RU" sz="18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7" name="object 14"/>
          <p:cNvSpPr/>
          <p:nvPr/>
        </p:nvSpPr>
        <p:spPr>
          <a:xfrm>
            <a:off x="160566" y="3792695"/>
            <a:ext cx="4053297" cy="604646"/>
          </a:xfrm>
          <a:custGeom>
            <a:avLst/>
            <a:gdLst/>
            <a:ahLst/>
            <a:cxnLst/>
            <a:rect l="l" t="t" r="r" b="b"/>
            <a:pathLst>
              <a:path w="3191510" h="782319">
                <a:moveTo>
                  <a:pt x="3060954" y="0"/>
                </a:moveTo>
                <a:lnTo>
                  <a:pt x="130301" y="0"/>
                </a:lnTo>
                <a:lnTo>
                  <a:pt x="79584" y="10233"/>
                </a:lnTo>
                <a:lnTo>
                  <a:pt x="38166" y="38147"/>
                </a:lnTo>
                <a:lnTo>
                  <a:pt x="10240" y="79563"/>
                </a:lnTo>
                <a:lnTo>
                  <a:pt x="0" y="130301"/>
                </a:lnTo>
                <a:lnTo>
                  <a:pt x="0" y="651510"/>
                </a:lnTo>
                <a:lnTo>
                  <a:pt x="10240" y="702248"/>
                </a:lnTo>
                <a:lnTo>
                  <a:pt x="38166" y="743664"/>
                </a:lnTo>
                <a:lnTo>
                  <a:pt x="79584" y="771578"/>
                </a:lnTo>
                <a:lnTo>
                  <a:pt x="130301" y="781812"/>
                </a:lnTo>
                <a:lnTo>
                  <a:pt x="3060954" y="781812"/>
                </a:lnTo>
                <a:lnTo>
                  <a:pt x="3111692" y="771578"/>
                </a:lnTo>
                <a:lnTo>
                  <a:pt x="3153108" y="743664"/>
                </a:lnTo>
                <a:lnTo>
                  <a:pt x="3181022" y="702248"/>
                </a:lnTo>
                <a:lnTo>
                  <a:pt x="3191256" y="651510"/>
                </a:lnTo>
                <a:lnTo>
                  <a:pt x="3191256" y="130301"/>
                </a:lnTo>
                <a:lnTo>
                  <a:pt x="3181022" y="79563"/>
                </a:lnTo>
                <a:lnTo>
                  <a:pt x="3153108" y="38147"/>
                </a:lnTo>
                <a:lnTo>
                  <a:pt x="3111692" y="10233"/>
                </a:lnTo>
                <a:lnTo>
                  <a:pt x="306095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lIns="0" tIns="0" rIns="0" bIns="0" rtlCol="0" anchor="ctr"/>
          <a:lstStyle/>
          <a:p>
            <a:pPr marL="1254760">
              <a:lnSpc>
                <a:spcPct val="100000"/>
              </a:lnSpc>
              <a:spcBef>
                <a:spcPts val="1420"/>
              </a:spcBef>
            </a:pPr>
            <a:r>
              <a:rPr lang="ru-RU" sz="18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Размер</a:t>
            </a:r>
            <a:r>
              <a:rPr lang="ru-RU" sz="1800" b="1" spc="-3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МРОТ</a:t>
            </a:r>
            <a:endParaRPr lang="ru-RU" sz="18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8" name="object 14"/>
          <p:cNvSpPr/>
          <p:nvPr/>
        </p:nvSpPr>
        <p:spPr>
          <a:xfrm>
            <a:off x="163681" y="4532042"/>
            <a:ext cx="4053297" cy="567396"/>
          </a:xfrm>
          <a:custGeom>
            <a:avLst/>
            <a:gdLst/>
            <a:ahLst/>
            <a:cxnLst/>
            <a:rect l="l" t="t" r="r" b="b"/>
            <a:pathLst>
              <a:path w="3191510" h="782319">
                <a:moveTo>
                  <a:pt x="3060954" y="0"/>
                </a:moveTo>
                <a:lnTo>
                  <a:pt x="130301" y="0"/>
                </a:lnTo>
                <a:lnTo>
                  <a:pt x="79584" y="10233"/>
                </a:lnTo>
                <a:lnTo>
                  <a:pt x="38166" y="38147"/>
                </a:lnTo>
                <a:lnTo>
                  <a:pt x="10240" y="79563"/>
                </a:lnTo>
                <a:lnTo>
                  <a:pt x="0" y="130301"/>
                </a:lnTo>
                <a:lnTo>
                  <a:pt x="0" y="651510"/>
                </a:lnTo>
                <a:lnTo>
                  <a:pt x="10240" y="702248"/>
                </a:lnTo>
                <a:lnTo>
                  <a:pt x="38166" y="743664"/>
                </a:lnTo>
                <a:lnTo>
                  <a:pt x="79584" y="771578"/>
                </a:lnTo>
                <a:lnTo>
                  <a:pt x="130301" y="781812"/>
                </a:lnTo>
                <a:lnTo>
                  <a:pt x="3060954" y="781812"/>
                </a:lnTo>
                <a:lnTo>
                  <a:pt x="3111692" y="771578"/>
                </a:lnTo>
                <a:lnTo>
                  <a:pt x="3153108" y="743664"/>
                </a:lnTo>
                <a:lnTo>
                  <a:pt x="3181022" y="702248"/>
                </a:lnTo>
                <a:lnTo>
                  <a:pt x="3191256" y="651510"/>
                </a:lnTo>
                <a:lnTo>
                  <a:pt x="3191256" y="130301"/>
                </a:lnTo>
                <a:lnTo>
                  <a:pt x="3181022" y="79563"/>
                </a:lnTo>
                <a:lnTo>
                  <a:pt x="3153108" y="38147"/>
                </a:lnTo>
                <a:lnTo>
                  <a:pt x="3111692" y="10233"/>
                </a:lnTo>
                <a:lnTo>
                  <a:pt x="306095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lIns="0" tIns="0" rIns="0" bIns="0" rtlCol="0" anchor="ctr"/>
          <a:lstStyle/>
          <a:p>
            <a:pPr marL="1085850">
              <a:lnSpc>
                <a:spcPct val="100000"/>
              </a:lnSpc>
              <a:spcBef>
                <a:spcPts val="1425"/>
              </a:spcBef>
            </a:pPr>
            <a:r>
              <a:rPr lang="ru-RU" sz="1800" b="1" spc="-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Индекс-дефлятор</a:t>
            </a:r>
            <a:endParaRPr lang="ru-RU" sz="18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9" name="object 14"/>
          <p:cNvSpPr/>
          <p:nvPr/>
        </p:nvSpPr>
        <p:spPr>
          <a:xfrm>
            <a:off x="142927" y="6086330"/>
            <a:ext cx="4070937" cy="743961"/>
          </a:xfrm>
          <a:custGeom>
            <a:avLst/>
            <a:gdLst/>
            <a:ahLst/>
            <a:cxnLst/>
            <a:rect l="l" t="t" r="r" b="b"/>
            <a:pathLst>
              <a:path w="3191510" h="782319">
                <a:moveTo>
                  <a:pt x="3060954" y="0"/>
                </a:moveTo>
                <a:lnTo>
                  <a:pt x="130301" y="0"/>
                </a:lnTo>
                <a:lnTo>
                  <a:pt x="79584" y="10233"/>
                </a:lnTo>
                <a:lnTo>
                  <a:pt x="38166" y="38147"/>
                </a:lnTo>
                <a:lnTo>
                  <a:pt x="10240" y="79563"/>
                </a:lnTo>
                <a:lnTo>
                  <a:pt x="0" y="130301"/>
                </a:lnTo>
                <a:lnTo>
                  <a:pt x="0" y="651510"/>
                </a:lnTo>
                <a:lnTo>
                  <a:pt x="10240" y="702248"/>
                </a:lnTo>
                <a:lnTo>
                  <a:pt x="38166" y="743664"/>
                </a:lnTo>
                <a:lnTo>
                  <a:pt x="79584" y="771578"/>
                </a:lnTo>
                <a:lnTo>
                  <a:pt x="130301" y="781812"/>
                </a:lnTo>
                <a:lnTo>
                  <a:pt x="3060954" y="781812"/>
                </a:lnTo>
                <a:lnTo>
                  <a:pt x="3111692" y="771578"/>
                </a:lnTo>
                <a:lnTo>
                  <a:pt x="3153108" y="743664"/>
                </a:lnTo>
                <a:lnTo>
                  <a:pt x="3181022" y="702248"/>
                </a:lnTo>
                <a:lnTo>
                  <a:pt x="3191256" y="651510"/>
                </a:lnTo>
                <a:lnTo>
                  <a:pt x="3191256" y="130301"/>
                </a:lnTo>
                <a:lnTo>
                  <a:pt x="3181022" y="79563"/>
                </a:lnTo>
                <a:lnTo>
                  <a:pt x="3153108" y="38147"/>
                </a:lnTo>
                <a:lnTo>
                  <a:pt x="3111692" y="10233"/>
                </a:lnTo>
                <a:lnTo>
                  <a:pt x="306095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lIns="0" tIns="0" rIns="0" bIns="0" rtlCol="0" anchor="ctr"/>
          <a:lstStyle/>
          <a:p>
            <a:pPr marL="1905" algn="ctr">
              <a:lnSpc>
                <a:spcPct val="100000"/>
              </a:lnSpc>
              <a:spcBef>
                <a:spcPts val="330"/>
              </a:spcBef>
            </a:pPr>
            <a:r>
              <a:rPr lang="ru-RU" sz="1800" b="1" spc="-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Индексация</a:t>
            </a:r>
            <a:r>
              <a:rPr lang="ru-RU" sz="1800" b="1" spc="-1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публичных</a:t>
            </a:r>
            <a:r>
              <a:rPr lang="ru-RU" sz="1800" b="1" spc="-3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2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нормативных</a:t>
            </a:r>
            <a:endParaRPr lang="ru-RU" sz="1800" dirty="0" smtClean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  <a:p>
            <a:pPr marL="635" algn="ctr">
              <a:lnSpc>
                <a:spcPct val="100000"/>
              </a:lnSpc>
            </a:pPr>
            <a:r>
              <a:rPr lang="ru-RU" sz="18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обязательств</a:t>
            </a:r>
            <a:r>
              <a:rPr lang="ru-RU" sz="1800" b="1" spc="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с</a:t>
            </a:r>
            <a:r>
              <a:rPr lang="ru-RU" sz="18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1</a:t>
            </a:r>
            <a:r>
              <a:rPr lang="ru-RU" sz="1800" b="1" spc="-2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января</a:t>
            </a:r>
            <a:r>
              <a:rPr lang="ru-RU" sz="18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2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ежегодно</a:t>
            </a:r>
            <a:endParaRPr lang="ru-RU" sz="18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0" name="object 14"/>
          <p:cNvSpPr/>
          <p:nvPr/>
        </p:nvSpPr>
        <p:spPr>
          <a:xfrm>
            <a:off x="142927" y="5244212"/>
            <a:ext cx="4053297" cy="685799"/>
          </a:xfrm>
          <a:custGeom>
            <a:avLst/>
            <a:gdLst/>
            <a:ahLst/>
            <a:cxnLst/>
            <a:rect l="l" t="t" r="r" b="b"/>
            <a:pathLst>
              <a:path w="3191510" h="782319">
                <a:moveTo>
                  <a:pt x="3060954" y="0"/>
                </a:moveTo>
                <a:lnTo>
                  <a:pt x="130301" y="0"/>
                </a:lnTo>
                <a:lnTo>
                  <a:pt x="79584" y="10233"/>
                </a:lnTo>
                <a:lnTo>
                  <a:pt x="38166" y="38147"/>
                </a:lnTo>
                <a:lnTo>
                  <a:pt x="10240" y="79563"/>
                </a:lnTo>
                <a:lnTo>
                  <a:pt x="0" y="130301"/>
                </a:lnTo>
                <a:lnTo>
                  <a:pt x="0" y="651510"/>
                </a:lnTo>
                <a:lnTo>
                  <a:pt x="10240" y="702248"/>
                </a:lnTo>
                <a:lnTo>
                  <a:pt x="38166" y="743664"/>
                </a:lnTo>
                <a:lnTo>
                  <a:pt x="79584" y="771578"/>
                </a:lnTo>
                <a:lnTo>
                  <a:pt x="130301" y="781812"/>
                </a:lnTo>
                <a:lnTo>
                  <a:pt x="3060954" y="781812"/>
                </a:lnTo>
                <a:lnTo>
                  <a:pt x="3111692" y="771578"/>
                </a:lnTo>
                <a:lnTo>
                  <a:pt x="3153108" y="743664"/>
                </a:lnTo>
                <a:lnTo>
                  <a:pt x="3181022" y="702248"/>
                </a:lnTo>
                <a:lnTo>
                  <a:pt x="3191256" y="651510"/>
                </a:lnTo>
                <a:lnTo>
                  <a:pt x="3191256" y="130301"/>
                </a:lnTo>
                <a:lnTo>
                  <a:pt x="3181022" y="79563"/>
                </a:lnTo>
                <a:lnTo>
                  <a:pt x="3153108" y="38147"/>
                </a:lnTo>
                <a:lnTo>
                  <a:pt x="3111692" y="10233"/>
                </a:lnTo>
                <a:lnTo>
                  <a:pt x="306095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lIns="0" tIns="0" rIns="0" bIns="0" rtlCol="0" anchor="ctr"/>
          <a:lstStyle/>
          <a:p>
            <a:pPr marL="327660" marR="318135" indent="62230">
              <a:lnSpc>
                <a:spcPct val="100000"/>
              </a:lnSpc>
              <a:spcBef>
                <a:spcPts val="330"/>
              </a:spcBef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Индексация </a:t>
            </a:r>
            <a:r>
              <a:rPr lang="ru-RU" sz="1800" b="1" spc="-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заработной платы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прочим</a:t>
            </a:r>
            <a:r>
              <a:rPr lang="ru-RU" sz="1800" b="1" spc="-2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категориям</a:t>
            </a:r>
            <a:r>
              <a:rPr lang="ru-RU" sz="1800" b="1" spc="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работников</a:t>
            </a:r>
            <a:endParaRPr lang="ru-RU" sz="18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1" name="object 18"/>
          <p:cNvSpPr txBox="1"/>
          <p:nvPr/>
        </p:nvSpPr>
        <p:spPr>
          <a:xfrm>
            <a:off x="4396740" y="3139439"/>
            <a:ext cx="1699260" cy="318677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325"/>
              </a:spcBef>
            </a:pP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58 900 </a:t>
            </a:r>
            <a:r>
              <a:rPr sz="1800" b="1" spc="-2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рублей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2" name="object 19"/>
          <p:cNvSpPr txBox="1"/>
          <p:nvPr/>
        </p:nvSpPr>
        <p:spPr>
          <a:xfrm>
            <a:off x="6361176" y="3127248"/>
            <a:ext cx="1701164" cy="318036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54940">
              <a:lnSpc>
                <a:spcPct val="100000"/>
              </a:lnSpc>
              <a:spcBef>
                <a:spcPts val="320"/>
              </a:spcBef>
            </a:pP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63 800 </a:t>
            </a:r>
            <a:r>
              <a:rPr sz="1800" b="1" spc="-2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рублей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3" name="object 20"/>
          <p:cNvSpPr txBox="1"/>
          <p:nvPr/>
        </p:nvSpPr>
        <p:spPr>
          <a:xfrm>
            <a:off x="8327135" y="3127248"/>
            <a:ext cx="1699260" cy="318036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54940">
              <a:lnSpc>
                <a:spcPct val="100000"/>
              </a:lnSpc>
              <a:spcBef>
                <a:spcPts val="320"/>
              </a:spcBef>
            </a:pP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68 200 </a:t>
            </a:r>
            <a:r>
              <a:rPr sz="1800" b="1" spc="-2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рублей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4" name="object 21"/>
          <p:cNvSpPr txBox="1"/>
          <p:nvPr/>
        </p:nvSpPr>
        <p:spPr>
          <a:xfrm>
            <a:off x="10323576" y="3127248"/>
            <a:ext cx="1699260" cy="318036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54940">
              <a:lnSpc>
                <a:spcPct val="100000"/>
              </a:lnSpc>
              <a:spcBef>
                <a:spcPts val="320"/>
              </a:spcBef>
            </a:pP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72 300 </a:t>
            </a:r>
            <a:r>
              <a:rPr sz="1800" b="1" spc="-2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рублей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5" name="object 26"/>
          <p:cNvSpPr/>
          <p:nvPr/>
        </p:nvSpPr>
        <p:spPr>
          <a:xfrm>
            <a:off x="5948298" y="2958830"/>
            <a:ext cx="683895" cy="147955"/>
          </a:xfrm>
          <a:custGeom>
            <a:avLst/>
            <a:gdLst/>
            <a:ahLst/>
            <a:cxnLst/>
            <a:rect l="l" t="t" r="r" b="b"/>
            <a:pathLst>
              <a:path w="683895" h="147955">
                <a:moveTo>
                  <a:pt x="0" y="147335"/>
                </a:moveTo>
                <a:lnTo>
                  <a:pt x="29608" y="114101"/>
                </a:lnTo>
                <a:lnTo>
                  <a:pt x="62535" y="85079"/>
                </a:lnTo>
                <a:lnTo>
                  <a:pt x="98444" y="60281"/>
                </a:lnTo>
                <a:lnTo>
                  <a:pt x="136999" y="39717"/>
                </a:lnTo>
                <a:lnTo>
                  <a:pt x="177863" y="23396"/>
                </a:lnTo>
                <a:lnTo>
                  <a:pt x="220699" y="11330"/>
                </a:lnTo>
                <a:lnTo>
                  <a:pt x="265171" y="3527"/>
                </a:lnTo>
                <a:lnTo>
                  <a:pt x="310943" y="0"/>
                </a:lnTo>
                <a:lnTo>
                  <a:pt x="357678" y="757"/>
                </a:lnTo>
                <a:lnTo>
                  <a:pt x="405039" y="5809"/>
                </a:lnTo>
                <a:lnTo>
                  <a:pt x="452690" y="15166"/>
                </a:lnTo>
                <a:lnTo>
                  <a:pt x="500294" y="28838"/>
                </a:lnTo>
                <a:lnTo>
                  <a:pt x="547515" y="46837"/>
                </a:lnTo>
                <a:lnTo>
                  <a:pt x="594016" y="69171"/>
                </a:lnTo>
                <a:lnTo>
                  <a:pt x="639461" y="95852"/>
                </a:lnTo>
                <a:lnTo>
                  <a:pt x="683514" y="126888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27"/>
          <p:cNvSpPr txBox="1"/>
          <p:nvPr/>
        </p:nvSpPr>
        <p:spPr>
          <a:xfrm>
            <a:off x="5910834" y="2549397"/>
            <a:ext cx="7842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+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8,3</a:t>
            </a:r>
            <a:r>
              <a:rPr sz="1800" b="1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%</a:t>
            </a:r>
            <a:endParaRPr sz="18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7" name="object 30"/>
          <p:cNvSpPr/>
          <p:nvPr/>
        </p:nvSpPr>
        <p:spPr>
          <a:xfrm>
            <a:off x="7906384" y="2955972"/>
            <a:ext cx="678180" cy="150495"/>
          </a:xfrm>
          <a:custGeom>
            <a:avLst/>
            <a:gdLst/>
            <a:ahLst/>
            <a:cxnLst/>
            <a:rect l="l" t="t" r="r" b="b"/>
            <a:pathLst>
              <a:path w="678179" h="150494">
                <a:moveTo>
                  <a:pt x="0" y="150193"/>
                </a:moveTo>
                <a:lnTo>
                  <a:pt x="29863" y="116578"/>
                </a:lnTo>
                <a:lnTo>
                  <a:pt x="62982" y="87178"/>
                </a:lnTo>
                <a:lnTo>
                  <a:pt x="99016" y="62006"/>
                </a:lnTo>
                <a:lnTo>
                  <a:pt x="137624" y="41074"/>
                </a:lnTo>
                <a:lnTo>
                  <a:pt x="178466" y="24395"/>
                </a:lnTo>
                <a:lnTo>
                  <a:pt x="221201" y="11981"/>
                </a:lnTo>
                <a:lnTo>
                  <a:pt x="265490" y="3845"/>
                </a:lnTo>
                <a:lnTo>
                  <a:pt x="310991" y="0"/>
                </a:lnTo>
                <a:lnTo>
                  <a:pt x="357364" y="456"/>
                </a:lnTo>
                <a:lnTo>
                  <a:pt x="404269" y="5228"/>
                </a:lnTo>
                <a:lnTo>
                  <a:pt x="451365" y="14327"/>
                </a:lnTo>
                <a:lnTo>
                  <a:pt x="498312" y="27767"/>
                </a:lnTo>
                <a:lnTo>
                  <a:pt x="544769" y="45559"/>
                </a:lnTo>
                <a:lnTo>
                  <a:pt x="590396" y="67716"/>
                </a:lnTo>
                <a:lnTo>
                  <a:pt x="634853" y="94250"/>
                </a:lnTo>
                <a:lnTo>
                  <a:pt x="677799" y="125174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28"/>
          <p:cNvSpPr txBox="1"/>
          <p:nvPr/>
        </p:nvSpPr>
        <p:spPr>
          <a:xfrm>
            <a:off x="7978902" y="2549397"/>
            <a:ext cx="6699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+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6,9</a:t>
            </a:r>
            <a:r>
              <a:rPr sz="1800" b="1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%</a:t>
            </a:r>
            <a:endParaRPr sz="18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9" name="object 31"/>
          <p:cNvSpPr/>
          <p:nvPr/>
        </p:nvSpPr>
        <p:spPr>
          <a:xfrm>
            <a:off x="9869169" y="2967910"/>
            <a:ext cx="678180" cy="150495"/>
          </a:xfrm>
          <a:custGeom>
            <a:avLst/>
            <a:gdLst/>
            <a:ahLst/>
            <a:cxnLst/>
            <a:rect l="l" t="t" r="r" b="b"/>
            <a:pathLst>
              <a:path w="678179" h="150494">
                <a:moveTo>
                  <a:pt x="0" y="150193"/>
                </a:moveTo>
                <a:lnTo>
                  <a:pt x="29865" y="116578"/>
                </a:lnTo>
                <a:lnTo>
                  <a:pt x="62987" y="87178"/>
                </a:lnTo>
                <a:lnTo>
                  <a:pt x="99027" y="62006"/>
                </a:lnTo>
                <a:lnTo>
                  <a:pt x="137642" y="41074"/>
                </a:lnTo>
                <a:lnTo>
                  <a:pt x="178491" y="24395"/>
                </a:lnTo>
                <a:lnTo>
                  <a:pt x="221235" y="11981"/>
                </a:lnTo>
                <a:lnTo>
                  <a:pt x="265531" y="3845"/>
                </a:lnTo>
                <a:lnTo>
                  <a:pt x="311038" y="0"/>
                </a:lnTo>
                <a:lnTo>
                  <a:pt x="357417" y="456"/>
                </a:lnTo>
                <a:lnTo>
                  <a:pt x="404325" y="5228"/>
                </a:lnTo>
                <a:lnTo>
                  <a:pt x="451421" y="14327"/>
                </a:lnTo>
                <a:lnTo>
                  <a:pt x="498365" y="27767"/>
                </a:lnTo>
                <a:lnTo>
                  <a:pt x="544816" y="45559"/>
                </a:lnTo>
                <a:lnTo>
                  <a:pt x="590433" y="67716"/>
                </a:lnTo>
                <a:lnTo>
                  <a:pt x="634874" y="94250"/>
                </a:lnTo>
                <a:lnTo>
                  <a:pt x="677799" y="125174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29"/>
          <p:cNvSpPr txBox="1"/>
          <p:nvPr/>
        </p:nvSpPr>
        <p:spPr>
          <a:xfrm>
            <a:off x="9811257" y="2543047"/>
            <a:ext cx="6699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+</a:t>
            </a:r>
            <a:r>
              <a:rPr sz="1800" b="1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6,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0</a:t>
            </a:r>
            <a:r>
              <a:rPr sz="1800" b="1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%</a:t>
            </a:r>
            <a:endParaRPr sz="18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3" name="object 32"/>
          <p:cNvSpPr txBox="1"/>
          <p:nvPr/>
        </p:nvSpPr>
        <p:spPr>
          <a:xfrm>
            <a:off x="4372355" y="3977640"/>
            <a:ext cx="1701164" cy="318036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54940">
              <a:lnSpc>
                <a:spcPct val="100000"/>
              </a:lnSpc>
              <a:spcBef>
                <a:spcPts val="320"/>
              </a:spcBef>
            </a:pP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22 440 </a:t>
            </a:r>
            <a:r>
              <a:rPr sz="1800" b="1" spc="-2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рублей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4" name="object 39"/>
          <p:cNvSpPr txBox="1"/>
          <p:nvPr/>
        </p:nvSpPr>
        <p:spPr>
          <a:xfrm>
            <a:off x="6361176" y="3982211"/>
            <a:ext cx="5660390" cy="319318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330"/>
              </a:spcBef>
            </a:pP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27 093 </a:t>
            </a:r>
            <a:r>
              <a:rPr sz="1800" b="1" spc="-2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рублей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5" name="object 33"/>
          <p:cNvSpPr txBox="1"/>
          <p:nvPr/>
        </p:nvSpPr>
        <p:spPr>
          <a:xfrm>
            <a:off x="4396740" y="4782311"/>
            <a:ext cx="1699260" cy="318677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563880">
              <a:lnSpc>
                <a:spcPct val="100000"/>
              </a:lnSpc>
              <a:spcBef>
                <a:spcPts val="325"/>
              </a:spcBef>
            </a:pP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4,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4</a:t>
            </a:r>
            <a:r>
              <a:rPr sz="1800" b="1" spc="-5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%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6" name="object 35"/>
          <p:cNvSpPr txBox="1"/>
          <p:nvPr/>
        </p:nvSpPr>
        <p:spPr>
          <a:xfrm>
            <a:off x="6332220" y="4789932"/>
            <a:ext cx="1699260" cy="318677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325"/>
              </a:spcBef>
            </a:pP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5,4 </a:t>
            </a: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%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7" name="object 40"/>
          <p:cNvSpPr txBox="1"/>
          <p:nvPr/>
        </p:nvSpPr>
        <p:spPr>
          <a:xfrm>
            <a:off x="8267700" y="4785359"/>
            <a:ext cx="1701164" cy="318677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325"/>
              </a:spcBef>
            </a:pP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4,0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%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8" name="object 41"/>
          <p:cNvSpPr txBox="1"/>
          <p:nvPr/>
        </p:nvSpPr>
        <p:spPr>
          <a:xfrm>
            <a:off x="10317480" y="4782311"/>
            <a:ext cx="1699260" cy="318677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325"/>
              </a:spcBef>
            </a:pP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4,0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%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9" name="object 43"/>
          <p:cNvSpPr txBox="1"/>
          <p:nvPr/>
        </p:nvSpPr>
        <p:spPr>
          <a:xfrm>
            <a:off x="4395215" y="5562600"/>
            <a:ext cx="1701164" cy="318036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02235">
              <a:lnSpc>
                <a:spcPct val="100000"/>
              </a:lnSpc>
              <a:spcBef>
                <a:spcPts val="320"/>
              </a:spcBef>
            </a:pP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1800" b="1" spc="-2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1.0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1</a:t>
            </a:r>
            <a:r>
              <a:rPr sz="1800" b="1" spc="-3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1800" b="1" spc="-2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1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0 </a:t>
            </a: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%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0" name="object 44"/>
          <p:cNvSpPr txBox="1"/>
          <p:nvPr/>
        </p:nvSpPr>
        <p:spPr>
          <a:xfrm>
            <a:off x="6400800" y="5561076"/>
            <a:ext cx="1699260" cy="318036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320"/>
              </a:spcBef>
            </a:pP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1800" b="1" spc="-2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1.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10</a:t>
            </a:r>
            <a:r>
              <a:rPr sz="1800" b="1" spc="-1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1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1800" b="1" spc="-1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800" b="1" spc="-1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5,4</a:t>
            </a:r>
            <a:r>
              <a:rPr sz="1800" b="1" spc="-1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%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1" name="object 45"/>
          <p:cNvSpPr txBox="1"/>
          <p:nvPr/>
        </p:nvSpPr>
        <p:spPr>
          <a:xfrm>
            <a:off x="8302869" y="5567812"/>
            <a:ext cx="3749040" cy="318036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098550">
              <a:lnSpc>
                <a:spcPct val="100000"/>
              </a:lnSpc>
              <a:spcBef>
                <a:spcPts val="320"/>
              </a:spcBef>
            </a:pP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1800" b="1" spc="-2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1.10.</a:t>
            </a:r>
            <a:r>
              <a:rPr sz="1800" b="1" spc="-3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1800" b="1" spc="-2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4,0%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2" name="object 34"/>
          <p:cNvSpPr txBox="1"/>
          <p:nvPr/>
        </p:nvSpPr>
        <p:spPr>
          <a:xfrm>
            <a:off x="4396740" y="6367271"/>
            <a:ext cx="1699260" cy="319318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330"/>
              </a:spcBef>
            </a:pP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4,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4 </a:t>
            </a: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%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3" name="object 38"/>
          <p:cNvSpPr txBox="1"/>
          <p:nvPr/>
        </p:nvSpPr>
        <p:spPr>
          <a:xfrm>
            <a:off x="6420611" y="6367271"/>
            <a:ext cx="1659889" cy="319318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30"/>
              </a:spcBef>
            </a:pP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5,4 </a:t>
            </a: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%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4" name="object 37"/>
          <p:cNvSpPr txBox="1"/>
          <p:nvPr/>
        </p:nvSpPr>
        <p:spPr>
          <a:xfrm>
            <a:off x="8351519" y="6367271"/>
            <a:ext cx="1699260" cy="319318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330"/>
              </a:spcBef>
            </a:pP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4,0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%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5" name="object 36"/>
          <p:cNvSpPr txBox="1"/>
          <p:nvPr/>
        </p:nvSpPr>
        <p:spPr>
          <a:xfrm>
            <a:off x="10271759" y="6367271"/>
            <a:ext cx="1699260" cy="319318"/>
          </a:xfrm>
          <a:prstGeom prst="rect">
            <a:avLst/>
          </a:prstGeom>
          <a:solidFill>
            <a:srgbClr val="FFFFFF"/>
          </a:solidFill>
          <a:ln w="6096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330"/>
              </a:spcBef>
            </a:pP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4,0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%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56" name="Группа 55"/>
          <p:cNvGrpSpPr/>
          <p:nvPr/>
        </p:nvGrpSpPr>
        <p:grpSpPr>
          <a:xfrm>
            <a:off x="0" y="-26843"/>
            <a:ext cx="12191999" cy="745159"/>
            <a:chOff x="0" y="-26843"/>
            <a:chExt cx="12191999" cy="745159"/>
          </a:xfrm>
        </p:grpSpPr>
        <p:grpSp>
          <p:nvGrpSpPr>
            <p:cNvPr id="57" name="Группа 56"/>
            <p:cNvGrpSpPr/>
            <p:nvPr/>
          </p:nvGrpSpPr>
          <p:grpSpPr>
            <a:xfrm>
              <a:off x="0" y="-26843"/>
              <a:ext cx="12191999" cy="745159"/>
              <a:chOff x="0" y="-26843"/>
              <a:chExt cx="12191999" cy="745159"/>
            </a:xfrm>
          </p:grpSpPr>
          <p:grpSp>
            <p:nvGrpSpPr>
              <p:cNvPr id="60" name="Группа 59"/>
              <p:cNvGrpSpPr/>
              <p:nvPr/>
            </p:nvGrpSpPr>
            <p:grpSpPr>
              <a:xfrm>
                <a:off x="0" y="-26843"/>
                <a:ext cx="12191999" cy="745159"/>
                <a:chOff x="0" y="-26843"/>
                <a:chExt cx="12191999" cy="745159"/>
              </a:xfrm>
            </p:grpSpPr>
            <p:grpSp>
              <p:nvGrpSpPr>
                <p:cNvPr id="62" name="Группа 61"/>
                <p:cNvGrpSpPr/>
                <p:nvPr/>
              </p:nvGrpSpPr>
              <p:grpSpPr>
                <a:xfrm>
                  <a:off x="0" y="-26843"/>
                  <a:ext cx="12191999" cy="745159"/>
                  <a:chOff x="0" y="-26843"/>
                  <a:chExt cx="12191999" cy="745159"/>
                </a:xfrm>
              </p:grpSpPr>
              <p:grpSp>
                <p:nvGrpSpPr>
                  <p:cNvPr id="64" name="Группа 63"/>
                  <p:cNvGrpSpPr/>
                  <p:nvPr/>
                </p:nvGrpSpPr>
                <p:grpSpPr>
                  <a:xfrm>
                    <a:off x="11417046" y="337316"/>
                    <a:ext cx="685800" cy="381000"/>
                    <a:chOff x="10820400" y="499407"/>
                    <a:chExt cx="685800" cy="381000"/>
                  </a:xfrm>
                </p:grpSpPr>
                <p:sp>
                  <p:nvSpPr>
                    <p:cNvPr id="66" name="Равнобедренный треугольник 65"/>
                    <p:cNvSpPr/>
                    <p:nvPr/>
                  </p:nvSpPr>
                  <p:spPr>
                    <a:xfrm>
                      <a:off x="10820400" y="530821"/>
                      <a:ext cx="381000" cy="231179"/>
                    </a:xfrm>
                    <a:prstGeom prst="triangl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67" name="Равнобедренный треугольник 66"/>
                    <p:cNvSpPr/>
                    <p:nvPr/>
                  </p:nvSpPr>
                  <p:spPr>
                    <a:xfrm>
                      <a:off x="10896600" y="499407"/>
                      <a:ext cx="609600" cy="381000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</p:grpSp>
              <p:sp>
                <p:nvSpPr>
                  <p:cNvPr id="65" name="Прямоугольник 64"/>
                  <p:cNvSpPr/>
                  <p:nvPr/>
                </p:nvSpPr>
                <p:spPr>
                  <a:xfrm>
                    <a:off x="0" y="-26843"/>
                    <a:ext cx="12191999" cy="530046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63" name="object 9"/>
                <p:cNvSpPr txBox="1"/>
                <p:nvPr/>
              </p:nvSpPr>
              <p:spPr>
                <a:xfrm>
                  <a:off x="965600" y="75172"/>
                  <a:ext cx="10929833" cy="228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УПРАВЛЕНИЕ </a:t>
                  </a:r>
                  <a:r>
                    <a:rPr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ФИНАНСОВ </a:t>
                  </a:r>
                  <a:r>
                    <a:rPr sz="1400" b="1" dirty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 БЮДЖЕТНОЙ ПОЛИТИКИ </a:t>
                  </a: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АДМИНИСТРАЦИИ ВАЛУЙСКОГО МУНИЦИПАЛЬНОГО ОКРУГА</a:t>
                  </a:r>
                  <a:endParaRPr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61" name="object 62"/>
              <p:cNvSpPr txBox="1"/>
              <p:nvPr/>
            </p:nvSpPr>
            <p:spPr>
              <a:xfrm>
                <a:off x="11887200" y="3289"/>
                <a:ext cx="273919" cy="31995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ru-RU" sz="2000" b="1" spc="-50" dirty="0" smtClean="0">
                    <a:solidFill>
                      <a:srgbClr val="FBF8E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11</a:t>
                </a:r>
                <a:endParaRPr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8" name="Блок-схема: данные 57"/>
            <p:cNvSpPr/>
            <p:nvPr/>
          </p:nvSpPr>
          <p:spPr>
            <a:xfrm>
              <a:off x="130209" y="-15759"/>
              <a:ext cx="773692" cy="507878"/>
            </a:xfrm>
            <a:prstGeom prst="flowChartInputOutpu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9" name="Picture 5" descr="valuyki_2%281%2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6615" y="11213"/>
              <a:ext cx="381000" cy="471160"/>
            </a:xfrm>
            <a:prstGeom prst="rect">
              <a:avLst/>
            </a:prstGeom>
            <a:noFill/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48625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41"/>
          <p:cNvSpPr txBox="1"/>
          <p:nvPr/>
        </p:nvSpPr>
        <p:spPr>
          <a:xfrm>
            <a:off x="292105" y="450920"/>
            <a:ext cx="11603328" cy="558486"/>
          </a:xfrm>
          <a:prstGeom prst="rect">
            <a:avLst/>
          </a:prstGeom>
        </p:spPr>
        <p:txBody>
          <a:bodyPr vert="horz" wrap="square" lIns="0" tIns="95885" rIns="0" bIns="0" rtlCol="0" anchor="ctr">
            <a:spAutoFit/>
          </a:bodyPr>
          <a:lstStyle/>
          <a:p>
            <a:pPr marL="12700" algn="ctr">
              <a:spcBef>
                <a:spcPts val="755"/>
              </a:spcBef>
            </a:pP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Реализация</a:t>
            </a:r>
            <a:r>
              <a:rPr lang="ru-RU" sz="3000" b="1" spc="-6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3000" b="1" spc="-4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Указа</a:t>
            </a:r>
            <a:r>
              <a:rPr lang="ru-RU" sz="3000" b="1" spc="-7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Президента</a:t>
            </a:r>
            <a:r>
              <a:rPr lang="ru-RU" sz="3000" b="1" spc="-65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РФ</a:t>
            </a:r>
            <a:r>
              <a:rPr lang="ru-RU" sz="3000" b="1" spc="-85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№ 309</a:t>
            </a:r>
            <a:r>
              <a:rPr lang="ru-RU" sz="3000" b="1" spc="-7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в</a:t>
            </a:r>
            <a:r>
              <a:rPr lang="ru-RU" sz="3000" b="1" spc="-8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2026</a:t>
            </a:r>
            <a:r>
              <a:rPr lang="ru-RU" sz="3000" b="1" spc="-9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3000" b="1" spc="-2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году</a:t>
            </a:r>
            <a:endParaRPr lang="ru-RU" sz="30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2" name="object 21"/>
          <p:cNvSpPr txBox="1"/>
          <p:nvPr/>
        </p:nvSpPr>
        <p:spPr>
          <a:xfrm>
            <a:off x="134057" y="992631"/>
            <a:ext cx="1182776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«О</a:t>
            </a:r>
            <a:r>
              <a:rPr sz="1800" b="1" spc="-5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национальных</a:t>
            </a:r>
            <a:r>
              <a:rPr sz="1800" b="1" spc="-2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целях</a:t>
            </a:r>
            <a:r>
              <a:rPr sz="1800" b="1" spc="-5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развития</a:t>
            </a:r>
            <a:r>
              <a:rPr sz="1800" b="1" spc="-3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1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Российской</a:t>
            </a:r>
            <a:r>
              <a:rPr sz="1800" b="1" spc="-4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1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Федерации</a:t>
            </a:r>
            <a:r>
              <a:rPr sz="1800" b="1" spc="-5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1800" b="1" spc="-4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период</a:t>
            </a:r>
            <a:r>
              <a:rPr sz="1800" b="1" spc="-3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до</a:t>
            </a:r>
            <a:r>
              <a:rPr sz="1800" b="1" spc="-5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2030</a:t>
            </a:r>
            <a:r>
              <a:rPr sz="1800" b="1" spc="-5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1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года</a:t>
            </a:r>
            <a:r>
              <a:rPr sz="1800" b="1" spc="-4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800" b="1" spc="-5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1800" b="1" spc="-5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1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перспективу</a:t>
            </a:r>
            <a:r>
              <a:rPr sz="1800" b="1" spc="-4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до</a:t>
            </a:r>
            <a:r>
              <a:rPr sz="1800" b="1" spc="-4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2036</a:t>
            </a:r>
            <a:r>
              <a:rPr sz="1800" b="1" spc="-5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1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года»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532824" y="1317211"/>
            <a:ext cx="15584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тыс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. рублей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16" name="object 3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07454" y="3727763"/>
            <a:ext cx="2667000" cy="2819400"/>
          </a:xfrm>
          <a:prstGeom prst="rect">
            <a:avLst/>
          </a:prstGeom>
        </p:spPr>
      </p:pic>
      <p:grpSp>
        <p:nvGrpSpPr>
          <p:cNvPr id="7" name="Группа 6"/>
          <p:cNvGrpSpPr/>
          <p:nvPr/>
        </p:nvGrpSpPr>
        <p:grpSpPr>
          <a:xfrm>
            <a:off x="157503" y="1535693"/>
            <a:ext cx="11025662" cy="4866724"/>
            <a:chOff x="160308" y="1838876"/>
            <a:chExt cx="11025662" cy="4866724"/>
          </a:xfrm>
        </p:grpSpPr>
        <p:sp>
          <p:nvSpPr>
            <p:cNvPr id="30" name="TextBox 29"/>
            <p:cNvSpPr txBox="1"/>
            <p:nvPr/>
          </p:nvSpPr>
          <p:spPr>
            <a:xfrm>
              <a:off x="8399851" y="498597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66 042 ,9</a:t>
              </a:r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458063" y="5456869"/>
              <a:ext cx="11091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1 566,7</a:t>
              </a:r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169572" y="5886704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64 476,2</a:t>
              </a:r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6" name="Прямая соединительная линия 35"/>
            <p:cNvCxnSpPr/>
            <p:nvPr/>
          </p:nvCxnSpPr>
          <p:spPr>
            <a:xfrm flipH="1">
              <a:off x="5852736" y="1981200"/>
              <a:ext cx="14662" cy="4724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7408239" y="2101533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54 867,4</a:t>
              </a:r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" name="Группа 1"/>
            <p:cNvGrpSpPr/>
            <p:nvPr/>
          </p:nvGrpSpPr>
          <p:grpSpPr>
            <a:xfrm>
              <a:off x="160308" y="1838876"/>
              <a:ext cx="9753024" cy="4396667"/>
              <a:chOff x="160308" y="1838876"/>
              <a:chExt cx="9753024" cy="4396667"/>
            </a:xfrm>
          </p:grpSpPr>
          <p:sp>
            <p:nvSpPr>
              <p:cNvPr id="25" name="Прямоугольник 24"/>
              <p:cNvSpPr/>
              <p:nvPr/>
            </p:nvSpPr>
            <p:spPr>
              <a:xfrm rot="5400000">
                <a:off x="6816785" y="4942070"/>
                <a:ext cx="326239" cy="2258601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 anchorCtr="1"/>
              <a:lstStyle/>
              <a:p>
                <a:pPr algn="l"/>
                <a:endParaRPr lang="ru-RU" sz="1600" b="1" dirty="0">
                  <a:solidFill>
                    <a:srgbClr val="FFFBF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Прямоугольник 25"/>
              <p:cNvSpPr/>
              <p:nvPr/>
            </p:nvSpPr>
            <p:spPr>
              <a:xfrm rot="5400000">
                <a:off x="5970864" y="5352646"/>
                <a:ext cx="337259" cy="577779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127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 anchorCtr="1"/>
              <a:lstStyle/>
              <a:p>
                <a:pPr algn="l"/>
                <a:endParaRPr lang="ru-RU" sz="1600" b="1" dirty="0">
                  <a:solidFill>
                    <a:srgbClr val="FFFBF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Прямоугольник 26"/>
              <p:cNvSpPr/>
              <p:nvPr/>
            </p:nvSpPr>
            <p:spPr>
              <a:xfrm rot="5400000">
                <a:off x="6939281" y="3928726"/>
                <a:ext cx="374025" cy="2518163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 anchorCtr="1"/>
              <a:lstStyle/>
              <a:p>
                <a:pPr algn="l"/>
                <a:endParaRPr lang="ru-RU" sz="1600" b="1" dirty="0">
                  <a:solidFill>
                    <a:srgbClr val="FFFBF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Прямоугольник 27"/>
              <p:cNvSpPr/>
              <p:nvPr/>
            </p:nvSpPr>
            <p:spPr>
              <a:xfrm>
                <a:off x="230312" y="4985970"/>
                <a:ext cx="5501639" cy="12495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73660" algn="ctr"/>
                <a:r>
                  <a:rPr lang="ru-RU" sz="2400" b="1" spc="-10" dirty="0" smtClean="0">
                    <a:solidFill>
                      <a:schemeClr val="accent2">
                        <a:lumMod val="50000"/>
                      </a:schemeClr>
                    </a:solidFill>
                    <a:latin typeface="Times New Roman"/>
                    <a:cs typeface="Times New Roman"/>
                  </a:rPr>
                  <a:t>Молодежь и дети:</a:t>
                </a:r>
              </a:p>
              <a:p>
                <a:pPr marR="73660" algn="ctr"/>
                <a:endParaRPr lang="ru-RU" sz="800" b="1" spc="-10" dirty="0" smtClean="0">
                  <a:solidFill>
                    <a:schemeClr val="accent2">
                      <a:lumMod val="50000"/>
                    </a:schemeClr>
                  </a:solidFill>
                  <a:latin typeface="Times New Roman"/>
                  <a:cs typeface="Times New Roman"/>
                </a:endParaRPr>
              </a:p>
              <a:p>
                <a:pPr marR="73660" algn="l">
                  <a:lnSpc>
                    <a:spcPct val="120000"/>
                  </a:lnSpc>
                </a:pPr>
                <a:r>
                  <a:rPr lang="ru-RU" sz="1800" b="1" spc="-10" dirty="0" smtClean="0">
                    <a:solidFill>
                      <a:schemeClr val="accent2">
                        <a:lumMod val="50000"/>
                      </a:schemeClr>
                    </a:solidFill>
                    <a:latin typeface="Times New Roman"/>
                    <a:cs typeface="Times New Roman"/>
                  </a:rPr>
                  <a:t>региональный проект «Все лучшее детям»</a:t>
                </a:r>
              </a:p>
              <a:p>
                <a:pPr marR="73660" algn="l">
                  <a:lnSpc>
                    <a:spcPct val="120000"/>
                  </a:lnSpc>
                </a:pPr>
                <a:r>
                  <a:rPr lang="ru-RU" sz="1800" b="1" spc="-10" dirty="0" smtClean="0">
                    <a:solidFill>
                      <a:schemeClr val="accent2">
                        <a:lumMod val="50000"/>
                      </a:schemeClr>
                    </a:solidFill>
                    <a:latin typeface="Times New Roman"/>
                    <a:cs typeface="Times New Roman"/>
                  </a:rPr>
                  <a:t>региональный проект «Педагоги и наставники»</a:t>
                </a:r>
              </a:p>
            </p:txBody>
          </p:sp>
          <p:sp>
            <p:nvSpPr>
              <p:cNvPr id="34" name="Прямоугольник 33"/>
              <p:cNvSpPr/>
              <p:nvPr/>
            </p:nvSpPr>
            <p:spPr>
              <a:xfrm>
                <a:off x="160308" y="3067192"/>
                <a:ext cx="5554692" cy="14588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73660" algn="ctr"/>
                <a:r>
                  <a:rPr lang="ru-RU" sz="2400" b="1" spc="-10" dirty="0" smtClean="0">
                    <a:solidFill>
                      <a:schemeClr val="accent2">
                        <a:lumMod val="50000"/>
                      </a:schemeClr>
                    </a:solidFill>
                    <a:latin typeface="Times New Roman"/>
                    <a:cs typeface="Times New Roman"/>
                  </a:rPr>
                  <a:t>Семья:</a:t>
                </a:r>
              </a:p>
              <a:p>
                <a:pPr marR="73660" algn="l">
                  <a:lnSpc>
                    <a:spcPct val="120000"/>
                  </a:lnSpc>
                </a:pPr>
                <a:r>
                  <a:rPr lang="ru-RU" sz="1800" b="1" spc="-10" dirty="0" smtClean="0">
                    <a:solidFill>
                      <a:schemeClr val="accent2">
                        <a:lumMod val="50000"/>
                      </a:schemeClr>
                    </a:solidFill>
                    <a:latin typeface="Times New Roman"/>
                    <a:cs typeface="Times New Roman"/>
                  </a:rPr>
                  <a:t>региональный проект «Семейные ценности и инфраструктура культуры»</a:t>
                </a:r>
              </a:p>
              <a:p>
                <a:pPr marR="73660" algn="l">
                  <a:lnSpc>
                    <a:spcPct val="120000"/>
                  </a:lnSpc>
                </a:pPr>
                <a:r>
                  <a:rPr lang="ru-RU" sz="1800" b="1" spc="-10" dirty="0" smtClean="0">
                    <a:solidFill>
                      <a:schemeClr val="accent2">
                        <a:lumMod val="50000"/>
                      </a:schemeClr>
                    </a:solidFill>
                    <a:latin typeface="Times New Roman"/>
                    <a:cs typeface="Times New Roman"/>
                  </a:rPr>
                  <a:t>региональный проект «Старшее поколение»</a:t>
                </a:r>
              </a:p>
            </p:txBody>
          </p:sp>
          <p:sp>
            <p:nvSpPr>
              <p:cNvPr id="40" name="Прямоугольник 39"/>
              <p:cNvSpPr/>
              <p:nvPr/>
            </p:nvSpPr>
            <p:spPr>
              <a:xfrm>
                <a:off x="181488" y="1838876"/>
                <a:ext cx="5580943" cy="10926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73660" algn="ctr">
                  <a:lnSpc>
                    <a:spcPct val="100000"/>
                  </a:lnSpc>
                  <a:spcBef>
                    <a:spcPts val="630"/>
                  </a:spcBef>
                </a:pPr>
                <a:r>
                  <a:rPr lang="ru-RU" sz="2400" b="1" spc="-10" dirty="0" smtClean="0">
                    <a:solidFill>
                      <a:schemeClr val="accent2">
                        <a:lumMod val="50000"/>
                      </a:schemeClr>
                    </a:solidFill>
                    <a:latin typeface="Times New Roman"/>
                    <a:cs typeface="Times New Roman"/>
                  </a:rPr>
                  <a:t>Инфраструктура для жизни:</a:t>
                </a:r>
              </a:p>
              <a:p>
                <a:pPr marR="73660" algn="l">
                  <a:lnSpc>
                    <a:spcPct val="100000"/>
                  </a:lnSpc>
                  <a:spcBef>
                    <a:spcPts val="630"/>
                  </a:spcBef>
                </a:pPr>
                <a:r>
                  <a:rPr lang="ru-RU" sz="1800" b="1" spc="-10" dirty="0" smtClean="0">
                    <a:solidFill>
                      <a:schemeClr val="accent2">
                        <a:lumMod val="50000"/>
                      </a:schemeClr>
                    </a:solidFill>
                    <a:latin typeface="Times New Roman"/>
                    <a:cs typeface="Times New Roman"/>
                  </a:rPr>
                  <a:t>региональный проект «Региональная и местная дорожная сеть»</a:t>
                </a:r>
                <a:endParaRPr lang="ru-RU" sz="1800" dirty="0">
                  <a:solidFill>
                    <a:schemeClr val="accent2">
                      <a:lumMod val="50000"/>
                    </a:schemeClr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41" name="Прямоугольник 40"/>
              <p:cNvSpPr/>
              <p:nvPr/>
            </p:nvSpPr>
            <p:spPr>
              <a:xfrm rot="5400000">
                <a:off x="6449201" y="1536414"/>
                <a:ext cx="360394" cy="152400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 anchorCtr="1"/>
              <a:lstStyle/>
              <a:p>
                <a:pPr algn="l"/>
                <a:endParaRPr lang="ru-RU" sz="1600" b="1" dirty="0">
                  <a:solidFill>
                    <a:srgbClr val="FFFBF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" name="Прямоугольник 42"/>
              <p:cNvSpPr/>
              <p:nvPr/>
            </p:nvSpPr>
            <p:spPr>
              <a:xfrm rot="5400000">
                <a:off x="7703352" y="1254329"/>
                <a:ext cx="374025" cy="4045935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127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 anchorCtr="1"/>
              <a:lstStyle/>
              <a:p>
                <a:pPr algn="l"/>
                <a:endParaRPr lang="ru-RU" sz="1600" b="1" dirty="0">
                  <a:solidFill>
                    <a:srgbClr val="FFFBF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Прямоугольник 43"/>
              <p:cNvSpPr/>
              <p:nvPr/>
            </p:nvSpPr>
            <p:spPr>
              <a:xfrm rot="5400000">
                <a:off x="7300853" y="2119721"/>
                <a:ext cx="374025" cy="324094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127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 anchorCtr="1"/>
              <a:lstStyle/>
              <a:p>
                <a:pPr algn="l"/>
                <a:endParaRPr lang="ru-RU" sz="1600" b="1" dirty="0">
                  <a:solidFill>
                    <a:srgbClr val="FFFBF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" name="Прямоугольник 45"/>
              <p:cNvSpPr/>
              <p:nvPr/>
            </p:nvSpPr>
            <p:spPr>
              <a:xfrm rot="5400000">
                <a:off x="6289984" y="3608357"/>
                <a:ext cx="374025" cy="1219203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127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 anchorCtr="1"/>
              <a:lstStyle/>
              <a:p>
                <a:pPr algn="l"/>
                <a:endParaRPr lang="ru-RU" sz="1600" b="1" dirty="0">
                  <a:solidFill>
                    <a:srgbClr val="FFFBF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9966770" y="3002762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152 240,1</a:t>
              </a:r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273049" y="4038922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24 853,8</a:t>
              </a:r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9093674" y="357804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127 386,3</a:t>
              </a:r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0" y="-26843"/>
            <a:ext cx="12191999" cy="745159"/>
            <a:chOff x="0" y="-26843"/>
            <a:chExt cx="12191999" cy="745159"/>
          </a:xfrm>
        </p:grpSpPr>
        <p:grpSp>
          <p:nvGrpSpPr>
            <p:cNvPr id="37" name="Группа 36"/>
            <p:cNvGrpSpPr/>
            <p:nvPr/>
          </p:nvGrpSpPr>
          <p:grpSpPr>
            <a:xfrm>
              <a:off x="0" y="-26843"/>
              <a:ext cx="12191999" cy="745159"/>
              <a:chOff x="0" y="-26843"/>
              <a:chExt cx="12191999" cy="745159"/>
            </a:xfrm>
          </p:grpSpPr>
          <p:grpSp>
            <p:nvGrpSpPr>
              <p:cNvPr id="45" name="Группа 44"/>
              <p:cNvGrpSpPr/>
              <p:nvPr/>
            </p:nvGrpSpPr>
            <p:grpSpPr>
              <a:xfrm>
                <a:off x="0" y="-26843"/>
                <a:ext cx="12191999" cy="745159"/>
                <a:chOff x="0" y="-26843"/>
                <a:chExt cx="12191999" cy="745159"/>
              </a:xfrm>
            </p:grpSpPr>
            <p:grpSp>
              <p:nvGrpSpPr>
                <p:cNvPr id="50" name="Группа 49"/>
                <p:cNvGrpSpPr/>
                <p:nvPr/>
              </p:nvGrpSpPr>
              <p:grpSpPr>
                <a:xfrm>
                  <a:off x="0" y="-26843"/>
                  <a:ext cx="12191999" cy="745159"/>
                  <a:chOff x="0" y="-26843"/>
                  <a:chExt cx="12191999" cy="745159"/>
                </a:xfrm>
              </p:grpSpPr>
              <p:grpSp>
                <p:nvGrpSpPr>
                  <p:cNvPr id="53" name="Группа 52"/>
                  <p:cNvGrpSpPr/>
                  <p:nvPr/>
                </p:nvGrpSpPr>
                <p:grpSpPr>
                  <a:xfrm>
                    <a:off x="11417046" y="337316"/>
                    <a:ext cx="685800" cy="381000"/>
                    <a:chOff x="10820400" y="499407"/>
                    <a:chExt cx="685800" cy="381000"/>
                  </a:xfrm>
                </p:grpSpPr>
                <p:sp>
                  <p:nvSpPr>
                    <p:cNvPr id="55" name="Равнобедренный треугольник 54"/>
                    <p:cNvSpPr/>
                    <p:nvPr/>
                  </p:nvSpPr>
                  <p:spPr>
                    <a:xfrm>
                      <a:off x="10820400" y="530821"/>
                      <a:ext cx="381000" cy="231179"/>
                    </a:xfrm>
                    <a:prstGeom prst="triangl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56" name="Равнобедренный треугольник 55"/>
                    <p:cNvSpPr/>
                    <p:nvPr/>
                  </p:nvSpPr>
                  <p:spPr>
                    <a:xfrm>
                      <a:off x="10896600" y="499407"/>
                      <a:ext cx="609600" cy="381000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</p:grpSp>
              <p:sp>
                <p:nvSpPr>
                  <p:cNvPr id="54" name="Прямоугольник 53"/>
                  <p:cNvSpPr/>
                  <p:nvPr/>
                </p:nvSpPr>
                <p:spPr>
                  <a:xfrm>
                    <a:off x="0" y="-26843"/>
                    <a:ext cx="12191999" cy="530046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52" name="object 9"/>
                <p:cNvSpPr txBox="1"/>
                <p:nvPr/>
              </p:nvSpPr>
              <p:spPr>
                <a:xfrm>
                  <a:off x="965600" y="75172"/>
                  <a:ext cx="10929833" cy="228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УПРАВЛЕНИЕ </a:t>
                  </a:r>
                  <a:r>
                    <a:rPr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ФИНАНСОВ </a:t>
                  </a:r>
                  <a:r>
                    <a:rPr sz="1400" b="1" dirty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 БЮДЖЕТНОЙ ПОЛИТИКИ </a:t>
                  </a: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АДМИНИСТРАЦИИ ВАЛУЙСКОГО МУНИЦИПАЛЬНОГО ОКРУГА</a:t>
                  </a:r>
                  <a:endParaRPr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7" name="object 62"/>
              <p:cNvSpPr txBox="1"/>
              <p:nvPr/>
            </p:nvSpPr>
            <p:spPr>
              <a:xfrm>
                <a:off x="11887200" y="3289"/>
                <a:ext cx="273919" cy="31995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ru-RU" sz="2000" b="1" spc="-50" dirty="0" smtClean="0">
                    <a:solidFill>
                      <a:srgbClr val="FBF8E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</a:t>
                </a:r>
                <a:endParaRPr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8" name="Блок-схема: данные 37"/>
            <p:cNvSpPr/>
            <p:nvPr/>
          </p:nvSpPr>
          <p:spPr>
            <a:xfrm>
              <a:off x="130209" y="-15759"/>
              <a:ext cx="773692" cy="507878"/>
            </a:xfrm>
            <a:prstGeom prst="flowChartInputOutpu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9" name="Picture 5" descr="valuyki_2%281%2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6615" y="11213"/>
              <a:ext cx="381000" cy="471160"/>
            </a:xfrm>
            <a:prstGeom prst="rect">
              <a:avLst/>
            </a:prstGeom>
            <a:noFill/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bject 14"/>
          <p:cNvSpPr/>
          <p:nvPr/>
        </p:nvSpPr>
        <p:spPr>
          <a:xfrm>
            <a:off x="6806881" y="1823131"/>
            <a:ext cx="5022506" cy="2104235"/>
          </a:xfrm>
          <a:custGeom>
            <a:avLst/>
            <a:gdLst/>
            <a:ahLst/>
            <a:cxnLst/>
            <a:rect l="l" t="t" r="r" b="b"/>
            <a:pathLst>
              <a:path w="3191510" h="782319">
                <a:moveTo>
                  <a:pt x="3060954" y="0"/>
                </a:moveTo>
                <a:lnTo>
                  <a:pt x="130301" y="0"/>
                </a:lnTo>
                <a:lnTo>
                  <a:pt x="79584" y="10233"/>
                </a:lnTo>
                <a:lnTo>
                  <a:pt x="38166" y="38147"/>
                </a:lnTo>
                <a:lnTo>
                  <a:pt x="10240" y="79563"/>
                </a:lnTo>
                <a:lnTo>
                  <a:pt x="0" y="130301"/>
                </a:lnTo>
                <a:lnTo>
                  <a:pt x="0" y="651510"/>
                </a:lnTo>
                <a:lnTo>
                  <a:pt x="10240" y="702248"/>
                </a:lnTo>
                <a:lnTo>
                  <a:pt x="38166" y="743664"/>
                </a:lnTo>
                <a:lnTo>
                  <a:pt x="79584" y="771578"/>
                </a:lnTo>
                <a:lnTo>
                  <a:pt x="130301" y="781812"/>
                </a:lnTo>
                <a:lnTo>
                  <a:pt x="3060954" y="781812"/>
                </a:lnTo>
                <a:lnTo>
                  <a:pt x="3111692" y="771578"/>
                </a:lnTo>
                <a:lnTo>
                  <a:pt x="3153108" y="743664"/>
                </a:lnTo>
                <a:lnTo>
                  <a:pt x="3181022" y="702248"/>
                </a:lnTo>
                <a:lnTo>
                  <a:pt x="3191256" y="651510"/>
                </a:lnTo>
                <a:lnTo>
                  <a:pt x="3191256" y="130301"/>
                </a:lnTo>
                <a:lnTo>
                  <a:pt x="3181022" y="79563"/>
                </a:lnTo>
                <a:lnTo>
                  <a:pt x="3153108" y="38147"/>
                </a:lnTo>
                <a:lnTo>
                  <a:pt x="3111692" y="10233"/>
                </a:lnTo>
                <a:lnTo>
                  <a:pt x="3060954" y="0"/>
                </a:lnTo>
                <a:close/>
              </a:path>
            </a:pathLst>
          </a:custGeom>
          <a:solidFill>
            <a:srgbClr val="FFD5D5"/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b"/>
          <a:lstStyle/>
          <a:p>
            <a:pPr marR="363855" algn="ctr">
              <a:lnSpc>
                <a:spcPct val="100000"/>
              </a:lnSpc>
              <a:spcBef>
                <a:spcPts val="105"/>
              </a:spcBef>
            </a:pPr>
            <a:endParaRPr lang="en-US" sz="1800" b="1" spc="-30" dirty="0" smtClean="0">
              <a:solidFill>
                <a:srgbClr val="30511C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6935287" y="1886718"/>
            <a:ext cx="4821233" cy="751036"/>
          </a:xfrm>
          <a:prstGeom prst="roundRect">
            <a:avLst/>
          </a:prstGeom>
          <a:solidFill>
            <a:schemeClr val="accent2"/>
          </a:solidFill>
          <a:effectLst>
            <a:softEdge rad="50800"/>
          </a:effectLst>
        </p:spPr>
        <p:style>
          <a:lnRef idx="0">
            <a:srgbClr val="FFFFFF"/>
          </a:lnRef>
          <a:fillRef idx="1">
            <a:schemeClr val="accent2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marL="394335">
              <a:lnSpc>
                <a:spcPct val="100000"/>
              </a:lnSpc>
              <a:spcBef>
                <a:spcPts val="95"/>
              </a:spcBef>
            </a:pPr>
            <a:r>
              <a:rPr lang="ru-RU" sz="3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П</a:t>
            </a:r>
            <a:r>
              <a:rPr lang="ru-RU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рограммные</a:t>
            </a:r>
            <a:r>
              <a:rPr lang="ru-RU" sz="3000" b="1" spc="-145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30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расходы</a:t>
            </a:r>
            <a:endParaRPr lang="ru-RU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228600" y="738426"/>
            <a:ext cx="12573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80" algn="ctr">
              <a:lnSpc>
                <a:spcPts val="3025"/>
              </a:lnSpc>
              <a:spcBef>
                <a:spcPts val="95"/>
              </a:spcBef>
            </a:pPr>
            <a:r>
              <a:rPr lang="ru-RU" sz="2800" b="1" spc="-2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Расходы</a:t>
            </a:r>
            <a:r>
              <a:rPr lang="ru-RU" sz="2800" b="1" spc="-10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800" b="1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бюджета Валуйского муниципального округа</a:t>
            </a:r>
            <a:r>
              <a:rPr lang="ru-RU" sz="2800" b="1" spc="-10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</a:t>
            </a:r>
            <a:r>
              <a:rPr lang="ru-RU" sz="2800" b="1" spc="-1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800" b="1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реализацию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ts val="3025"/>
              </a:lnSpc>
            </a:pPr>
            <a:r>
              <a:rPr lang="ru-RU" sz="2800" b="1" spc="-2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муниципальных</a:t>
            </a:r>
            <a:r>
              <a:rPr lang="ru-RU" sz="2800" b="1" spc="-7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программ</a:t>
            </a:r>
            <a:r>
              <a:rPr lang="ru-RU" sz="2800" b="1" spc="-7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lang="ru-RU" sz="2800" b="1" spc="-8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800" b="1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непрограммным</a:t>
            </a:r>
            <a:r>
              <a:rPr lang="ru-RU" sz="2800" b="1" spc="-5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800" b="1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направлениям</a:t>
            </a:r>
            <a:r>
              <a:rPr lang="ru-RU" sz="2800" b="1" spc="-7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</a:t>
            </a:r>
            <a:r>
              <a:rPr lang="ru-RU" sz="2800" b="1" spc="-8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2026</a:t>
            </a:r>
            <a:r>
              <a:rPr lang="ru-RU" sz="2800" b="1" spc="-9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800" b="1" spc="-2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год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6160" y="1774448"/>
            <a:ext cx="2849636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3 640,1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лн. рублей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217486" y="4657698"/>
            <a:ext cx="41155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4335">
              <a:lnSpc>
                <a:spcPct val="100000"/>
              </a:lnSpc>
              <a:spcBef>
                <a:spcPts val="95"/>
              </a:spcBef>
            </a:pPr>
            <a:r>
              <a:rPr lang="ru-RU" sz="2400" b="1" dirty="0" smtClean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Непрограммные</a:t>
            </a:r>
            <a:r>
              <a:rPr lang="ru-RU" sz="2400" b="1" spc="-145" dirty="0" smtClean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400" b="1" spc="-10" dirty="0" smtClean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расходы</a:t>
            </a:r>
            <a:endParaRPr lang="ru-RU" sz="2400" dirty="0">
              <a:latin typeface="Times New Roman" panose="02020603050405020304"/>
              <a:cs typeface="Times New Roman" panose="02020603050405020304"/>
            </a:endParaRPr>
          </a:p>
        </p:txBody>
      </p:sp>
      <p:graphicFrame>
        <p:nvGraphicFramePr>
          <p:cNvPr id="34" name="Диаграмма 33"/>
          <p:cNvGraphicFramePr/>
          <p:nvPr>
            <p:extLst>
              <p:ext uri="{D42A27DB-BD31-4B8C-83A1-F6EECF244321}">
                <p14:modId xmlns:p14="http://schemas.microsoft.com/office/powerpoint/2010/main" val="3330141675"/>
              </p:ext>
            </p:extLst>
          </p:nvPr>
        </p:nvGraphicFramePr>
        <p:xfrm>
          <a:off x="-228600" y="2069069"/>
          <a:ext cx="6756975" cy="5177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7" name="TextBox 1"/>
          <p:cNvSpPr txBox="1"/>
          <p:nvPr/>
        </p:nvSpPr>
        <p:spPr>
          <a:xfrm>
            <a:off x="4191000" y="4706613"/>
            <a:ext cx="1464364" cy="57375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463,</a:t>
            </a:r>
            <a:r>
              <a:rPr 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object 14"/>
          <p:cNvSpPr/>
          <p:nvPr/>
        </p:nvSpPr>
        <p:spPr>
          <a:xfrm>
            <a:off x="6806881" y="4391180"/>
            <a:ext cx="5050276" cy="2259013"/>
          </a:xfrm>
          <a:custGeom>
            <a:avLst/>
            <a:gdLst/>
            <a:ahLst/>
            <a:cxnLst/>
            <a:rect l="l" t="t" r="r" b="b"/>
            <a:pathLst>
              <a:path w="3191510" h="782319">
                <a:moveTo>
                  <a:pt x="3060954" y="0"/>
                </a:moveTo>
                <a:lnTo>
                  <a:pt x="130301" y="0"/>
                </a:lnTo>
                <a:lnTo>
                  <a:pt x="79584" y="10233"/>
                </a:lnTo>
                <a:lnTo>
                  <a:pt x="38166" y="38147"/>
                </a:lnTo>
                <a:lnTo>
                  <a:pt x="10240" y="79563"/>
                </a:lnTo>
                <a:lnTo>
                  <a:pt x="0" y="130301"/>
                </a:lnTo>
                <a:lnTo>
                  <a:pt x="0" y="651510"/>
                </a:lnTo>
                <a:lnTo>
                  <a:pt x="10240" y="702248"/>
                </a:lnTo>
                <a:lnTo>
                  <a:pt x="38166" y="743664"/>
                </a:lnTo>
                <a:lnTo>
                  <a:pt x="79584" y="771578"/>
                </a:lnTo>
                <a:lnTo>
                  <a:pt x="130301" y="781812"/>
                </a:lnTo>
                <a:lnTo>
                  <a:pt x="3060954" y="781812"/>
                </a:lnTo>
                <a:lnTo>
                  <a:pt x="3111692" y="771578"/>
                </a:lnTo>
                <a:lnTo>
                  <a:pt x="3153108" y="743664"/>
                </a:lnTo>
                <a:lnTo>
                  <a:pt x="3181022" y="702248"/>
                </a:lnTo>
                <a:lnTo>
                  <a:pt x="3191256" y="651510"/>
                </a:lnTo>
                <a:lnTo>
                  <a:pt x="3191256" y="130301"/>
                </a:lnTo>
                <a:lnTo>
                  <a:pt x="3181022" y="79563"/>
                </a:lnTo>
                <a:lnTo>
                  <a:pt x="3153108" y="38147"/>
                </a:lnTo>
                <a:lnTo>
                  <a:pt x="3111692" y="10233"/>
                </a:lnTo>
                <a:lnTo>
                  <a:pt x="3060954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b"/>
          <a:lstStyle/>
          <a:p>
            <a:pPr marR="363855" algn="ctr">
              <a:lnSpc>
                <a:spcPct val="100000"/>
              </a:lnSpc>
              <a:spcBef>
                <a:spcPts val="105"/>
              </a:spcBef>
            </a:pPr>
            <a:endParaRPr lang="en-US" sz="1800" b="1" spc="-30" dirty="0" smtClean="0">
              <a:solidFill>
                <a:srgbClr val="30511C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4" name="object 17"/>
          <p:cNvSpPr txBox="1"/>
          <p:nvPr/>
        </p:nvSpPr>
        <p:spPr>
          <a:xfrm>
            <a:off x="6926776" y="5280371"/>
            <a:ext cx="4874260" cy="10111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363855" algn="ctr">
              <a:lnSpc>
                <a:spcPct val="100000"/>
              </a:lnSpc>
              <a:spcBef>
                <a:spcPts val="105"/>
              </a:spcBef>
            </a:pPr>
            <a:r>
              <a:rPr lang="ru-RU" sz="3200" b="1" spc="-3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463,8 млн. рублей</a:t>
            </a:r>
          </a:p>
          <a:p>
            <a:pPr marR="363855" algn="ctr">
              <a:lnSpc>
                <a:spcPct val="100000"/>
              </a:lnSpc>
              <a:spcBef>
                <a:spcPts val="105"/>
              </a:spcBef>
            </a:pPr>
            <a:r>
              <a:rPr lang="ru-RU" sz="3200" b="1" spc="-3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у</a:t>
            </a:r>
            <a:r>
              <a:rPr lang="ru-RU" sz="3200" b="1" spc="-3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дельный вес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1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2,7</a:t>
            </a:r>
            <a:r>
              <a:rPr sz="3200" b="1" spc="-2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5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%</a:t>
            </a:r>
            <a:endParaRPr sz="32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834651" y="4439400"/>
            <a:ext cx="5022506" cy="75103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softEdge rad="50800"/>
          </a:effectLst>
        </p:spPr>
        <p:style>
          <a:lnRef idx="0">
            <a:srgbClr val="FFFFFF"/>
          </a:lnRef>
          <a:fillRef idx="1">
            <a:schemeClr val="accent2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marL="394335">
              <a:lnSpc>
                <a:spcPct val="100000"/>
              </a:lnSpc>
              <a:spcBef>
                <a:spcPts val="95"/>
              </a:spcBef>
            </a:pPr>
            <a:r>
              <a:rPr lang="ru-RU" sz="29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Непрограммные</a:t>
            </a:r>
            <a:r>
              <a:rPr lang="ru-RU" sz="2900" b="1" spc="-145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9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расходы</a:t>
            </a:r>
            <a:endParaRPr lang="ru-RU" sz="2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6" name="object 17"/>
          <p:cNvSpPr txBox="1"/>
          <p:nvPr/>
        </p:nvSpPr>
        <p:spPr>
          <a:xfrm>
            <a:off x="7047191" y="2611312"/>
            <a:ext cx="4597426" cy="10111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363855" algn="ctr">
              <a:lnSpc>
                <a:spcPct val="100000"/>
              </a:lnSpc>
              <a:spcBef>
                <a:spcPts val="105"/>
              </a:spcBef>
            </a:pPr>
            <a:r>
              <a:rPr lang="ru-RU" sz="3200" b="1" spc="-3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3 176,3 млн. рублей</a:t>
            </a:r>
          </a:p>
          <a:p>
            <a:pPr marR="363855" algn="ctr">
              <a:lnSpc>
                <a:spcPct val="100000"/>
              </a:lnSpc>
              <a:spcBef>
                <a:spcPts val="105"/>
              </a:spcBef>
            </a:pPr>
            <a:r>
              <a:rPr lang="ru-RU" sz="3200" b="1" spc="-3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у</a:t>
            </a:r>
            <a:r>
              <a:rPr lang="ru-RU" sz="3200" b="1" spc="-3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дельный вес 87,3 %</a:t>
            </a:r>
            <a:endParaRPr sz="32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0" y="-26843"/>
            <a:ext cx="12191999" cy="745159"/>
            <a:chOff x="0" y="-26843"/>
            <a:chExt cx="12191999" cy="745159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0" y="-26843"/>
              <a:ext cx="12191999" cy="745159"/>
              <a:chOff x="0" y="-26843"/>
              <a:chExt cx="12191999" cy="745159"/>
            </a:xfrm>
          </p:grpSpPr>
          <p:grpSp>
            <p:nvGrpSpPr>
              <p:cNvPr id="24" name="Группа 23"/>
              <p:cNvGrpSpPr/>
              <p:nvPr/>
            </p:nvGrpSpPr>
            <p:grpSpPr>
              <a:xfrm>
                <a:off x="0" y="-26843"/>
                <a:ext cx="12191999" cy="745159"/>
                <a:chOff x="0" y="-26843"/>
                <a:chExt cx="12191999" cy="745159"/>
              </a:xfrm>
            </p:grpSpPr>
            <p:grpSp>
              <p:nvGrpSpPr>
                <p:cNvPr id="27" name="Группа 26"/>
                <p:cNvGrpSpPr/>
                <p:nvPr/>
              </p:nvGrpSpPr>
              <p:grpSpPr>
                <a:xfrm>
                  <a:off x="0" y="-26843"/>
                  <a:ext cx="12191999" cy="745159"/>
                  <a:chOff x="0" y="-26843"/>
                  <a:chExt cx="12191999" cy="745159"/>
                </a:xfrm>
              </p:grpSpPr>
              <p:grpSp>
                <p:nvGrpSpPr>
                  <p:cNvPr id="29" name="Группа 28"/>
                  <p:cNvGrpSpPr/>
                  <p:nvPr/>
                </p:nvGrpSpPr>
                <p:grpSpPr>
                  <a:xfrm>
                    <a:off x="11417046" y="337316"/>
                    <a:ext cx="685800" cy="381000"/>
                    <a:chOff x="10820400" y="499407"/>
                    <a:chExt cx="685800" cy="381000"/>
                  </a:xfrm>
                </p:grpSpPr>
                <p:sp>
                  <p:nvSpPr>
                    <p:cNvPr id="31" name="Равнобедренный треугольник 30"/>
                    <p:cNvSpPr/>
                    <p:nvPr/>
                  </p:nvSpPr>
                  <p:spPr>
                    <a:xfrm>
                      <a:off x="10820400" y="530821"/>
                      <a:ext cx="381000" cy="231179"/>
                    </a:xfrm>
                    <a:prstGeom prst="triangl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32" name="Равнобедренный треугольник 31"/>
                    <p:cNvSpPr/>
                    <p:nvPr/>
                  </p:nvSpPr>
                  <p:spPr>
                    <a:xfrm>
                      <a:off x="10896600" y="499407"/>
                      <a:ext cx="609600" cy="381000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</p:grpSp>
              <p:sp>
                <p:nvSpPr>
                  <p:cNvPr id="30" name="Прямоугольник 29"/>
                  <p:cNvSpPr/>
                  <p:nvPr/>
                </p:nvSpPr>
                <p:spPr>
                  <a:xfrm>
                    <a:off x="0" y="-26843"/>
                    <a:ext cx="12191999" cy="530046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28" name="object 9"/>
                <p:cNvSpPr txBox="1"/>
                <p:nvPr/>
              </p:nvSpPr>
              <p:spPr>
                <a:xfrm>
                  <a:off x="965600" y="75172"/>
                  <a:ext cx="10929833" cy="228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УПРАВЛЕНИЕ </a:t>
                  </a:r>
                  <a:r>
                    <a:rPr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ФИНАНСОВ </a:t>
                  </a:r>
                  <a:r>
                    <a:rPr sz="1400" b="1" dirty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 БЮДЖЕТНОЙ ПОЛИТИКИ </a:t>
                  </a: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АДМИНИСТРАЦИИ ВАЛУЙСКОГО МУНИЦИПАЛЬНОГО ОКРУГА</a:t>
                  </a:r>
                  <a:endParaRPr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5" name="object 62"/>
              <p:cNvSpPr txBox="1"/>
              <p:nvPr/>
            </p:nvSpPr>
            <p:spPr>
              <a:xfrm>
                <a:off x="11887200" y="3289"/>
                <a:ext cx="273919" cy="31995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ru-RU" sz="2000" b="1" spc="-50" dirty="0" smtClean="0">
                    <a:solidFill>
                      <a:srgbClr val="FBF8E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13</a:t>
                </a:r>
                <a:endParaRPr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2" name="Блок-схема: данные 21"/>
            <p:cNvSpPr/>
            <p:nvPr/>
          </p:nvSpPr>
          <p:spPr>
            <a:xfrm>
              <a:off x="130209" y="-15759"/>
              <a:ext cx="773692" cy="507878"/>
            </a:xfrm>
            <a:prstGeom prst="flowChartInputOutpu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3" name="Picture 5" descr="valuyki_2%281%2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6615" y="11213"/>
              <a:ext cx="381000" cy="471160"/>
            </a:xfrm>
            <a:prstGeom prst="rect">
              <a:avLst/>
            </a:prstGeom>
            <a:noFill/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1"/>
          <p:cNvSpPr txBox="1"/>
          <p:nvPr/>
        </p:nvSpPr>
        <p:spPr>
          <a:xfrm>
            <a:off x="152400" y="609600"/>
            <a:ext cx="11789103" cy="8534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96645" algn="ctr">
              <a:lnSpc>
                <a:spcPct val="100000"/>
              </a:lnSpc>
              <a:spcBef>
                <a:spcPts val="844"/>
              </a:spcBef>
            </a:pPr>
            <a:r>
              <a:rPr lang="ru-RU" sz="28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Дорожный</a:t>
            </a:r>
            <a:r>
              <a:rPr lang="ru-RU" sz="2800" b="1" spc="-7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фонд</a:t>
            </a:r>
            <a:r>
              <a:rPr lang="ru-RU" sz="2800" b="1" spc="-6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2800" b="1" spc="-2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Валуйского муниципального округа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на</a:t>
            </a:r>
            <a:r>
              <a:rPr lang="ru-RU" sz="2800" b="1" spc="-7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2026</a:t>
            </a:r>
            <a:r>
              <a:rPr lang="ru-RU" sz="2800" b="1" spc="-8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2800" b="1" spc="-2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год</a:t>
            </a:r>
          </a:p>
          <a:p>
            <a:pPr marL="1096645" algn="ctr">
              <a:spcBef>
                <a:spcPts val="844"/>
              </a:spcBef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(всего</a:t>
            </a:r>
            <a:r>
              <a:rPr lang="ru-RU" sz="2000" b="1" spc="-4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в</a:t>
            </a:r>
            <a:r>
              <a:rPr lang="ru-RU" sz="2000" b="1" spc="-3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2026-2028</a:t>
            </a:r>
            <a:r>
              <a:rPr lang="ru-RU" sz="2000" b="1" spc="-7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годах</a:t>
            </a:r>
            <a:r>
              <a:rPr lang="ru-RU" sz="2000" b="1" spc="-2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20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планируется</a:t>
            </a:r>
            <a:r>
              <a:rPr lang="ru-RU" sz="2000" b="1" spc="-5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направить</a:t>
            </a:r>
            <a:r>
              <a:rPr lang="ru-RU" sz="2000" b="1" spc="-4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399,0</a:t>
            </a:r>
            <a:r>
              <a:rPr lang="ru-RU" sz="2000" b="1" spc="-6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млн</a:t>
            </a:r>
            <a:r>
              <a:rPr lang="ru-RU" sz="2000" b="1" spc="-4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20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рублей)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3428532744"/>
              </p:ext>
            </p:extLst>
          </p:nvPr>
        </p:nvGraphicFramePr>
        <p:xfrm>
          <a:off x="1394021" y="1371600"/>
          <a:ext cx="5740400" cy="4766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4963448" y="1463494"/>
            <a:ext cx="3048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14,9 млн. рублей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R="30480"/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16,4 %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НА</a:t>
            </a:r>
            <a:r>
              <a:rPr lang="ru-RU" sz="1200" b="1" spc="-4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СОДЕРЖАНИЕ</a:t>
            </a:r>
            <a:r>
              <a:rPr lang="ru-RU" sz="1200" b="1" spc="-2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200" b="1" spc="-5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И </a:t>
            </a:r>
            <a:r>
              <a:rPr lang="ru-RU" sz="12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ОБЕСПЕЧЕНИЕ</a:t>
            </a:r>
            <a:r>
              <a:rPr lang="ru-RU" sz="1200" b="1" spc="2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2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БЕЗОПАСНОСТИ АВТОМОБИЛЬНЫХ</a:t>
            </a:r>
            <a:r>
              <a:rPr lang="ru-RU" sz="1200" b="1" spc="-1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ДОРОГ</a:t>
            </a:r>
            <a:endParaRPr lang="ru-RU" sz="12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23" name="object 33"/>
          <p:cNvSpPr txBox="1"/>
          <p:nvPr/>
        </p:nvSpPr>
        <p:spPr>
          <a:xfrm>
            <a:off x="145421" y="1689813"/>
            <a:ext cx="2497199" cy="9169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299"/>
              </a:lnSpc>
              <a:spcBef>
                <a:spcPts val="90"/>
              </a:spcBef>
            </a:pPr>
            <a:r>
              <a:rPr lang="en-US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51,</a:t>
            </a:r>
            <a:r>
              <a:rPr lang="ru-RU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5</a:t>
            </a:r>
            <a:r>
              <a:rPr lang="en-US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млн. рублей</a:t>
            </a:r>
          </a:p>
          <a:p>
            <a:pPr marL="12700" marR="5080">
              <a:lnSpc>
                <a:spcPct val="100299"/>
              </a:lnSpc>
              <a:spcBef>
                <a:spcPts val="90"/>
              </a:spcBef>
            </a:pPr>
            <a:r>
              <a:rPr lang="ru-RU" sz="16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56,8 </a:t>
            </a:r>
            <a:r>
              <a:rPr sz="16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%</a:t>
            </a:r>
            <a:r>
              <a:rPr sz="1600" b="1" spc="-114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ПРЕДОСТАВЛЕНИЕ </a:t>
            </a:r>
            <a:r>
              <a:rPr sz="1200" b="1" spc="-1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МЕЖБЮДЖЕТНЫХ </a:t>
            </a:r>
            <a:r>
              <a:rPr sz="12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ТРАН</a:t>
            </a:r>
            <a:r>
              <a:rPr lang="ru-RU" sz="1200" b="1" spc="-1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С</a:t>
            </a:r>
            <a:r>
              <a:rPr sz="12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ФЕР</a:t>
            </a:r>
            <a:r>
              <a:rPr lang="ru-RU" sz="12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Т</a:t>
            </a:r>
            <a:r>
              <a:rPr sz="12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ОВ </a:t>
            </a:r>
            <a:r>
              <a:rPr sz="1200" b="1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БЮДЖЕТАМ</a:t>
            </a:r>
            <a:r>
              <a:rPr sz="1200" b="1" spc="-65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200" b="1" spc="-25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МО</a:t>
            </a:r>
            <a:endParaRPr sz="12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24" name="object 34"/>
          <p:cNvSpPr txBox="1"/>
          <p:nvPr/>
        </p:nvSpPr>
        <p:spPr>
          <a:xfrm>
            <a:off x="169801" y="4800600"/>
            <a:ext cx="2105025" cy="128432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0299"/>
              </a:lnSpc>
              <a:spcBef>
                <a:spcPts val="90"/>
              </a:spcBef>
            </a:pPr>
            <a:r>
              <a:rPr lang="ru-RU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24,3 </a:t>
            </a:r>
            <a:r>
              <a:rPr lang="ru-RU" b="1" spc="-1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млн. рублей</a:t>
            </a:r>
          </a:p>
          <a:p>
            <a:pPr marL="12700" marR="5080">
              <a:lnSpc>
                <a:spcPct val="100299"/>
              </a:lnSpc>
              <a:spcBef>
                <a:spcPts val="90"/>
              </a:spcBef>
            </a:pPr>
            <a:r>
              <a:rPr lang="ru-RU" sz="16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26,8 </a:t>
            </a:r>
            <a:r>
              <a:rPr sz="16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% </a:t>
            </a:r>
            <a:r>
              <a:rPr sz="1200" b="1" spc="-1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НА КАПИТАЛЬНЫЙ РЕМОНТ </a:t>
            </a:r>
            <a:r>
              <a:rPr lang="ru-RU" sz="1200" b="1" spc="-1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АВТОМОБИЛЬНЫХ ДОРОГ МУНИЦИПАЛЬНОГО ЗНАЧЕНИЯ</a:t>
            </a:r>
            <a:endParaRPr sz="1200" b="1" spc="-1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25" name="object 14"/>
          <p:cNvSpPr/>
          <p:nvPr/>
        </p:nvSpPr>
        <p:spPr>
          <a:xfrm>
            <a:off x="7659801" y="1675492"/>
            <a:ext cx="4372617" cy="1106989"/>
          </a:xfrm>
          <a:custGeom>
            <a:avLst/>
            <a:gdLst/>
            <a:ahLst/>
            <a:cxnLst/>
            <a:rect l="l" t="t" r="r" b="b"/>
            <a:pathLst>
              <a:path w="3191510" h="782319">
                <a:moveTo>
                  <a:pt x="3060954" y="0"/>
                </a:moveTo>
                <a:lnTo>
                  <a:pt x="130301" y="0"/>
                </a:lnTo>
                <a:lnTo>
                  <a:pt x="79584" y="10233"/>
                </a:lnTo>
                <a:lnTo>
                  <a:pt x="38166" y="38147"/>
                </a:lnTo>
                <a:lnTo>
                  <a:pt x="10240" y="79563"/>
                </a:lnTo>
                <a:lnTo>
                  <a:pt x="0" y="130301"/>
                </a:lnTo>
                <a:lnTo>
                  <a:pt x="0" y="651510"/>
                </a:lnTo>
                <a:lnTo>
                  <a:pt x="10240" y="702248"/>
                </a:lnTo>
                <a:lnTo>
                  <a:pt x="38166" y="743664"/>
                </a:lnTo>
                <a:lnTo>
                  <a:pt x="79584" y="771578"/>
                </a:lnTo>
                <a:lnTo>
                  <a:pt x="130301" y="781812"/>
                </a:lnTo>
                <a:lnTo>
                  <a:pt x="3060954" y="781812"/>
                </a:lnTo>
                <a:lnTo>
                  <a:pt x="3111692" y="771578"/>
                </a:lnTo>
                <a:lnTo>
                  <a:pt x="3153108" y="743664"/>
                </a:lnTo>
                <a:lnTo>
                  <a:pt x="3181022" y="702248"/>
                </a:lnTo>
                <a:lnTo>
                  <a:pt x="3191256" y="651510"/>
                </a:lnTo>
                <a:lnTo>
                  <a:pt x="3191256" y="130301"/>
                </a:lnTo>
                <a:lnTo>
                  <a:pt x="3181022" y="79563"/>
                </a:lnTo>
                <a:lnTo>
                  <a:pt x="3153108" y="38147"/>
                </a:lnTo>
                <a:lnTo>
                  <a:pt x="3111692" y="10233"/>
                </a:lnTo>
                <a:lnTo>
                  <a:pt x="3060954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ctr"/>
          <a:lstStyle/>
          <a:p>
            <a:pPr marR="73660" algn="ctr">
              <a:lnSpc>
                <a:spcPct val="100000"/>
              </a:lnSpc>
              <a:spcBef>
                <a:spcPts val="630"/>
              </a:spcBef>
            </a:pPr>
            <a:r>
              <a:rPr lang="ru-RU" sz="1800" b="1" spc="-10" dirty="0" smtClean="0">
                <a:solidFill>
                  <a:schemeClr val="tx1"/>
                </a:solidFill>
                <a:latin typeface="Times New Roman"/>
                <a:cs typeface="Times New Roman"/>
              </a:rPr>
              <a:t>Содержание автодорог</a:t>
            </a:r>
            <a:endParaRPr lang="ru-RU" sz="1800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288925" marR="363855" algn="ctr">
              <a:lnSpc>
                <a:spcPct val="100000"/>
              </a:lnSpc>
            </a:pPr>
            <a:r>
              <a:rPr lang="ru-RU" sz="1800" b="1" spc="-10" dirty="0" smtClean="0">
                <a:solidFill>
                  <a:schemeClr val="tx1"/>
                </a:solidFill>
                <a:latin typeface="Times New Roman"/>
                <a:cs typeface="Times New Roman"/>
              </a:rPr>
              <a:t>муниципального значения</a:t>
            </a:r>
            <a:endParaRPr lang="ru-RU" sz="18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7" name="object 14"/>
          <p:cNvSpPr/>
          <p:nvPr/>
        </p:nvSpPr>
        <p:spPr>
          <a:xfrm>
            <a:off x="7659802" y="2955768"/>
            <a:ext cx="4372617" cy="2048744"/>
          </a:xfrm>
          <a:custGeom>
            <a:avLst/>
            <a:gdLst/>
            <a:ahLst/>
            <a:cxnLst/>
            <a:rect l="l" t="t" r="r" b="b"/>
            <a:pathLst>
              <a:path w="3191510" h="782319">
                <a:moveTo>
                  <a:pt x="3060954" y="0"/>
                </a:moveTo>
                <a:lnTo>
                  <a:pt x="130301" y="0"/>
                </a:lnTo>
                <a:lnTo>
                  <a:pt x="79584" y="10233"/>
                </a:lnTo>
                <a:lnTo>
                  <a:pt x="38166" y="38147"/>
                </a:lnTo>
                <a:lnTo>
                  <a:pt x="10240" y="79563"/>
                </a:lnTo>
                <a:lnTo>
                  <a:pt x="0" y="130301"/>
                </a:lnTo>
                <a:lnTo>
                  <a:pt x="0" y="651510"/>
                </a:lnTo>
                <a:lnTo>
                  <a:pt x="10240" y="702248"/>
                </a:lnTo>
                <a:lnTo>
                  <a:pt x="38166" y="743664"/>
                </a:lnTo>
                <a:lnTo>
                  <a:pt x="79584" y="771578"/>
                </a:lnTo>
                <a:lnTo>
                  <a:pt x="130301" y="781812"/>
                </a:lnTo>
                <a:lnTo>
                  <a:pt x="3060954" y="781812"/>
                </a:lnTo>
                <a:lnTo>
                  <a:pt x="3111692" y="771578"/>
                </a:lnTo>
                <a:lnTo>
                  <a:pt x="3153108" y="743664"/>
                </a:lnTo>
                <a:lnTo>
                  <a:pt x="3181022" y="702248"/>
                </a:lnTo>
                <a:lnTo>
                  <a:pt x="3191256" y="651510"/>
                </a:lnTo>
                <a:lnTo>
                  <a:pt x="3191256" y="130301"/>
                </a:lnTo>
                <a:lnTo>
                  <a:pt x="3181022" y="79563"/>
                </a:lnTo>
                <a:lnTo>
                  <a:pt x="3153108" y="38147"/>
                </a:lnTo>
                <a:lnTo>
                  <a:pt x="3111692" y="10233"/>
                </a:lnTo>
                <a:lnTo>
                  <a:pt x="3060954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ctr"/>
          <a:lstStyle/>
          <a:p>
            <a:pPr marR="470534" algn="ctr"/>
            <a:r>
              <a:rPr lang="ru-RU" b="1" spc="-10" dirty="0">
                <a:solidFill>
                  <a:schemeClr val="tx1"/>
                </a:solidFill>
                <a:latin typeface="Times New Roman"/>
                <a:cs typeface="Times New Roman"/>
              </a:rPr>
              <a:t>Развитие и приведение </a:t>
            </a:r>
            <a:r>
              <a:rPr lang="ru-RU" b="1" spc="-10" dirty="0" smtClean="0">
                <a:solidFill>
                  <a:schemeClr val="tx1"/>
                </a:solidFill>
                <a:latin typeface="Times New Roman"/>
                <a:cs typeface="Times New Roman"/>
              </a:rPr>
              <a:t>в нормативное </a:t>
            </a:r>
            <a:endParaRPr lang="ru-RU" b="1" spc="-1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R="470534" algn="ctr"/>
            <a:r>
              <a:rPr lang="ru-RU" b="1" spc="-10" dirty="0">
                <a:solidFill>
                  <a:schemeClr val="tx1"/>
                </a:solidFill>
                <a:latin typeface="Times New Roman"/>
                <a:cs typeface="Times New Roman"/>
              </a:rPr>
              <a:t>состояние автомобильных дорог местного значения, включающих искусственные дорожные сооружения 2,27 км</a:t>
            </a:r>
          </a:p>
        </p:txBody>
      </p:sp>
      <p:sp>
        <p:nvSpPr>
          <p:cNvPr id="29" name="object 14"/>
          <p:cNvSpPr/>
          <p:nvPr/>
        </p:nvSpPr>
        <p:spPr>
          <a:xfrm>
            <a:off x="7659801" y="5240426"/>
            <a:ext cx="4372617" cy="1304421"/>
          </a:xfrm>
          <a:custGeom>
            <a:avLst/>
            <a:gdLst/>
            <a:ahLst/>
            <a:cxnLst/>
            <a:rect l="l" t="t" r="r" b="b"/>
            <a:pathLst>
              <a:path w="3191510" h="782319">
                <a:moveTo>
                  <a:pt x="3060954" y="0"/>
                </a:moveTo>
                <a:lnTo>
                  <a:pt x="130301" y="0"/>
                </a:lnTo>
                <a:lnTo>
                  <a:pt x="79584" y="10233"/>
                </a:lnTo>
                <a:lnTo>
                  <a:pt x="38166" y="38147"/>
                </a:lnTo>
                <a:lnTo>
                  <a:pt x="10240" y="79563"/>
                </a:lnTo>
                <a:lnTo>
                  <a:pt x="0" y="130301"/>
                </a:lnTo>
                <a:lnTo>
                  <a:pt x="0" y="651510"/>
                </a:lnTo>
                <a:lnTo>
                  <a:pt x="10240" y="702248"/>
                </a:lnTo>
                <a:lnTo>
                  <a:pt x="38166" y="743664"/>
                </a:lnTo>
                <a:lnTo>
                  <a:pt x="79584" y="771578"/>
                </a:lnTo>
                <a:lnTo>
                  <a:pt x="130301" y="781812"/>
                </a:lnTo>
                <a:lnTo>
                  <a:pt x="3060954" y="781812"/>
                </a:lnTo>
                <a:lnTo>
                  <a:pt x="3111692" y="771578"/>
                </a:lnTo>
                <a:lnTo>
                  <a:pt x="3153108" y="743664"/>
                </a:lnTo>
                <a:lnTo>
                  <a:pt x="3181022" y="702248"/>
                </a:lnTo>
                <a:lnTo>
                  <a:pt x="3191256" y="651510"/>
                </a:lnTo>
                <a:lnTo>
                  <a:pt x="3191256" y="130301"/>
                </a:lnTo>
                <a:lnTo>
                  <a:pt x="3181022" y="79563"/>
                </a:lnTo>
                <a:lnTo>
                  <a:pt x="3153108" y="38147"/>
                </a:lnTo>
                <a:lnTo>
                  <a:pt x="3111692" y="10233"/>
                </a:lnTo>
                <a:lnTo>
                  <a:pt x="3060954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ctr"/>
          <a:lstStyle/>
          <a:p>
            <a:pPr marR="187960" algn="ctr"/>
            <a:r>
              <a:rPr lang="ru-RU" sz="1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Капитальный</a:t>
            </a:r>
            <a:r>
              <a:rPr lang="ru-RU" sz="1800" b="1" spc="-4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sz="1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ремонт</a:t>
            </a:r>
            <a:r>
              <a:rPr lang="ru-RU" sz="1800" b="1" spc="-6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sz="1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автомобильных дорог муниципального </a:t>
            </a:r>
          </a:p>
          <a:p>
            <a:pPr marR="187960" algn="ctr"/>
            <a:r>
              <a:rPr lang="ru-RU" sz="1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значения 4,48</a:t>
            </a:r>
            <a:r>
              <a:rPr lang="ru-RU" sz="1800" b="1" spc="-6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sz="1800" b="1" spc="-25" dirty="0" smtClean="0">
                <a:solidFill>
                  <a:schemeClr val="tx1"/>
                </a:solidFill>
                <a:latin typeface="Times New Roman"/>
                <a:cs typeface="Times New Roman"/>
              </a:rPr>
              <a:t>км</a:t>
            </a:r>
            <a:endParaRPr lang="ru-RU" sz="18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0" y="-26843"/>
            <a:ext cx="12191999" cy="745159"/>
            <a:chOff x="0" y="-26843"/>
            <a:chExt cx="12191999" cy="745159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0" y="-26843"/>
              <a:ext cx="12191999" cy="745159"/>
              <a:chOff x="0" y="-26843"/>
              <a:chExt cx="12191999" cy="745159"/>
            </a:xfrm>
          </p:grpSpPr>
          <p:grpSp>
            <p:nvGrpSpPr>
              <p:cNvPr id="26" name="Группа 25"/>
              <p:cNvGrpSpPr/>
              <p:nvPr/>
            </p:nvGrpSpPr>
            <p:grpSpPr>
              <a:xfrm>
                <a:off x="0" y="-26843"/>
                <a:ext cx="12191999" cy="745159"/>
                <a:chOff x="0" y="-26843"/>
                <a:chExt cx="12191999" cy="745159"/>
              </a:xfrm>
            </p:grpSpPr>
            <p:grpSp>
              <p:nvGrpSpPr>
                <p:cNvPr id="30" name="Группа 29"/>
                <p:cNvGrpSpPr/>
                <p:nvPr/>
              </p:nvGrpSpPr>
              <p:grpSpPr>
                <a:xfrm>
                  <a:off x="0" y="-26843"/>
                  <a:ext cx="12191999" cy="745159"/>
                  <a:chOff x="0" y="-26843"/>
                  <a:chExt cx="12191999" cy="745159"/>
                </a:xfrm>
              </p:grpSpPr>
              <p:grpSp>
                <p:nvGrpSpPr>
                  <p:cNvPr id="32" name="Группа 31"/>
                  <p:cNvGrpSpPr/>
                  <p:nvPr/>
                </p:nvGrpSpPr>
                <p:grpSpPr>
                  <a:xfrm>
                    <a:off x="11417046" y="337316"/>
                    <a:ext cx="685800" cy="381000"/>
                    <a:chOff x="10820400" y="499407"/>
                    <a:chExt cx="685800" cy="381000"/>
                  </a:xfrm>
                </p:grpSpPr>
                <p:sp>
                  <p:nvSpPr>
                    <p:cNvPr id="34" name="Равнобедренный треугольник 33"/>
                    <p:cNvSpPr/>
                    <p:nvPr/>
                  </p:nvSpPr>
                  <p:spPr>
                    <a:xfrm>
                      <a:off x="10820400" y="530821"/>
                      <a:ext cx="381000" cy="231179"/>
                    </a:xfrm>
                    <a:prstGeom prst="triangl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35" name="Равнобедренный треугольник 34"/>
                    <p:cNvSpPr/>
                    <p:nvPr/>
                  </p:nvSpPr>
                  <p:spPr>
                    <a:xfrm>
                      <a:off x="10896600" y="499407"/>
                      <a:ext cx="609600" cy="381000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</p:grpSp>
              <p:sp>
                <p:nvSpPr>
                  <p:cNvPr id="33" name="Прямоугольник 32"/>
                  <p:cNvSpPr/>
                  <p:nvPr/>
                </p:nvSpPr>
                <p:spPr>
                  <a:xfrm>
                    <a:off x="0" y="-26843"/>
                    <a:ext cx="12191999" cy="530046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31" name="object 9"/>
                <p:cNvSpPr txBox="1"/>
                <p:nvPr/>
              </p:nvSpPr>
              <p:spPr>
                <a:xfrm>
                  <a:off x="965600" y="75172"/>
                  <a:ext cx="10929833" cy="228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УПРАВЛЕНИЕ </a:t>
                  </a:r>
                  <a:r>
                    <a:rPr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ФИНАНСОВ </a:t>
                  </a:r>
                  <a:r>
                    <a:rPr sz="1400" b="1" dirty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 БЮДЖЕТНОЙ ПОЛИТИКИ </a:t>
                  </a: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АДМИНИСТРАЦИИ ВАЛУЙСКОГО МУНИЦИПАЛЬНОГО ОКРУГА</a:t>
                  </a:r>
                  <a:endParaRPr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8" name="object 62"/>
              <p:cNvSpPr txBox="1"/>
              <p:nvPr/>
            </p:nvSpPr>
            <p:spPr>
              <a:xfrm>
                <a:off x="11887200" y="3289"/>
                <a:ext cx="273919" cy="31995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ru-RU" sz="2000" b="1" spc="-50" dirty="0" smtClean="0">
                    <a:solidFill>
                      <a:srgbClr val="FBF8E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14</a:t>
                </a:r>
                <a:endParaRPr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9" name="Блок-схема: данные 18"/>
            <p:cNvSpPr/>
            <p:nvPr/>
          </p:nvSpPr>
          <p:spPr>
            <a:xfrm>
              <a:off x="130209" y="-15759"/>
              <a:ext cx="773692" cy="507878"/>
            </a:xfrm>
            <a:prstGeom prst="flowChartInputOutpu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Picture 5" descr="valuyki_2%281%2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6615" y="11213"/>
              <a:ext cx="381000" cy="471160"/>
            </a:xfrm>
            <a:prstGeom prst="rect">
              <a:avLst/>
            </a:prstGeom>
            <a:noFill/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443805"/>
            <a:ext cx="1162850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360"/>
              </a:lnSpc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Расходы</a:t>
            </a:r>
            <a:r>
              <a:rPr lang="ru-RU" sz="2400" b="1" dirty="0" smtClean="0">
                <a:solidFill>
                  <a:srgbClr val="38562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 капитальные вложения по объектам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социально-культурной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/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сферы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и инженерной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инфраструктуры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Валуйского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муниципального округа на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2026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год</a:t>
            </a: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906236"/>
              </p:ext>
            </p:extLst>
          </p:nvPr>
        </p:nvGraphicFramePr>
        <p:xfrm>
          <a:off x="142665" y="1732300"/>
          <a:ext cx="11906668" cy="4994641"/>
        </p:xfrm>
        <a:graphic>
          <a:graphicData uri="http://schemas.openxmlformats.org/drawingml/2006/table">
            <a:tbl>
              <a:tblPr/>
              <a:tblGrid>
                <a:gridCol w="481833">
                  <a:extLst>
                    <a:ext uri="{9D8B030D-6E8A-4147-A177-3AD203B41FA5}">
                      <a16:colId xmlns:a16="http://schemas.microsoft.com/office/drawing/2014/main" val="2209674179"/>
                    </a:ext>
                  </a:extLst>
                </a:gridCol>
                <a:gridCol w="6085134">
                  <a:extLst>
                    <a:ext uri="{9D8B030D-6E8A-4147-A177-3AD203B41FA5}">
                      <a16:colId xmlns:a16="http://schemas.microsoft.com/office/drawing/2014/main" val="278431284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90091755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618695177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95221883"/>
                    </a:ext>
                  </a:extLst>
                </a:gridCol>
                <a:gridCol w="1529701">
                  <a:extLst>
                    <a:ext uri="{9D8B030D-6E8A-4147-A177-3AD203B41FA5}">
                      <a16:colId xmlns:a16="http://schemas.microsoft.com/office/drawing/2014/main" val="929865164"/>
                    </a:ext>
                  </a:extLst>
                </a:gridCol>
              </a:tblGrid>
              <a:tr h="28787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Объём капитальных вложений   на 2026 г.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в том числе по источникам, тыс</a:t>
                      </a:r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. руб</a:t>
                      </a:r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712930"/>
                  </a:ext>
                </a:extLst>
              </a:tr>
              <a:tr h="6385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федеральный бюджет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областной бюджет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средства </a:t>
                      </a:r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бюджета муниципального округа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7402102"/>
                  </a:ext>
                </a:extLst>
              </a:tr>
              <a:tr h="39364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Капитальный ремонт объектов социальной сферы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244876"/>
                  </a:ext>
                </a:extLst>
              </a:tr>
              <a:tr h="14067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Проведение работ по сохранению объекта культурного наследия, включенного в единый государственный реестр объектов культурного наследия (памятников истории и культуры) народов Российской Федерации объект культурного наследия регионального значения: "Народный дом" по адресу: Белгородская область, Валуйский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муниципальный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округ, г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. Валуйки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, ул. Гагарина, д.15 (Бассейн "Волна") 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93 016,2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86 560,8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874,4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5 581,0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073427"/>
                  </a:ext>
                </a:extLst>
              </a:tr>
              <a:tr h="6780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Капитальный ремонт Мандровского сельского Дома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культуры, </a:t>
                      </a: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с.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Мандрово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Валуйского муниципального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округа,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Белгородской области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45 786,9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37 874,7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5 164,9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2 747,3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394942"/>
                  </a:ext>
                </a:extLst>
              </a:tr>
              <a:tr h="6335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Капитальный ремонт здания Солотянского сельского Дома культуры "Филиал МУК "ДК и С" Валуйского муниципального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округа, Белгородской области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34 130,7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28 232,7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3 850,0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2 048,0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9076401"/>
                  </a:ext>
                </a:extLst>
              </a:tr>
              <a:tr h="5619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smtClean="0"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Капитальный ремонт МДОУ "Детский сад № 2" п.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Уразово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Валуйского муниципального округа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Белгородской области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20 307,5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19 089,0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1 218,5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336233"/>
                  </a:ext>
                </a:extLst>
              </a:tr>
              <a:tr h="3888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193 241,3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152 668,2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28 978,3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11 594,8</a:t>
                      </a:r>
                    </a:p>
                  </a:txBody>
                  <a:tcPr marL="3958" marR="3958" marT="39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418324"/>
                  </a:ext>
                </a:extLst>
              </a:tr>
            </a:tbl>
          </a:graphicData>
        </a:graphic>
      </p:graphicFrame>
      <p:grpSp>
        <p:nvGrpSpPr>
          <p:cNvPr id="11" name="Группа 10"/>
          <p:cNvGrpSpPr/>
          <p:nvPr/>
        </p:nvGrpSpPr>
        <p:grpSpPr>
          <a:xfrm>
            <a:off x="0" y="-26843"/>
            <a:ext cx="12191999" cy="745159"/>
            <a:chOff x="0" y="-26843"/>
            <a:chExt cx="12191999" cy="745159"/>
          </a:xfrm>
        </p:grpSpPr>
        <p:grpSp>
          <p:nvGrpSpPr>
            <p:cNvPr id="12" name="Группа 11"/>
            <p:cNvGrpSpPr/>
            <p:nvPr/>
          </p:nvGrpSpPr>
          <p:grpSpPr>
            <a:xfrm>
              <a:off x="0" y="-26843"/>
              <a:ext cx="12191999" cy="745159"/>
              <a:chOff x="0" y="-26843"/>
              <a:chExt cx="12191999" cy="745159"/>
            </a:xfrm>
          </p:grpSpPr>
          <p:grpSp>
            <p:nvGrpSpPr>
              <p:cNvPr id="17" name="Группа 16"/>
              <p:cNvGrpSpPr/>
              <p:nvPr/>
            </p:nvGrpSpPr>
            <p:grpSpPr>
              <a:xfrm>
                <a:off x="0" y="-26843"/>
                <a:ext cx="12191999" cy="745159"/>
                <a:chOff x="0" y="-26843"/>
                <a:chExt cx="12191999" cy="745159"/>
              </a:xfrm>
            </p:grpSpPr>
            <p:grpSp>
              <p:nvGrpSpPr>
                <p:cNvPr id="19" name="Группа 18"/>
                <p:cNvGrpSpPr/>
                <p:nvPr/>
              </p:nvGrpSpPr>
              <p:grpSpPr>
                <a:xfrm>
                  <a:off x="0" y="-26843"/>
                  <a:ext cx="12191999" cy="745159"/>
                  <a:chOff x="0" y="-26843"/>
                  <a:chExt cx="12191999" cy="745159"/>
                </a:xfrm>
              </p:grpSpPr>
              <p:grpSp>
                <p:nvGrpSpPr>
                  <p:cNvPr id="21" name="Группа 20"/>
                  <p:cNvGrpSpPr/>
                  <p:nvPr/>
                </p:nvGrpSpPr>
                <p:grpSpPr>
                  <a:xfrm>
                    <a:off x="11417046" y="337316"/>
                    <a:ext cx="685800" cy="381000"/>
                    <a:chOff x="10820400" y="499407"/>
                    <a:chExt cx="685800" cy="381000"/>
                  </a:xfrm>
                </p:grpSpPr>
                <p:sp>
                  <p:nvSpPr>
                    <p:cNvPr id="23" name="Равнобедренный треугольник 22"/>
                    <p:cNvSpPr/>
                    <p:nvPr/>
                  </p:nvSpPr>
                  <p:spPr>
                    <a:xfrm>
                      <a:off x="10820400" y="530821"/>
                      <a:ext cx="381000" cy="231179"/>
                    </a:xfrm>
                    <a:prstGeom prst="triangl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25" name="Равнобедренный треугольник 24"/>
                    <p:cNvSpPr/>
                    <p:nvPr/>
                  </p:nvSpPr>
                  <p:spPr>
                    <a:xfrm>
                      <a:off x="10896600" y="499407"/>
                      <a:ext cx="609600" cy="381000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</p:grpSp>
              <p:sp>
                <p:nvSpPr>
                  <p:cNvPr id="22" name="Прямоугольник 21"/>
                  <p:cNvSpPr/>
                  <p:nvPr/>
                </p:nvSpPr>
                <p:spPr>
                  <a:xfrm>
                    <a:off x="0" y="-26843"/>
                    <a:ext cx="12191999" cy="530046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20" name="object 9"/>
                <p:cNvSpPr txBox="1"/>
                <p:nvPr/>
              </p:nvSpPr>
              <p:spPr>
                <a:xfrm>
                  <a:off x="965600" y="75172"/>
                  <a:ext cx="10929833" cy="228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УПРАВЛЕНИЕ </a:t>
                  </a:r>
                  <a:r>
                    <a:rPr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ФИНАНСОВ </a:t>
                  </a:r>
                  <a:r>
                    <a:rPr sz="1400" b="1" dirty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 БЮДЖЕТНОЙ ПОЛИТИКИ </a:t>
                  </a: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АДМИНИСТРАЦИИ ВАЛУЙСКОГО МУНИЦИПАЛЬНОГО ОКРУГА</a:t>
                  </a:r>
                  <a:endParaRPr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8" name="object 62"/>
              <p:cNvSpPr txBox="1"/>
              <p:nvPr/>
            </p:nvSpPr>
            <p:spPr>
              <a:xfrm>
                <a:off x="11887200" y="3289"/>
                <a:ext cx="273919" cy="31995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ru-RU" sz="2000" b="1" spc="-50" dirty="0" smtClean="0">
                    <a:solidFill>
                      <a:srgbClr val="FBF8E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15</a:t>
                </a:r>
                <a:endParaRPr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" name="Блок-схема: данные 14"/>
            <p:cNvSpPr/>
            <p:nvPr/>
          </p:nvSpPr>
          <p:spPr>
            <a:xfrm>
              <a:off x="130209" y="-15759"/>
              <a:ext cx="773692" cy="507878"/>
            </a:xfrm>
            <a:prstGeom prst="flowChartInputOutpu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" name="Picture 5" descr="valuyki_2%281%2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6615" y="11213"/>
              <a:ext cx="381000" cy="471160"/>
            </a:xfrm>
            <a:prstGeom prst="rect">
              <a:avLst/>
            </a:prstGeom>
            <a:noFill/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410667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1905000" y="529590"/>
            <a:ext cx="89154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Реализация</a:t>
            </a:r>
            <a:r>
              <a:rPr sz="2800" b="1" spc="-8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жилищных</a:t>
            </a:r>
            <a:r>
              <a:rPr sz="2800" b="1" spc="-8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программ</a:t>
            </a:r>
            <a:r>
              <a:rPr sz="2800" b="1" spc="-8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800" b="1" spc="-9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2026</a:t>
            </a:r>
            <a:r>
              <a:rPr sz="2800" b="1" spc="-1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2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году</a:t>
            </a:r>
            <a:endParaRPr sz="2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15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16050" y="1136211"/>
            <a:ext cx="4810528" cy="5653871"/>
          </a:xfrm>
          <a:prstGeom prst="rect">
            <a:avLst/>
          </a:prstGeom>
        </p:spPr>
      </p:pic>
      <p:sp>
        <p:nvSpPr>
          <p:cNvPr id="12" name="object 5"/>
          <p:cNvSpPr/>
          <p:nvPr/>
        </p:nvSpPr>
        <p:spPr>
          <a:xfrm>
            <a:off x="169801" y="3290763"/>
            <a:ext cx="6892857" cy="3499320"/>
          </a:xfrm>
          <a:custGeom>
            <a:avLst/>
            <a:gdLst/>
            <a:ahLst/>
            <a:cxnLst/>
            <a:rect l="l" t="t" r="r" b="b"/>
            <a:pathLst>
              <a:path w="6657340" h="5768340">
                <a:moveTo>
                  <a:pt x="6656832" y="5768340"/>
                </a:moveTo>
                <a:lnTo>
                  <a:pt x="6656832" y="0"/>
                </a:lnTo>
                <a:lnTo>
                  <a:pt x="0" y="0"/>
                </a:lnTo>
                <a:lnTo>
                  <a:pt x="0" y="5768340"/>
                </a:lnTo>
                <a:lnTo>
                  <a:pt x="6656832" y="576834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9"/>
          <p:cNvSpPr/>
          <p:nvPr/>
        </p:nvSpPr>
        <p:spPr>
          <a:xfrm>
            <a:off x="347403" y="4576101"/>
            <a:ext cx="6497559" cy="932786"/>
          </a:xfrm>
          <a:custGeom>
            <a:avLst/>
            <a:gdLst/>
            <a:ahLst/>
            <a:cxnLst/>
            <a:rect l="l" t="t" r="r" b="b"/>
            <a:pathLst>
              <a:path w="6579234" h="673735">
                <a:moveTo>
                  <a:pt x="6579108" y="0"/>
                </a:moveTo>
                <a:lnTo>
                  <a:pt x="0" y="0"/>
                </a:lnTo>
                <a:lnTo>
                  <a:pt x="0" y="673608"/>
                </a:lnTo>
                <a:lnTo>
                  <a:pt x="6579108" y="673608"/>
                </a:lnTo>
                <a:lnTo>
                  <a:pt x="65791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1"/>
          <p:cNvSpPr txBox="1"/>
          <p:nvPr/>
        </p:nvSpPr>
        <p:spPr>
          <a:xfrm>
            <a:off x="387443" y="4631530"/>
            <a:ext cx="3210036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ДЕТИ-СИРОТЫ</a:t>
            </a:r>
            <a:endParaRPr sz="24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24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(</a:t>
            </a:r>
            <a:r>
              <a:rPr lang="ru-RU" sz="24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10</a:t>
            </a:r>
            <a:r>
              <a:rPr sz="2400" b="1" spc="-9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24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помещений</a:t>
            </a:r>
            <a:r>
              <a:rPr sz="24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)</a:t>
            </a:r>
            <a:endParaRPr sz="24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8" name="object 7"/>
          <p:cNvSpPr/>
          <p:nvPr/>
        </p:nvSpPr>
        <p:spPr>
          <a:xfrm>
            <a:off x="334051" y="5694284"/>
            <a:ext cx="6497558" cy="901537"/>
          </a:xfrm>
          <a:custGeom>
            <a:avLst/>
            <a:gdLst/>
            <a:ahLst/>
            <a:cxnLst/>
            <a:rect l="l" t="t" r="r" b="b"/>
            <a:pathLst>
              <a:path w="6579234" h="673735">
                <a:moveTo>
                  <a:pt x="6579108" y="0"/>
                </a:moveTo>
                <a:lnTo>
                  <a:pt x="0" y="0"/>
                </a:lnTo>
                <a:lnTo>
                  <a:pt x="0" y="673608"/>
                </a:lnTo>
                <a:lnTo>
                  <a:pt x="6579108" y="673608"/>
                </a:lnTo>
                <a:lnTo>
                  <a:pt x="65791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7"/>
          <p:cNvSpPr/>
          <p:nvPr/>
        </p:nvSpPr>
        <p:spPr>
          <a:xfrm>
            <a:off x="339469" y="3490641"/>
            <a:ext cx="6492141" cy="866489"/>
          </a:xfrm>
          <a:custGeom>
            <a:avLst/>
            <a:gdLst/>
            <a:ahLst/>
            <a:cxnLst/>
            <a:rect l="l" t="t" r="r" b="b"/>
            <a:pathLst>
              <a:path w="6579234" h="673735">
                <a:moveTo>
                  <a:pt x="6579108" y="0"/>
                </a:moveTo>
                <a:lnTo>
                  <a:pt x="0" y="0"/>
                </a:lnTo>
                <a:lnTo>
                  <a:pt x="0" y="673608"/>
                </a:lnTo>
                <a:lnTo>
                  <a:pt x="6579108" y="673608"/>
                </a:lnTo>
                <a:lnTo>
                  <a:pt x="65791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0" name="object 34"/>
          <p:cNvGrpSpPr/>
          <p:nvPr/>
        </p:nvGrpSpPr>
        <p:grpSpPr>
          <a:xfrm>
            <a:off x="169801" y="1145900"/>
            <a:ext cx="6892857" cy="1925194"/>
            <a:chOff x="6850760" y="1086420"/>
            <a:chExt cx="5186576" cy="1913036"/>
          </a:xfrm>
        </p:grpSpPr>
        <p:sp>
          <p:nvSpPr>
            <p:cNvPr id="21" name="object 35"/>
            <p:cNvSpPr/>
            <p:nvPr/>
          </p:nvSpPr>
          <p:spPr>
            <a:xfrm>
              <a:off x="6850760" y="1086420"/>
              <a:ext cx="5176520" cy="944871"/>
            </a:xfrm>
            <a:custGeom>
              <a:avLst/>
              <a:gdLst/>
              <a:ahLst/>
              <a:cxnLst/>
              <a:rect l="l" t="t" r="r" b="b"/>
              <a:pathLst>
                <a:path w="5176520" h="819150">
                  <a:moveTo>
                    <a:pt x="5176393" y="0"/>
                  </a:moveTo>
                  <a:lnTo>
                    <a:pt x="0" y="0"/>
                  </a:lnTo>
                  <a:lnTo>
                    <a:pt x="0" y="818578"/>
                  </a:lnTo>
                  <a:lnTo>
                    <a:pt x="5176393" y="818578"/>
                  </a:lnTo>
                  <a:lnTo>
                    <a:pt x="5176393" y="0"/>
                  </a:lnTo>
                  <a:close/>
                </a:path>
              </a:pathLst>
            </a:custGeom>
            <a:solidFill>
              <a:schemeClr val="accent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36"/>
            <p:cNvSpPr/>
            <p:nvPr/>
          </p:nvSpPr>
          <p:spPr>
            <a:xfrm>
              <a:off x="6850760" y="1904949"/>
              <a:ext cx="5156408" cy="1078366"/>
            </a:xfrm>
            <a:custGeom>
              <a:avLst/>
              <a:gdLst/>
              <a:ahLst/>
              <a:cxnLst/>
              <a:rect l="l" t="t" r="r" b="b"/>
              <a:pathLst>
                <a:path w="5176520" h="1202055">
                  <a:moveTo>
                    <a:pt x="5176393" y="0"/>
                  </a:moveTo>
                  <a:lnTo>
                    <a:pt x="0" y="0"/>
                  </a:lnTo>
                  <a:lnTo>
                    <a:pt x="0" y="1201470"/>
                  </a:lnTo>
                  <a:lnTo>
                    <a:pt x="5176393" y="1201470"/>
                  </a:lnTo>
                  <a:lnTo>
                    <a:pt x="5176393" y="0"/>
                  </a:lnTo>
                  <a:close/>
                </a:path>
              </a:pathLst>
            </a:custGeom>
            <a:solidFill>
              <a:srgbClr val="EBF0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37"/>
            <p:cNvSpPr/>
            <p:nvPr/>
          </p:nvSpPr>
          <p:spPr>
            <a:xfrm>
              <a:off x="6860816" y="2986756"/>
              <a:ext cx="5176520" cy="12700"/>
            </a:xfrm>
            <a:custGeom>
              <a:avLst/>
              <a:gdLst/>
              <a:ahLst/>
              <a:cxnLst/>
              <a:rect l="l" t="t" r="r" b="b"/>
              <a:pathLst>
                <a:path w="5176520" h="12700">
                  <a:moveTo>
                    <a:pt x="0" y="12700"/>
                  </a:moveTo>
                  <a:lnTo>
                    <a:pt x="5176393" y="12700"/>
                  </a:lnTo>
                  <a:lnTo>
                    <a:pt x="517639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12"/>
          <p:cNvSpPr txBox="1"/>
          <p:nvPr/>
        </p:nvSpPr>
        <p:spPr>
          <a:xfrm>
            <a:off x="5259939" y="4662339"/>
            <a:ext cx="1372090" cy="6790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7620" algn="ctr">
              <a:lnSpc>
                <a:spcPts val="3190"/>
              </a:lnSpc>
              <a:spcBef>
                <a:spcPts val="95"/>
              </a:spcBef>
            </a:pPr>
            <a:r>
              <a:rPr lang="ru-RU" sz="28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32 165,2</a:t>
            </a:r>
            <a:endParaRPr sz="28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R="5080" algn="ctr">
              <a:lnSpc>
                <a:spcPts val="1989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т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ыс.</a:t>
            </a:r>
            <a:r>
              <a:rPr sz="1800" b="1" spc="-5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рублей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28" name="object 16"/>
          <p:cNvSpPr txBox="1"/>
          <p:nvPr/>
        </p:nvSpPr>
        <p:spPr>
          <a:xfrm>
            <a:off x="402369" y="5752895"/>
            <a:ext cx="290967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МОЛОДЫЕ</a:t>
            </a:r>
            <a:r>
              <a:rPr sz="2400" b="1" spc="-75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СЕМЬИ</a:t>
            </a:r>
            <a:endParaRPr sz="24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24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(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4</a:t>
            </a:r>
            <a:r>
              <a:rPr sz="2400" b="1" spc="-4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семьи)</a:t>
            </a:r>
            <a:endParaRPr sz="24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29" name="object 17"/>
          <p:cNvSpPr txBox="1"/>
          <p:nvPr/>
        </p:nvSpPr>
        <p:spPr>
          <a:xfrm>
            <a:off x="5308465" y="5789123"/>
            <a:ext cx="1275039" cy="6790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7620" algn="ctr">
              <a:lnSpc>
                <a:spcPts val="3165"/>
              </a:lnSpc>
              <a:spcBef>
                <a:spcPts val="95"/>
              </a:spcBef>
            </a:pPr>
            <a:r>
              <a:rPr lang="ru-RU" sz="28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6 995,5</a:t>
            </a:r>
            <a:endParaRPr sz="28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R="5080" algn="ctr">
              <a:lnSpc>
                <a:spcPts val="1964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т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ыс.</a:t>
            </a:r>
            <a:r>
              <a:rPr sz="1800" b="1" spc="-5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рублей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0" name="object 18"/>
          <p:cNvSpPr txBox="1"/>
          <p:nvPr/>
        </p:nvSpPr>
        <p:spPr>
          <a:xfrm>
            <a:off x="396084" y="3538855"/>
            <a:ext cx="4480716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СЕМЬИ, </a:t>
            </a:r>
            <a:r>
              <a:rPr sz="2400" b="1" spc="-1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ИМЕЮЩИЕ</a:t>
            </a:r>
            <a:endParaRPr sz="24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2400" b="1" spc="-1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ДЕТЕЙ-ИНВАЛИДОВ</a:t>
            </a:r>
            <a:r>
              <a:rPr sz="2400" b="1" spc="-25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4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(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2</a:t>
            </a:r>
            <a:r>
              <a:rPr sz="2400" b="1" spc="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24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семьи</a:t>
            </a:r>
            <a:r>
              <a:rPr sz="24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)</a:t>
            </a:r>
            <a:endParaRPr sz="24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1" name="object 19"/>
          <p:cNvSpPr txBox="1"/>
          <p:nvPr/>
        </p:nvSpPr>
        <p:spPr>
          <a:xfrm>
            <a:off x="5337532" y="3552162"/>
            <a:ext cx="1343024" cy="6790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7620" algn="ctr">
              <a:lnSpc>
                <a:spcPts val="3165"/>
              </a:lnSpc>
              <a:spcBef>
                <a:spcPts val="95"/>
              </a:spcBef>
            </a:pPr>
            <a:r>
              <a:rPr lang="ru-RU" sz="2800" b="1" spc="-1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17 252,2</a:t>
            </a:r>
            <a:endParaRPr sz="24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R="5080" algn="ctr">
              <a:lnSpc>
                <a:spcPts val="1964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т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ыс.</a:t>
            </a:r>
            <a:r>
              <a:rPr sz="1800" b="1" spc="-5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рублей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2" name="object 41"/>
          <p:cNvSpPr txBox="1"/>
          <p:nvPr/>
        </p:nvSpPr>
        <p:spPr>
          <a:xfrm>
            <a:off x="1030173" y="2183115"/>
            <a:ext cx="2253589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56565" indent="-45656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456565" algn="l"/>
              </a:tabLst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16</a:t>
            </a:r>
            <a:r>
              <a:rPr sz="4400" b="1" spc="-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2800" b="1" spc="-2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семей</a:t>
            </a:r>
            <a:endParaRPr sz="28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3" name="object 42"/>
          <p:cNvSpPr txBox="1"/>
          <p:nvPr/>
        </p:nvSpPr>
        <p:spPr>
          <a:xfrm>
            <a:off x="3827411" y="2188366"/>
            <a:ext cx="2438400" cy="802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4135"/>
              </a:lnSpc>
              <a:spcBef>
                <a:spcPts val="100"/>
              </a:spcBef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56 412,9</a:t>
            </a:r>
            <a:endParaRPr sz="32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95885" algn="ctr">
              <a:lnSpc>
                <a:spcPts val="1975"/>
              </a:lnSpc>
            </a:pP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тыс.</a:t>
            </a:r>
            <a:r>
              <a:rPr sz="1800" b="1" spc="-55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рублей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4" name="object 11"/>
          <p:cNvSpPr txBox="1"/>
          <p:nvPr/>
        </p:nvSpPr>
        <p:spPr>
          <a:xfrm>
            <a:off x="836611" y="1057352"/>
            <a:ext cx="5109373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2800" b="1" spc="-1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Всего на улучшение</a:t>
            </a:r>
            <a:endParaRPr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ru-RU" sz="2800" b="1" spc="-1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жилищных условий</a:t>
            </a:r>
            <a:endParaRPr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35" name="Группа 34"/>
          <p:cNvGrpSpPr/>
          <p:nvPr/>
        </p:nvGrpSpPr>
        <p:grpSpPr>
          <a:xfrm>
            <a:off x="0" y="-26843"/>
            <a:ext cx="12191999" cy="745159"/>
            <a:chOff x="0" y="-26843"/>
            <a:chExt cx="12191999" cy="745159"/>
          </a:xfrm>
        </p:grpSpPr>
        <p:grpSp>
          <p:nvGrpSpPr>
            <p:cNvPr id="36" name="Группа 35"/>
            <p:cNvGrpSpPr/>
            <p:nvPr/>
          </p:nvGrpSpPr>
          <p:grpSpPr>
            <a:xfrm>
              <a:off x="0" y="-26843"/>
              <a:ext cx="12191999" cy="745159"/>
              <a:chOff x="0" y="-26843"/>
              <a:chExt cx="12191999" cy="745159"/>
            </a:xfrm>
          </p:grpSpPr>
          <p:grpSp>
            <p:nvGrpSpPr>
              <p:cNvPr id="39" name="Группа 38"/>
              <p:cNvGrpSpPr/>
              <p:nvPr/>
            </p:nvGrpSpPr>
            <p:grpSpPr>
              <a:xfrm>
                <a:off x="0" y="-26843"/>
                <a:ext cx="12191999" cy="745159"/>
                <a:chOff x="0" y="-26843"/>
                <a:chExt cx="12191999" cy="745159"/>
              </a:xfrm>
            </p:grpSpPr>
            <p:grpSp>
              <p:nvGrpSpPr>
                <p:cNvPr id="41" name="Группа 40"/>
                <p:cNvGrpSpPr/>
                <p:nvPr/>
              </p:nvGrpSpPr>
              <p:grpSpPr>
                <a:xfrm>
                  <a:off x="0" y="-26843"/>
                  <a:ext cx="12191999" cy="745159"/>
                  <a:chOff x="0" y="-26843"/>
                  <a:chExt cx="12191999" cy="745159"/>
                </a:xfrm>
              </p:grpSpPr>
              <p:grpSp>
                <p:nvGrpSpPr>
                  <p:cNvPr id="43" name="Группа 42"/>
                  <p:cNvGrpSpPr/>
                  <p:nvPr/>
                </p:nvGrpSpPr>
                <p:grpSpPr>
                  <a:xfrm>
                    <a:off x="11417046" y="337316"/>
                    <a:ext cx="685800" cy="381000"/>
                    <a:chOff x="10820400" y="499407"/>
                    <a:chExt cx="685800" cy="381000"/>
                  </a:xfrm>
                </p:grpSpPr>
                <p:sp>
                  <p:nvSpPr>
                    <p:cNvPr id="45" name="Равнобедренный треугольник 44"/>
                    <p:cNvSpPr/>
                    <p:nvPr/>
                  </p:nvSpPr>
                  <p:spPr>
                    <a:xfrm>
                      <a:off x="10820400" y="530821"/>
                      <a:ext cx="381000" cy="231179"/>
                    </a:xfrm>
                    <a:prstGeom prst="triangl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46" name="Равнобедренный треугольник 45"/>
                    <p:cNvSpPr/>
                    <p:nvPr/>
                  </p:nvSpPr>
                  <p:spPr>
                    <a:xfrm>
                      <a:off x="10896600" y="499407"/>
                      <a:ext cx="609600" cy="381000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</p:grpSp>
              <p:sp>
                <p:nvSpPr>
                  <p:cNvPr id="44" name="Прямоугольник 43"/>
                  <p:cNvSpPr/>
                  <p:nvPr/>
                </p:nvSpPr>
                <p:spPr>
                  <a:xfrm>
                    <a:off x="0" y="-26843"/>
                    <a:ext cx="12191999" cy="530046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42" name="object 9"/>
                <p:cNvSpPr txBox="1"/>
                <p:nvPr/>
              </p:nvSpPr>
              <p:spPr>
                <a:xfrm>
                  <a:off x="965600" y="75172"/>
                  <a:ext cx="10929833" cy="228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УПРАВЛЕНИЕ </a:t>
                  </a:r>
                  <a:r>
                    <a:rPr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ФИНАНСОВ </a:t>
                  </a:r>
                  <a:r>
                    <a:rPr sz="1400" b="1" dirty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 БЮДЖЕТНОЙ ПОЛИТИКИ </a:t>
                  </a: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АДМИНИСТРАЦИИ ВАЛУЙСКОГО МУНИЦИПАЛЬНОГО ОКРУГА</a:t>
                  </a:r>
                  <a:endParaRPr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0" name="object 62"/>
              <p:cNvSpPr txBox="1"/>
              <p:nvPr/>
            </p:nvSpPr>
            <p:spPr>
              <a:xfrm>
                <a:off x="11887200" y="3289"/>
                <a:ext cx="273919" cy="31995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ru-RU" sz="2000" b="1" spc="-50" dirty="0" smtClean="0">
                    <a:solidFill>
                      <a:srgbClr val="FBF8E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16</a:t>
                </a:r>
                <a:endParaRPr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7" name="Блок-схема: данные 36"/>
            <p:cNvSpPr/>
            <p:nvPr/>
          </p:nvSpPr>
          <p:spPr>
            <a:xfrm>
              <a:off x="130209" y="-15759"/>
              <a:ext cx="773692" cy="507878"/>
            </a:xfrm>
            <a:prstGeom prst="flowChartInputOutpu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8" name="Picture 5" descr="valuyki_2%281%2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6615" y="11213"/>
              <a:ext cx="381000" cy="471160"/>
            </a:xfrm>
            <a:prstGeom prst="rect">
              <a:avLst/>
            </a:prstGeom>
            <a:noFill/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1CC">
              <a:alpha val="2705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429000"/>
            <a:ext cx="5679148" cy="3124200"/>
          </a:xfrm>
          <a:prstGeom prst="rect">
            <a:avLst/>
          </a:prstGeom>
        </p:spPr>
      </p:pic>
      <p:sp>
        <p:nvSpPr>
          <p:cNvPr id="54" name="object 54"/>
          <p:cNvSpPr txBox="1">
            <a:spLocks noGrp="1"/>
          </p:cNvSpPr>
          <p:nvPr>
            <p:ph type="title"/>
          </p:nvPr>
        </p:nvSpPr>
        <p:spPr>
          <a:xfrm>
            <a:off x="82399" y="741385"/>
            <a:ext cx="11904518" cy="127534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lvl="0" algn="ctr">
              <a:spcBef>
                <a:spcPts val="95"/>
              </a:spcBef>
            </a:pPr>
            <a:r>
              <a:rPr lang="ru-RU" altLang="zh-CN" sz="28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/>
            </a:r>
            <a:br>
              <a:rPr lang="ru-RU" altLang="zh-CN" sz="28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ru-RU" altLang="zh-CN" sz="28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Контактная </a:t>
            </a:r>
            <a:r>
              <a:rPr lang="ru-RU" altLang="zh-CN" sz="28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информация для граждан</a:t>
            </a:r>
            <a:r>
              <a:rPr lang="ru-RU" altLang="zh-CN" sz="28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/>
            </a:r>
            <a:br>
              <a:rPr lang="ru-RU" altLang="zh-CN" sz="28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одержимое 2"/>
          <p:cNvSpPr/>
          <p:nvPr/>
        </p:nvSpPr>
        <p:spPr>
          <a:xfrm>
            <a:off x="1590681" y="1828800"/>
            <a:ext cx="8874191" cy="2095704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indent="-342900" algn="ctr">
              <a:spcBef>
                <a:spcPct val="0"/>
              </a:spcBef>
              <a:buNone/>
            </a:pPr>
            <a:r>
              <a:rPr lang="en-US" altLang="zh-CN" sz="20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+mn-ea"/>
              </a:rPr>
              <a:t>Управление финансов и бюджетной политики  администрации </a:t>
            </a:r>
          </a:p>
          <a:p>
            <a:pPr indent="-342900" algn="ctr">
              <a:spcBef>
                <a:spcPct val="0"/>
              </a:spcBef>
              <a:buNone/>
            </a:pPr>
            <a:r>
              <a:rPr lang="en-US" altLang="zh-CN" sz="20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+mn-ea"/>
              </a:rPr>
              <a:t>Валуйского </a:t>
            </a:r>
            <a:r>
              <a:rPr lang="ru-RU" altLang="zh-CN" sz="2000" b="1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+mn-ea"/>
              </a:rPr>
              <a:t>муниципального</a:t>
            </a:r>
            <a:r>
              <a:rPr lang="en-US" altLang="zh-CN" sz="2000" b="1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0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+mn-ea"/>
              </a:rPr>
              <a:t>округа –</a:t>
            </a:r>
          </a:p>
          <a:p>
            <a:pPr indent="-342900" algn="ctr">
              <a:spcBef>
                <a:spcPct val="0"/>
              </a:spcBef>
              <a:buNone/>
            </a:pPr>
            <a:r>
              <a:rPr lang="en-US" altLang="zh-CN" sz="20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+mn-ea"/>
              </a:rPr>
              <a:t>функциональный орган администрации Валуйского </a:t>
            </a:r>
            <a:r>
              <a:rPr lang="ru-RU" altLang="zh-CN" sz="2000" b="1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+mn-ea"/>
              </a:rPr>
              <a:t>муниципального</a:t>
            </a:r>
            <a:r>
              <a:rPr lang="en-US" altLang="zh-CN" sz="2000" b="1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0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+mn-ea"/>
              </a:rPr>
              <a:t>округа, обеспечивающий проведение единой финансовой, бюджетной и налоговой политики в Валуйском </a:t>
            </a:r>
            <a:r>
              <a:rPr lang="ru-RU" altLang="zh-CN" sz="2000" b="1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+mn-ea"/>
              </a:rPr>
              <a:t>муниципальном</a:t>
            </a:r>
            <a:r>
              <a:rPr lang="en-US" altLang="zh-CN" sz="2000" b="1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0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+mn-ea"/>
              </a:rPr>
              <a:t>округе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016323" y="4174566"/>
            <a:ext cx="4719780" cy="191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defTabSz="914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zh-CN" sz="1600" b="1" noProof="1">
                <a:latin typeface="Times New Roman" panose="02020603050405020304" pitchFamily="18" charset="0"/>
                <a:ea typeface="SimSun" panose="02010600030101010101" pitchFamily="2" charset="-122"/>
              </a:rPr>
              <a:t>Руководитель: Мащенко Лариса Викторовна</a:t>
            </a:r>
            <a:endParaRPr lang="ru-RU" altLang="zh-CN" sz="1600" b="1" i="1" noProof="1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lvl="0" indent="-342900" defTabSz="914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zh-CN" sz="1600" b="1" noProof="1">
                <a:latin typeface="Times New Roman" panose="02020603050405020304" pitchFamily="18" charset="0"/>
                <a:ea typeface="SimSun" panose="02010600030101010101" pitchFamily="2" charset="-122"/>
              </a:rPr>
              <a:t>Адрес: </a:t>
            </a:r>
            <a:r>
              <a:rPr lang="ru-RU" altLang="zh-CN" sz="1600" b="1" noProof="1" smtClean="0">
                <a:latin typeface="Times New Roman" panose="02020603050405020304" pitchFamily="18" charset="0"/>
                <a:ea typeface="SimSun" panose="02010600030101010101" pitchFamily="2" charset="-122"/>
              </a:rPr>
              <a:t>309996, </a:t>
            </a:r>
            <a:r>
              <a:rPr lang="ru-RU" altLang="zh-CN" sz="1600" b="1" noProof="1">
                <a:latin typeface="Times New Roman" panose="02020603050405020304" pitchFamily="18" charset="0"/>
                <a:ea typeface="SimSun" panose="02010600030101010101" pitchFamily="2" charset="-122"/>
              </a:rPr>
              <a:t>Белгородская область, </a:t>
            </a:r>
            <a:endParaRPr lang="ru-RU" altLang="zh-CN" sz="1600" b="1" noProof="1" smtClean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lvl="0" defTabSz="914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ru-RU" altLang="zh-CN" sz="1600" b="1" noProof="1" smtClean="0">
                <a:latin typeface="Times New Roman" panose="02020603050405020304" pitchFamily="18" charset="0"/>
                <a:ea typeface="SimSun" panose="02010600030101010101" pitchFamily="2" charset="-122"/>
              </a:rPr>
              <a:t>       г</a:t>
            </a:r>
            <a:r>
              <a:rPr lang="ru-RU" altLang="zh-CN" sz="1600" b="1" noProof="1">
                <a:latin typeface="Times New Roman" panose="02020603050405020304" pitchFamily="18" charset="0"/>
                <a:ea typeface="SimSun" panose="02010600030101010101" pitchFamily="2" charset="-122"/>
              </a:rPr>
              <a:t>. Валуйки, пл. Красная, 1</a:t>
            </a:r>
          </a:p>
          <a:p>
            <a:pPr marL="342900" lvl="0" indent="-342900" defTabSz="914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zh-CN" sz="1600" b="1" noProof="1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Телефон: 8(47236</a:t>
            </a:r>
            <a:r>
              <a:rPr lang="ru-RU" altLang="zh-CN" sz="1600" b="1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) 3-22-35,</a:t>
            </a:r>
          </a:p>
          <a:p>
            <a:pPr marL="342900" lvl="0" indent="-342900" defTabSz="914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zh-CN" sz="1600" b="1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Адрес электронной почты:</a:t>
            </a:r>
            <a:r>
              <a:rPr lang="ru-RU" altLang="zh-CN" sz="1600" b="1" noProof="1">
                <a:ln w="12700" cmpd="sng">
                  <a:solidFill>
                    <a:schemeClr val="accent4"/>
                  </a:solidFill>
                  <a:prstDash val="solid"/>
                </a:ln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ru-RU" sz="1600" b="1" noProof="1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ru-RU" sz="1600" b="1" noProof="1">
                <a:latin typeface="Times New Roman" panose="02020603050405020304" pitchFamily="18" charset="0"/>
                <a:ea typeface="SimSun" panose="02010600030101010101" pitchFamily="2" charset="-122"/>
                <a:hlinkClick r:id="rId3"/>
              </a:rPr>
              <a:t>ufinval@yandex.ru</a:t>
            </a:r>
            <a:endParaRPr lang="en-US" altLang="ru-RU" sz="1600" b="1" noProof="1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lvl="0" indent="-342900" defTabSz="914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zh-CN" sz="1600" b="1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Режим работы: </a:t>
            </a:r>
            <a:r>
              <a:rPr lang="en-US" altLang="ru-RU" sz="1600" b="1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ru-RU" altLang="zh-CN" sz="1600" b="1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8.00 - 17.00,  обеденный перерыв 1</a:t>
            </a:r>
            <a:r>
              <a:rPr lang="en-US" altLang="ru-RU" sz="1600" b="1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3</a:t>
            </a:r>
            <a:r>
              <a:rPr lang="ru-RU" altLang="zh-CN" sz="1600" b="1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.00 - 1</a:t>
            </a:r>
            <a:r>
              <a:rPr lang="en-US" altLang="ru-RU" sz="1600" b="1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4</a:t>
            </a:r>
            <a:r>
              <a:rPr lang="ru-RU" altLang="zh-CN" sz="1600" b="1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</a:rPr>
              <a:t>.00</a:t>
            </a:r>
          </a:p>
        </p:txBody>
      </p:sp>
      <p:grpSp>
        <p:nvGrpSpPr>
          <p:cNvPr id="20" name="Группа 19"/>
          <p:cNvGrpSpPr/>
          <p:nvPr/>
        </p:nvGrpSpPr>
        <p:grpSpPr>
          <a:xfrm>
            <a:off x="0" y="-26843"/>
            <a:ext cx="12191999" cy="745159"/>
            <a:chOff x="0" y="-26843"/>
            <a:chExt cx="12191999" cy="745159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0" y="-26843"/>
              <a:ext cx="12191999" cy="745159"/>
              <a:chOff x="0" y="-26843"/>
              <a:chExt cx="12191999" cy="745159"/>
            </a:xfrm>
          </p:grpSpPr>
          <p:grpSp>
            <p:nvGrpSpPr>
              <p:cNvPr id="24" name="Группа 23"/>
              <p:cNvGrpSpPr/>
              <p:nvPr/>
            </p:nvGrpSpPr>
            <p:grpSpPr>
              <a:xfrm>
                <a:off x="0" y="-26843"/>
                <a:ext cx="12191999" cy="745159"/>
                <a:chOff x="0" y="-26843"/>
                <a:chExt cx="12191999" cy="745159"/>
              </a:xfrm>
            </p:grpSpPr>
            <p:grpSp>
              <p:nvGrpSpPr>
                <p:cNvPr id="26" name="Группа 25"/>
                <p:cNvGrpSpPr/>
                <p:nvPr/>
              </p:nvGrpSpPr>
              <p:grpSpPr>
                <a:xfrm>
                  <a:off x="0" y="-26843"/>
                  <a:ext cx="12191999" cy="745159"/>
                  <a:chOff x="0" y="-26843"/>
                  <a:chExt cx="12191999" cy="745159"/>
                </a:xfrm>
              </p:grpSpPr>
              <p:grpSp>
                <p:nvGrpSpPr>
                  <p:cNvPr id="28" name="Группа 27"/>
                  <p:cNvGrpSpPr/>
                  <p:nvPr/>
                </p:nvGrpSpPr>
                <p:grpSpPr>
                  <a:xfrm>
                    <a:off x="11417046" y="337316"/>
                    <a:ext cx="685800" cy="381000"/>
                    <a:chOff x="10820400" y="499407"/>
                    <a:chExt cx="685800" cy="381000"/>
                  </a:xfrm>
                </p:grpSpPr>
                <p:sp>
                  <p:nvSpPr>
                    <p:cNvPr id="30" name="Равнобедренный треугольник 29"/>
                    <p:cNvSpPr/>
                    <p:nvPr/>
                  </p:nvSpPr>
                  <p:spPr>
                    <a:xfrm>
                      <a:off x="10820400" y="530821"/>
                      <a:ext cx="381000" cy="231179"/>
                    </a:xfrm>
                    <a:prstGeom prst="triangl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31" name="Равнобедренный треугольник 30"/>
                    <p:cNvSpPr/>
                    <p:nvPr/>
                  </p:nvSpPr>
                  <p:spPr>
                    <a:xfrm>
                      <a:off x="10896600" y="499407"/>
                      <a:ext cx="609600" cy="381000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</p:grpSp>
              <p:sp>
                <p:nvSpPr>
                  <p:cNvPr id="29" name="Прямоугольник 28"/>
                  <p:cNvSpPr/>
                  <p:nvPr/>
                </p:nvSpPr>
                <p:spPr>
                  <a:xfrm>
                    <a:off x="0" y="-26843"/>
                    <a:ext cx="12191999" cy="530046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27" name="object 9"/>
                <p:cNvSpPr txBox="1"/>
                <p:nvPr/>
              </p:nvSpPr>
              <p:spPr>
                <a:xfrm>
                  <a:off x="965600" y="75172"/>
                  <a:ext cx="10929833" cy="228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УПРАВЛЕНИЕ </a:t>
                  </a:r>
                  <a:r>
                    <a:rPr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ФИНАНСОВ </a:t>
                  </a:r>
                  <a:r>
                    <a:rPr sz="1400" b="1" dirty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 БЮДЖЕТНОЙ ПОЛИТИКИ </a:t>
                  </a: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АДМИНИСТРАЦИИ ВАЛУЙСКОГО МУНИЦИПАЛЬНОГО ОКРУГА</a:t>
                  </a:r>
                  <a:endParaRPr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5" name="object 62"/>
              <p:cNvSpPr txBox="1"/>
              <p:nvPr/>
            </p:nvSpPr>
            <p:spPr>
              <a:xfrm>
                <a:off x="11887200" y="3289"/>
                <a:ext cx="273919" cy="31995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ru-RU" sz="2000" b="1" spc="-50" dirty="0" smtClean="0">
                    <a:solidFill>
                      <a:srgbClr val="FBF8E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17</a:t>
                </a:r>
                <a:endParaRPr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2" name="Блок-схема: данные 21"/>
            <p:cNvSpPr/>
            <p:nvPr/>
          </p:nvSpPr>
          <p:spPr>
            <a:xfrm>
              <a:off x="130209" y="-15759"/>
              <a:ext cx="773692" cy="507878"/>
            </a:xfrm>
            <a:prstGeom prst="flowChartInputOutpu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3" name="Picture 5" descr="valuyki_2%281%2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6615" y="11213"/>
              <a:ext cx="381000" cy="471160"/>
            </a:xfrm>
            <a:prstGeom prst="rect">
              <a:avLst/>
            </a:prstGeom>
            <a:noFill/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922232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981" y="1049927"/>
            <a:ext cx="11715092" cy="1384995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dist="50800" sx="1000" sy="1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2700" lvl="0" algn="ctr" fontAlgn="auto">
              <a:spcBef>
                <a:spcPts val="100"/>
              </a:spcBef>
              <a:spcAft>
                <a:spcPts val="0"/>
              </a:spcAft>
              <a:buClrTx/>
              <a:buSzTx/>
              <a:buFontTx/>
              <a:defRPr noProof="1">
                <a:solidFill>
                  <a:srgbClr val="000000"/>
                </a:solidFill>
                <a:latin typeface="Calibri" panose="020F0502020204030204" pitchFamily="2" charset="-52"/>
                <a:ea typeface="Cambria" panose="02040503050406030204" pitchFamily="1" charset="-52"/>
                <a:cs typeface="Cambria" panose="02040503050406030204" pitchFamily="1" charset="-52"/>
              </a:defRPr>
            </a:pPr>
            <a:r>
              <a:rPr lang="ru-RU" sz="2800" b="1" spc="-1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Основные</a:t>
            </a:r>
            <a:r>
              <a:rPr lang="en-US" sz="2800" b="1" spc="-1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sz="2800" b="1" spc="-1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направления</a:t>
            </a:r>
            <a:r>
              <a:rPr lang="en-US" sz="2800" b="1" spc="-1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sz="2800" b="1" spc="-1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бюджетной и налоговой</a:t>
            </a:r>
            <a:r>
              <a:rPr lang="en-US" sz="2800" b="1" spc="-1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sz="2800" b="1" spc="-1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политики</a:t>
            </a:r>
            <a:r>
              <a:rPr lang="en-US" sz="2800" b="1" spc="-1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sz="2800" b="1" spc="-1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Валуйского</a:t>
            </a:r>
            <a:r>
              <a:rPr lang="en-US" sz="2800" b="1" spc="-1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sz="2800" b="1" spc="-1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муниципального округа на 2026 год </a:t>
            </a:r>
            <a:endParaRPr lang="en-US" sz="2800" b="1" spc="-100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12700" lvl="0" algn="ctr" fontAlgn="auto">
              <a:spcBef>
                <a:spcPts val="100"/>
              </a:spcBef>
              <a:spcAft>
                <a:spcPts val="0"/>
              </a:spcAft>
              <a:buClrTx/>
              <a:buSzTx/>
              <a:buFontTx/>
              <a:defRPr noProof="1">
                <a:solidFill>
                  <a:srgbClr val="000000"/>
                </a:solidFill>
                <a:latin typeface="Calibri" panose="020F0502020204030204" pitchFamily="2" charset="-52"/>
                <a:ea typeface="Cambria" panose="02040503050406030204" pitchFamily="1" charset="-52"/>
                <a:cs typeface="Cambria" panose="02040503050406030204" pitchFamily="1" charset="-52"/>
              </a:defRPr>
            </a:pPr>
            <a:r>
              <a:rPr lang="ru-RU" sz="2800" b="1" spc="-1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 на плановый</a:t>
            </a:r>
            <a:r>
              <a:rPr lang="en-US" sz="2800" b="1" spc="-1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sz="2800" b="1" spc="-1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период 2027 и 2028</a:t>
            </a:r>
            <a:r>
              <a:rPr lang="en-US" sz="2800" b="1" spc="-1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sz="2800" b="1" spc="-1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годов</a:t>
            </a:r>
            <a:endParaRPr lang="ru-RU" sz="2800" b="1" spc="-1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458303" y="2632678"/>
            <a:ext cx="11535770" cy="3996722"/>
            <a:chOff x="468396" y="2747656"/>
            <a:chExt cx="11535770" cy="3310922"/>
          </a:xfrm>
        </p:grpSpPr>
        <p:sp>
          <p:nvSpPr>
            <p:cNvPr id="4" name="Нашивка 8"/>
            <p:cNvSpPr/>
            <p:nvPr/>
          </p:nvSpPr>
          <p:spPr>
            <a:xfrm rot="5400000">
              <a:off x="508340" y="3005529"/>
              <a:ext cx="369333" cy="414655"/>
            </a:xfrm>
            <a:prstGeom prst="chevron">
              <a:avLst>
                <a:gd name="adj" fmla="val 48114"/>
              </a:avLst>
            </a:prstGeom>
            <a:solidFill>
              <a:schemeClr val="accent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5" name="Нашивка 8"/>
            <p:cNvSpPr/>
            <p:nvPr/>
          </p:nvSpPr>
          <p:spPr>
            <a:xfrm rot="5400000">
              <a:off x="508340" y="3986364"/>
              <a:ext cx="369333" cy="414655"/>
            </a:xfrm>
            <a:prstGeom prst="chevron">
              <a:avLst>
                <a:gd name="adj" fmla="val 48114"/>
              </a:avLst>
            </a:prstGeom>
            <a:solidFill>
              <a:schemeClr val="accent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6" name="Нашивка 8"/>
            <p:cNvSpPr/>
            <p:nvPr/>
          </p:nvSpPr>
          <p:spPr>
            <a:xfrm rot="5400000">
              <a:off x="491057" y="4847907"/>
              <a:ext cx="369333" cy="414655"/>
            </a:xfrm>
            <a:prstGeom prst="chevron">
              <a:avLst>
                <a:gd name="adj" fmla="val 48114"/>
              </a:avLst>
            </a:prstGeom>
            <a:solidFill>
              <a:schemeClr val="accent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7" name="Нашивка 8"/>
            <p:cNvSpPr/>
            <p:nvPr/>
          </p:nvSpPr>
          <p:spPr>
            <a:xfrm rot="5400000">
              <a:off x="529776" y="5666584"/>
              <a:ext cx="369333" cy="414655"/>
            </a:xfrm>
            <a:prstGeom prst="chevron">
              <a:avLst>
                <a:gd name="adj" fmla="val 48114"/>
              </a:avLst>
            </a:prstGeom>
            <a:solidFill>
              <a:schemeClr val="accent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8" name="object 5"/>
            <p:cNvSpPr txBox="1"/>
            <p:nvPr/>
          </p:nvSpPr>
          <p:spPr>
            <a:xfrm>
              <a:off x="1219197" y="2747656"/>
              <a:ext cx="10774875" cy="641131"/>
            </a:xfrm>
            <a:prstGeom prst="rect">
              <a:avLst/>
            </a:prstGeom>
            <a:solidFill>
              <a:srgbClr val="FFF1CC">
                <a:alpha val="27058"/>
              </a:srgbClr>
            </a:solidFill>
            <a:ln w="9144">
              <a:noFill/>
            </a:ln>
          </p:spPr>
          <p:txBody>
            <a:bodyPr vert="horz" wrap="square" lIns="0" tIns="34925" rIns="0" bIns="0" rtlCol="0">
              <a:spAutoFit/>
            </a:bodyPr>
            <a:lstStyle/>
            <a:p>
              <a:pPr algn="just">
                <a:defRPr lang="ru-RU">
                  <a:solidFill>
                    <a:srgbClr val="000000"/>
                  </a:solidFill>
                  <a:latin typeface="Calibri" panose="020F0502020204030204" pitchFamily="2" charset="-52"/>
                  <a:ea typeface="Calibri" panose="020F0502020204030204" pitchFamily="2" charset="-52"/>
                  <a:cs typeface="Calibri" panose="020F0502020204030204" pitchFamily="2" charset="-52"/>
                </a:defRPr>
              </a:pPr>
              <a:r>
                <a:rPr lang="ru-RU" sz="2400" b="1" spc="-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Обеспечение долгосрочной сбалансированности и устойчивости бюджета муниципального округа</a:t>
              </a:r>
              <a:endParaRPr lang="ru-RU" sz="2400" b="1" spc="-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9" name="object 5"/>
            <p:cNvSpPr txBox="1"/>
            <p:nvPr/>
          </p:nvSpPr>
          <p:spPr>
            <a:xfrm>
              <a:off x="1219198" y="4725923"/>
              <a:ext cx="10774874" cy="641131"/>
            </a:xfrm>
            <a:prstGeom prst="rect">
              <a:avLst/>
            </a:prstGeom>
            <a:solidFill>
              <a:srgbClr val="FFF1CC">
                <a:alpha val="27058"/>
              </a:srgbClr>
            </a:solidFill>
            <a:ln w="9144">
              <a:noFill/>
            </a:ln>
          </p:spPr>
          <p:txBody>
            <a:bodyPr vert="horz" wrap="square" lIns="0" tIns="34925" rIns="0" bIns="0" rtlCol="0">
              <a:spAutoFit/>
            </a:bodyPr>
            <a:lstStyle/>
            <a:p>
              <a:pPr lvl="0" algn="just" fontAlgn="auto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defRPr lang="ru-RU">
                  <a:solidFill>
                    <a:srgbClr val="000000"/>
                  </a:solidFill>
                  <a:latin typeface="Calibri" panose="020F0502020204030204" pitchFamily="2" charset="-52"/>
                  <a:ea typeface="Calibri" panose="020F0502020204030204" pitchFamily="2" charset="-52"/>
                  <a:cs typeface="Calibri" panose="020F0502020204030204" pitchFamily="2" charset="-52"/>
                </a:defRPr>
              </a:pPr>
              <a:r>
                <a:rPr lang="ru-RU" sz="2400" b="1" spc="-10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2" charset="-52"/>
                  <a:cs typeface="Times New Roman" panose="02020603050405020304" pitchFamily="18" charset="0"/>
                  <a:sym typeface="+mn-ea"/>
                </a:rPr>
                <a:t>Реализация мер по повышению эффективности бюджетных расходов и концентрация имеющихся ресурсов на приоритетных направлениях</a:t>
              </a:r>
            </a:p>
          </p:txBody>
        </p:sp>
        <p:sp>
          <p:nvSpPr>
            <p:cNvPr id="10" name="object 5"/>
            <p:cNvSpPr txBox="1"/>
            <p:nvPr/>
          </p:nvSpPr>
          <p:spPr>
            <a:xfrm>
              <a:off x="1191769" y="3806726"/>
              <a:ext cx="10812397" cy="641131"/>
            </a:xfrm>
            <a:prstGeom prst="rect">
              <a:avLst/>
            </a:prstGeom>
            <a:solidFill>
              <a:srgbClr val="FFF1CC">
                <a:alpha val="27058"/>
              </a:srgbClr>
            </a:solidFill>
            <a:ln w="9144">
              <a:noFill/>
            </a:ln>
          </p:spPr>
          <p:txBody>
            <a:bodyPr vert="horz" wrap="square" lIns="0" tIns="34925" rIns="0" bIns="0" rtlCol="0">
              <a:spAutoFit/>
            </a:bodyPr>
            <a:lstStyle/>
            <a:p>
              <a:pPr algn="just">
                <a:defRPr lang="ru-RU">
                  <a:solidFill>
                    <a:srgbClr val="000000"/>
                  </a:solidFill>
                  <a:latin typeface="Calibri" panose="020F0502020204030204" pitchFamily="2" charset="-52"/>
                  <a:ea typeface="Calibri" panose="020F0502020204030204" pitchFamily="2" charset="-52"/>
                  <a:cs typeface="Calibri" panose="020F0502020204030204" pitchFamily="2" charset="-52"/>
                </a:defRPr>
              </a:pPr>
              <a:r>
                <a:rPr lang="ru-RU" sz="2400" b="1" spc="-10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2" charset="-52"/>
                  <a:cs typeface="Times New Roman" panose="02020603050405020304" pitchFamily="18" charset="0"/>
                  <a:sym typeface="+mn-ea"/>
                </a:rPr>
                <a:t>Наращивание налогового потенциала путем развития доходной базы </a:t>
              </a:r>
              <a:r>
                <a:rPr lang="ru-RU" sz="2400" b="1" spc="-100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2" charset="-52"/>
                  <a:cs typeface="Times New Roman" panose="02020603050405020304" pitchFamily="18" charset="0"/>
                  <a:sym typeface="+mn-ea"/>
                </a:rPr>
                <a:t>муниципального </a:t>
              </a:r>
              <a:r>
                <a:rPr lang="ru-RU" sz="2400" b="1" spc="-10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2" charset="-52"/>
                  <a:cs typeface="Times New Roman" panose="02020603050405020304" pitchFamily="18" charset="0"/>
                  <a:sym typeface="+mn-ea"/>
                </a:rPr>
                <a:t>округа</a:t>
              </a:r>
              <a:endParaRPr lang="ru-RU" sz="24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2" charset="-52"/>
                <a:cs typeface="Times New Roman" panose="02020603050405020304" pitchFamily="18" charset="0"/>
              </a:endParaRPr>
            </a:p>
          </p:txBody>
        </p:sp>
        <p:sp>
          <p:nvSpPr>
            <p:cNvPr id="11" name="object 5"/>
            <p:cNvSpPr txBox="1"/>
            <p:nvPr/>
          </p:nvSpPr>
          <p:spPr>
            <a:xfrm>
              <a:off x="1209105" y="5653980"/>
              <a:ext cx="10784967" cy="335173"/>
            </a:xfrm>
            <a:prstGeom prst="rect">
              <a:avLst/>
            </a:prstGeom>
            <a:solidFill>
              <a:srgbClr val="FFF1CC">
                <a:alpha val="27058"/>
              </a:srgbClr>
            </a:solidFill>
            <a:ln w="9144">
              <a:noFill/>
            </a:ln>
          </p:spPr>
          <p:txBody>
            <a:bodyPr vert="horz" wrap="square" lIns="0" tIns="34925" rIns="0" bIns="0" rtlCol="0">
              <a:spAutoFit/>
            </a:bodyPr>
            <a:lstStyle/>
            <a:p>
              <a:pPr algn="just">
                <a:defRPr lang="ru-RU">
                  <a:solidFill>
                    <a:srgbClr val="000000"/>
                  </a:solidFill>
                  <a:latin typeface="Calibri" panose="020F0502020204030204" pitchFamily="2" charset="-52"/>
                  <a:ea typeface="Calibri" panose="020F0502020204030204" pitchFamily="2" charset="-52"/>
                  <a:cs typeface="Calibri" panose="020F0502020204030204" pitchFamily="2" charset="-52"/>
                </a:defRPr>
              </a:pPr>
              <a:r>
                <a:rPr lang="ru-RU" sz="2400" b="1" spc="-10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2" charset="-52"/>
                  <a:cs typeface="Times New Roman" panose="02020603050405020304" pitchFamily="18" charset="0"/>
                  <a:sym typeface="+mn-ea"/>
                </a:rPr>
                <a:t>Решение текущих и перспективных задач наиболее эффективным методом</a:t>
              </a: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0" y="-26843"/>
            <a:ext cx="12191999" cy="745159"/>
            <a:chOff x="0" y="-26843"/>
            <a:chExt cx="12191999" cy="745159"/>
          </a:xfrm>
        </p:grpSpPr>
        <p:grpSp>
          <p:nvGrpSpPr>
            <p:cNvPr id="13" name="Группа 12"/>
            <p:cNvGrpSpPr/>
            <p:nvPr/>
          </p:nvGrpSpPr>
          <p:grpSpPr>
            <a:xfrm>
              <a:off x="0" y="-26843"/>
              <a:ext cx="12191999" cy="745159"/>
              <a:chOff x="0" y="-26843"/>
              <a:chExt cx="12191999" cy="745159"/>
            </a:xfrm>
          </p:grpSpPr>
          <p:grpSp>
            <p:nvGrpSpPr>
              <p:cNvPr id="16" name="Группа 15"/>
              <p:cNvGrpSpPr/>
              <p:nvPr/>
            </p:nvGrpSpPr>
            <p:grpSpPr>
              <a:xfrm>
                <a:off x="0" y="-26843"/>
                <a:ext cx="12191999" cy="745159"/>
                <a:chOff x="0" y="-26843"/>
                <a:chExt cx="12191999" cy="745159"/>
              </a:xfrm>
            </p:grpSpPr>
            <p:grpSp>
              <p:nvGrpSpPr>
                <p:cNvPr id="18" name="Группа 17"/>
                <p:cNvGrpSpPr/>
                <p:nvPr/>
              </p:nvGrpSpPr>
              <p:grpSpPr>
                <a:xfrm>
                  <a:off x="0" y="-26843"/>
                  <a:ext cx="12191999" cy="745159"/>
                  <a:chOff x="0" y="-26843"/>
                  <a:chExt cx="12191999" cy="745159"/>
                </a:xfrm>
              </p:grpSpPr>
              <p:grpSp>
                <p:nvGrpSpPr>
                  <p:cNvPr id="20" name="Группа 19"/>
                  <p:cNvGrpSpPr/>
                  <p:nvPr/>
                </p:nvGrpSpPr>
                <p:grpSpPr>
                  <a:xfrm>
                    <a:off x="11417046" y="337316"/>
                    <a:ext cx="685800" cy="381000"/>
                    <a:chOff x="10820400" y="499407"/>
                    <a:chExt cx="685800" cy="381000"/>
                  </a:xfrm>
                </p:grpSpPr>
                <p:sp>
                  <p:nvSpPr>
                    <p:cNvPr id="22" name="Равнобедренный треугольник 21"/>
                    <p:cNvSpPr/>
                    <p:nvPr/>
                  </p:nvSpPr>
                  <p:spPr>
                    <a:xfrm>
                      <a:off x="10820400" y="530821"/>
                      <a:ext cx="381000" cy="231179"/>
                    </a:xfrm>
                    <a:prstGeom prst="triangl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23" name="Равнобедренный треугольник 22"/>
                    <p:cNvSpPr/>
                    <p:nvPr/>
                  </p:nvSpPr>
                  <p:spPr>
                    <a:xfrm>
                      <a:off x="10896600" y="499407"/>
                      <a:ext cx="609600" cy="381000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</p:grpSp>
              <p:sp>
                <p:nvSpPr>
                  <p:cNvPr id="21" name="Прямоугольник 20"/>
                  <p:cNvSpPr/>
                  <p:nvPr/>
                </p:nvSpPr>
                <p:spPr>
                  <a:xfrm>
                    <a:off x="0" y="-26843"/>
                    <a:ext cx="12191999" cy="530046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19" name="object 9"/>
                <p:cNvSpPr txBox="1"/>
                <p:nvPr/>
              </p:nvSpPr>
              <p:spPr>
                <a:xfrm>
                  <a:off x="965600" y="75172"/>
                  <a:ext cx="10929833" cy="228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УПРАВЛЕНИЕ </a:t>
                  </a:r>
                  <a:r>
                    <a:rPr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ФИНАНСОВ </a:t>
                  </a:r>
                  <a:r>
                    <a:rPr sz="1400" b="1" dirty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 БЮДЖЕТНОЙ ПОЛИТИКИ </a:t>
                  </a: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АДМИНИСТРАЦИИ ВАЛУЙСКОГО МУНИЦИПАЛЬНОГО ОКРУГА</a:t>
                  </a:r>
                  <a:endParaRPr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7" name="object 62"/>
              <p:cNvSpPr txBox="1"/>
              <p:nvPr/>
            </p:nvSpPr>
            <p:spPr>
              <a:xfrm>
                <a:off x="11910445" y="-5984"/>
                <a:ext cx="237720" cy="31995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ru-RU" sz="2000" b="1" spc="-50" dirty="0">
                    <a:solidFill>
                      <a:srgbClr val="FBF8E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4" name="Блок-схема: данные 13"/>
            <p:cNvSpPr/>
            <p:nvPr/>
          </p:nvSpPr>
          <p:spPr>
            <a:xfrm>
              <a:off x="130209" y="-15759"/>
              <a:ext cx="773692" cy="507878"/>
            </a:xfrm>
            <a:prstGeom prst="flowChartInputOutpu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Picture 5" descr="valuyki_2%281%2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6615" y="11213"/>
              <a:ext cx="381000" cy="471160"/>
            </a:xfrm>
            <a:prstGeom prst="rect">
              <a:avLst/>
            </a:prstGeom>
            <a:noFill/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835433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590800" y="6238753"/>
            <a:ext cx="1761589" cy="4668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4" name="object 8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52389" y="5234597"/>
            <a:ext cx="7643399" cy="910941"/>
          </a:xfrm>
          <a:prstGeom prst="rect">
            <a:avLst/>
          </a:prstGeom>
        </p:spPr>
      </p:pic>
      <p:grpSp>
        <p:nvGrpSpPr>
          <p:cNvPr id="2" name="object 2"/>
          <p:cNvGrpSpPr/>
          <p:nvPr/>
        </p:nvGrpSpPr>
        <p:grpSpPr>
          <a:xfrm>
            <a:off x="358333" y="1708010"/>
            <a:ext cx="8164830" cy="927100"/>
            <a:chOff x="351790" y="1820926"/>
            <a:chExt cx="8164830" cy="927100"/>
          </a:xfrm>
        </p:grpSpPr>
        <p:pic>
          <p:nvPicPr>
            <p:cNvPr id="3" name="object 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8140" y="1827276"/>
              <a:ext cx="8151876" cy="9144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58140" y="1827276"/>
              <a:ext cx="8152130" cy="914400"/>
            </a:xfrm>
            <a:custGeom>
              <a:avLst/>
              <a:gdLst/>
              <a:ahLst/>
              <a:cxnLst/>
              <a:rect l="l" t="t" r="r" b="b"/>
              <a:pathLst>
                <a:path w="8152130" h="914400">
                  <a:moveTo>
                    <a:pt x="0" y="914400"/>
                  </a:moveTo>
                  <a:lnTo>
                    <a:pt x="8151876" y="914400"/>
                  </a:lnTo>
                  <a:lnTo>
                    <a:pt x="8151876" y="0"/>
                  </a:lnTo>
                  <a:lnTo>
                    <a:pt x="0" y="0"/>
                  </a:lnTo>
                  <a:lnTo>
                    <a:pt x="0" y="914400"/>
                  </a:lnTo>
                  <a:close/>
                </a:path>
              </a:pathLst>
            </a:custGeom>
            <a:ln w="12700">
              <a:solidFill>
                <a:srgbClr val="38562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454375" y="1782733"/>
            <a:ext cx="274510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140" dirty="0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ДОХОДЫ</a:t>
            </a:r>
            <a:endParaRPr sz="4800" dirty="0">
              <a:solidFill>
                <a:schemeClr val="accent1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16615" y="4008541"/>
            <a:ext cx="8151541" cy="914400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316615" y="4008541"/>
            <a:ext cx="8151795" cy="914400"/>
          </a:xfrm>
          <a:custGeom>
            <a:avLst/>
            <a:gdLst/>
            <a:ahLst/>
            <a:cxnLst/>
            <a:rect l="l" t="t" r="r" b="b"/>
            <a:pathLst>
              <a:path w="8152130" h="914400">
                <a:moveTo>
                  <a:pt x="0" y="914400"/>
                </a:moveTo>
                <a:lnTo>
                  <a:pt x="8151876" y="914400"/>
                </a:lnTo>
                <a:lnTo>
                  <a:pt x="8151876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ln w="12700">
            <a:solidFill>
              <a:srgbClr val="3856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09752" y="4122546"/>
            <a:ext cx="30257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625" dirty="0">
                <a:solidFill>
                  <a:schemeClr val="accent1">
                    <a:lumMod val="75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</a:t>
            </a:r>
            <a:r>
              <a:rPr sz="4800" b="1" spc="-240" dirty="0">
                <a:solidFill>
                  <a:schemeClr val="accent1">
                    <a:lumMod val="75000"/>
                  </a:schemeClr>
                </a:solidFill>
                <a:latin typeface="Times New Roman" panose="02020603050405020304"/>
                <a:cs typeface="Times New Roman" panose="02020603050405020304"/>
              </a:rPr>
              <a:t>А</a:t>
            </a:r>
            <a:r>
              <a:rPr sz="4800" b="1" spc="-120" dirty="0">
                <a:solidFill>
                  <a:schemeClr val="accent1">
                    <a:lumMod val="75000"/>
                  </a:schemeClr>
                </a:solidFill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4800" b="1" spc="-240" dirty="0">
                <a:solidFill>
                  <a:schemeClr val="accent1">
                    <a:lumMod val="75000"/>
                  </a:schemeClr>
                </a:solidFill>
                <a:latin typeface="Times New Roman" panose="02020603050405020304"/>
                <a:cs typeface="Times New Roman" panose="02020603050405020304"/>
              </a:rPr>
              <a:t>ХО</a:t>
            </a:r>
            <a:r>
              <a:rPr sz="4800" b="1" spc="5" dirty="0">
                <a:solidFill>
                  <a:schemeClr val="accent1">
                    <a:lumMod val="75000"/>
                  </a:schemeClr>
                </a:solidFill>
                <a:latin typeface="Times New Roman" panose="02020603050405020304"/>
                <a:cs typeface="Times New Roman" panose="02020603050405020304"/>
              </a:rPr>
              <a:t>ДЫ</a:t>
            </a:r>
            <a:endParaRPr sz="4800" dirty="0">
              <a:solidFill>
                <a:schemeClr val="accent1">
                  <a:lumMod val="75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289504" y="5122862"/>
            <a:ext cx="8164830" cy="961371"/>
            <a:chOff x="324358" y="5281929"/>
            <a:chExt cx="8164830" cy="927100"/>
          </a:xfrm>
        </p:grpSpPr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30708" y="5288279"/>
              <a:ext cx="8151876" cy="9144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330708" y="5288279"/>
              <a:ext cx="8152130" cy="914400"/>
            </a:xfrm>
            <a:custGeom>
              <a:avLst/>
              <a:gdLst/>
              <a:ahLst/>
              <a:cxnLst/>
              <a:rect l="l" t="t" r="r" b="b"/>
              <a:pathLst>
                <a:path w="8152130" h="914400">
                  <a:moveTo>
                    <a:pt x="0" y="914400"/>
                  </a:moveTo>
                  <a:lnTo>
                    <a:pt x="8151876" y="914400"/>
                  </a:lnTo>
                  <a:lnTo>
                    <a:pt x="8151876" y="0"/>
                  </a:lnTo>
                  <a:lnTo>
                    <a:pt x="0" y="0"/>
                  </a:lnTo>
                  <a:lnTo>
                    <a:pt x="0" y="9144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60965" y="5247292"/>
            <a:ext cx="320421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10" dirty="0">
                <a:solidFill>
                  <a:schemeClr val="accent1"/>
                </a:solidFill>
                <a:latin typeface="Times New Roman" panose="02020603050405020304"/>
                <a:cs typeface="Times New Roman" panose="02020603050405020304"/>
              </a:rPr>
              <a:t>ДЕФИЦИТ</a:t>
            </a:r>
            <a:endParaRPr sz="4800" dirty="0">
              <a:solidFill>
                <a:schemeClr val="accent1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397192" y="1803133"/>
            <a:ext cx="7570361" cy="1425611"/>
          </a:xfrm>
          <a:custGeom>
            <a:avLst/>
            <a:gdLst/>
            <a:ahLst/>
            <a:cxnLst/>
            <a:rect l="l" t="t" r="r" b="b"/>
            <a:pathLst>
              <a:path w="6949440" h="1285239">
                <a:moveTo>
                  <a:pt x="6949440" y="0"/>
                </a:moveTo>
                <a:lnTo>
                  <a:pt x="0" y="0"/>
                </a:lnTo>
                <a:lnTo>
                  <a:pt x="0" y="1284731"/>
                </a:lnTo>
                <a:lnTo>
                  <a:pt x="6949440" y="1284731"/>
                </a:lnTo>
                <a:lnTo>
                  <a:pt x="6949440" y="0"/>
                </a:lnTo>
                <a:close/>
              </a:path>
            </a:pathLst>
          </a:custGeom>
          <a:solidFill>
            <a:srgbClr val="F1F1F1"/>
          </a:solidFill>
          <a:ln w="6350">
            <a:solidFill>
              <a:schemeClr val="accent1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625164" y="1915387"/>
            <a:ext cx="1447927" cy="571280"/>
          </a:xfrm>
          <a:custGeom>
            <a:avLst/>
            <a:gdLst/>
            <a:ahLst/>
            <a:cxnLst/>
            <a:rect l="l" t="t" r="r" b="b"/>
            <a:pathLst>
              <a:path w="1949450" h="584200">
                <a:moveTo>
                  <a:pt x="1949195" y="0"/>
                </a:moveTo>
                <a:lnTo>
                  <a:pt x="0" y="0"/>
                </a:lnTo>
                <a:lnTo>
                  <a:pt x="0" y="583691"/>
                </a:lnTo>
                <a:lnTo>
                  <a:pt x="1949195" y="583691"/>
                </a:lnTo>
                <a:lnTo>
                  <a:pt x="194919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lIns="0" tIns="0" rIns="0" bIns="0" rtlCol="0" anchor="ctr"/>
          <a:lstStyle/>
          <a:p>
            <a:pPr marL="12700" algn="ctr">
              <a:spcBef>
                <a:spcPts val="95"/>
              </a:spcBef>
            </a:pPr>
            <a:r>
              <a:rPr lang="ru-RU" sz="28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3 569,2</a:t>
            </a:r>
            <a:endParaRPr sz="28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65600" y="2712564"/>
            <a:ext cx="3275023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6510" algn="ctr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НАЛОГОВЫЕ</a:t>
            </a:r>
            <a:r>
              <a:rPr sz="1400" b="1" spc="-95" dirty="0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spc="-50" dirty="0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И </a:t>
            </a:r>
            <a:r>
              <a:rPr sz="1400" b="1" spc="-1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НЕНАЛОГОВЫЕ</a:t>
            </a:r>
            <a:r>
              <a:rPr lang="ru-RU" sz="1400" b="1" spc="-1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ДОХОДЫ</a:t>
            </a:r>
            <a:endParaRPr sz="1400" dirty="0">
              <a:solidFill>
                <a:schemeClr val="accent1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06796" y="3469314"/>
            <a:ext cx="3285589" cy="4187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5430" marR="5080" indent="-253365" algn="ctr">
              <a:lnSpc>
                <a:spcPct val="100000"/>
              </a:lnSpc>
              <a:spcBef>
                <a:spcPts val="105"/>
              </a:spcBef>
            </a:pPr>
            <a:r>
              <a:rPr sz="1400" b="1" spc="-2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МЕЖБЮДЖЕТНЫЕ</a:t>
            </a:r>
            <a:r>
              <a:rPr lang="ru-RU" sz="1400" b="1" spc="-20" dirty="0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spc="-1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ТРАНСФЕРТЫ</a:t>
            </a:r>
            <a:r>
              <a:rPr lang="ru-RU" sz="1400" b="1" spc="-1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, </a:t>
            </a:r>
          </a:p>
          <a:p>
            <a:pPr marL="265430" marR="5080" indent="-253365" algn="ctr">
              <a:lnSpc>
                <a:spcPct val="100000"/>
              </a:lnSpc>
              <a:spcBef>
                <a:spcPts val="105"/>
              </a:spcBef>
            </a:pPr>
            <a:r>
              <a:rPr lang="ru-RU" sz="1150" b="1" spc="-10" dirty="0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1150" b="1" spc="-1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ПРОЧИЕ БЕЗВОЗМЕЗДНЫЕ ПОСТУПЛЕНИЯ</a:t>
            </a:r>
            <a:endParaRPr sz="1150" dirty="0">
              <a:solidFill>
                <a:schemeClr val="accent1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6625164" y="2589920"/>
            <a:ext cx="1447926" cy="537640"/>
          </a:xfrm>
          <a:custGeom>
            <a:avLst/>
            <a:gdLst/>
            <a:ahLst/>
            <a:cxnLst/>
            <a:rect l="l" t="t" r="r" b="b"/>
            <a:pathLst>
              <a:path w="1742440" h="524510">
                <a:moveTo>
                  <a:pt x="1741931" y="0"/>
                </a:moveTo>
                <a:lnTo>
                  <a:pt x="0" y="0"/>
                </a:lnTo>
                <a:lnTo>
                  <a:pt x="0" y="524256"/>
                </a:lnTo>
                <a:lnTo>
                  <a:pt x="1741931" y="524256"/>
                </a:lnTo>
                <a:lnTo>
                  <a:pt x="1741931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marL="12700" algn="ctr">
              <a:spcBef>
                <a:spcPts val="95"/>
              </a:spcBef>
            </a:pPr>
            <a:r>
              <a:rPr lang="ru-RU" sz="28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1 127,7</a:t>
            </a:r>
            <a:endParaRPr sz="28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481424" y="3364469"/>
            <a:ext cx="1471818" cy="556927"/>
          </a:xfrm>
          <a:custGeom>
            <a:avLst/>
            <a:gdLst/>
            <a:ahLst/>
            <a:cxnLst/>
            <a:rect l="l" t="t" r="r" b="b"/>
            <a:pathLst>
              <a:path w="1719579" h="524510">
                <a:moveTo>
                  <a:pt x="1719072" y="0"/>
                </a:moveTo>
                <a:lnTo>
                  <a:pt x="0" y="0"/>
                </a:lnTo>
                <a:lnTo>
                  <a:pt x="0" y="524255"/>
                </a:lnTo>
                <a:lnTo>
                  <a:pt x="1719072" y="524255"/>
                </a:lnTo>
                <a:lnTo>
                  <a:pt x="1719072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marL="12700" algn="ctr">
              <a:spcBef>
                <a:spcPts val="95"/>
              </a:spcBef>
            </a:pPr>
            <a:r>
              <a:rPr lang="ru-RU" sz="2800" b="1" spc="-1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2 </a:t>
            </a:r>
            <a:r>
              <a:rPr lang="ru-RU" sz="28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472,5</a:t>
            </a:r>
            <a:endParaRPr sz="28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8542131" y="2564621"/>
            <a:ext cx="1481521" cy="562938"/>
          </a:xfrm>
          <a:custGeom>
            <a:avLst/>
            <a:gdLst/>
            <a:ahLst/>
            <a:cxnLst/>
            <a:rect l="l" t="t" r="r" b="b"/>
            <a:pathLst>
              <a:path w="1643379" h="523239">
                <a:moveTo>
                  <a:pt x="1642872" y="0"/>
                </a:moveTo>
                <a:lnTo>
                  <a:pt x="0" y="0"/>
                </a:lnTo>
                <a:lnTo>
                  <a:pt x="0" y="522732"/>
                </a:lnTo>
                <a:lnTo>
                  <a:pt x="1642872" y="522732"/>
                </a:lnTo>
                <a:lnTo>
                  <a:pt x="1642872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marL="12700" algn="ctr">
              <a:spcBef>
                <a:spcPts val="95"/>
              </a:spcBef>
            </a:pPr>
            <a:r>
              <a:rPr lang="ru-RU" sz="2800" b="1" spc="-1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1 204,2</a:t>
            </a:r>
            <a:endParaRPr sz="28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10414212" y="2562298"/>
            <a:ext cx="1399098" cy="578942"/>
          </a:xfrm>
          <a:custGeom>
            <a:avLst/>
            <a:gdLst/>
            <a:ahLst/>
            <a:cxnLst/>
            <a:rect l="l" t="t" r="r" b="b"/>
            <a:pathLst>
              <a:path w="1696720" h="524510">
                <a:moveTo>
                  <a:pt x="1696212" y="0"/>
                </a:moveTo>
                <a:lnTo>
                  <a:pt x="0" y="0"/>
                </a:lnTo>
                <a:lnTo>
                  <a:pt x="0" y="524255"/>
                </a:lnTo>
                <a:lnTo>
                  <a:pt x="1696212" y="524255"/>
                </a:lnTo>
                <a:lnTo>
                  <a:pt x="1696212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marL="12700" algn="ctr">
              <a:spcBef>
                <a:spcPts val="95"/>
              </a:spcBef>
            </a:pPr>
            <a:r>
              <a:rPr lang="ru-RU" sz="2800" b="1" spc="-1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1 293,3</a:t>
            </a:r>
            <a:endParaRPr sz="28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10414211" y="3349561"/>
            <a:ext cx="1396111" cy="548183"/>
          </a:xfrm>
          <a:custGeom>
            <a:avLst/>
            <a:gdLst/>
            <a:ahLst/>
            <a:cxnLst/>
            <a:rect l="l" t="t" r="r" b="b"/>
            <a:pathLst>
              <a:path w="1696720" h="523239">
                <a:moveTo>
                  <a:pt x="1696212" y="0"/>
                </a:moveTo>
                <a:lnTo>
                  <a:pt x="0" y="0"/>
                </a:lnTo>
                <a:lnTo>
                  <a:pt x="0" y="522732"/>
                </a:lnTo>
                <a:lnTo>
                  <a:pt x="1696212" y="522732"/>
                </a:lnTo>
                <a:lnTo>
                  <a:pt x="1696212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marL="12700" algn="ctr">
              <a:spcBef>
                <a:spcPts val="95"/>
              </a:spcBef>
            </a:pPr>
            <a:r>
              <a:rPr lang="ru-RU" sz="2800" b="1" spc="-1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2 </a:t>
            </a:r>
            <a:r>
              <a:rPr lang="ru-RU" sz="28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485,3</a:t>
            </a:r>
            <a:endParaRPr sz="28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64" name="object 64"/>
          <p:cNvGrpSpPr/>
          <p:nvPr/>
        </p:nvGrpSpPr>
        <p:grpSpPr>
          <a:xfrm>
            <a:off x="4343400" y="4098346"/>
            <a:ext cx="7612801" cy="955707"/>
            <a:chOff x="4518751" y="4180332"/>
            <a:chExt cx="7052982" cy="1050015"/>
          </a:xfrm>
        </p:grpSpPr>
        <p:pic>
          <p:nvPicPr>
            <p:cNvPr id="65" name="object 6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36395" y="4202669"/>
              <a:ext cx="7035338" cy="1019253"/>
            </a:xfrm>
            <a:prstGeom prst="rect">
              <a:avLst/>
            </a:prstGeom>
            <a:ln>
              <a:solidFill>
                <a:schemeClr val="accent1"/>
              </a:solidFill>
              <a:prstDash val="sysDot"/>
            </a:ln>
          </p:spPr>
        </p:pic>
        <p:sp>
          <p:nvSpPr>
            <p:cNvPr id="67" name="object 67"/>
            <p:cNvSpPr/>
            <p:nvPr/>
          </p:nvSpPr>
          <p:spPr>
            <a:xfrm>
              <a:off x="6668374" y="4390372"/>
              <a:ext cx="1392693" cy="612025"/>
            </a:xfrm>
            <a:custGeom>
              <a:avLst/>
              <a:gdLst/>
              <a:ahLst/>
              <a:cxnLst/>
              <a:rect l="l" t="t" r="r" b="b"/>
              <a:pathLst>
                <a:path w="1923415" h="585470">
                  <a:moveTo>
                    <a:pt x="1923288" y="0"/>
                  </a:moveTo>
                  <a:lnTo>
                    <a:pt x="0" y="0"/>
                  </a:lnTo>
                  <a:lnTo>
                    <a:pt x="0" y="585215"/>
                  </a:lnTo>
                  <a:lnTo>
                    <a:pt x="1923288" y="585215"/>
                  </a:lnTo>
                  <a:lnTo>
                    <a:pt x="1923288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chemeClr val="accent1"/>
              </a:solidFill>
              <a:prstDash val="sysDot"/>
            </a:ln>
          </p:spPr>
          <p:txBody>
            <a:bodyPr wrap="square" lIns="0" tIns="0" rIns="0" bIns="0" rtlCol="0" anchor="ctr"/>
            <a:lstStyle/>
            <a:p>
              <a:pPr marL="12700" algn="ctr">
                <a:spcBef>
                  <a:spcPts val="95"/>
                </a:spcBef>
              </a:pPr>
              <a:r>
                <a:rPr lang="ru-RU" sz="2800" b="1" spc="-1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/>
                  <a:cs typeface="Times New Roman" panose="02020603050405020304"/>
                </a:rPr>
                <a:t>3 </a:t>
              </a:r>
              <a:r>
                <a:rPr lang="ru-RU" sz="2800" b="1" spc="-1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/>
                  <a:cs typeface="Times New Roman" panose="02020603050405020304"/>
                </a:rPr>
                <a:t>640,1</a:t>
              </a:r>
              <a:endParaRPr sz="2800" b="1" spc="-1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endParaRPr>
            </a:p>
          </p:txBody>
        </p:sp>
        <p:sp>
          <p:nvSpPr>
            <p:cNvPr id="66" name="object 66"/>
            <p:cNvSpPr/>
            <p:nvPr/>
          </p:nvSpPr>
          <p:spPr>
            <a:xfrm>
              <a:off x="4518751" y="4180332"/>
              <a:ext cx="7052982" cy="1050015"/>
            </a:xfrm>
            <a:custGeom>
              <a:avLst/>
              <a:gdLst/>
              <a:ahLst/>
              <a:cxnLst/>
              <a:rect l="l" t="t" r="r" b="b"/>
              <a:pathLst>
                <a:path w="6949440" h="935989">
                  <a:moveTo>
                    <a:pt x="0" y="935736"/>
                  </a:moveTo>
                  <a:lnTo>
                    <a:pt x="6949440" y="935736"/>
                  </a:lnTo>
                  <a:lnTo>
                    <a:pt x="6949440" y="0"/>
                  </a:lnTo>
                  <a:lnTo>
                    <a:pt x="0" y="0"/>
                  </a:lnTo>
                  <a:lnTo>
                    <a:pt x="0" y="935736"/>
                  </a:lnTo>
                  <a:close/>
                </a:path>
              </a:pathLst>
            </a:custGeom>
            <a:ln w="6350">
              <a:solidFill>
                <a:schemeClr val="accent1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2" name="object 72"/>
          <p:cNvSpPr/>
          <p:nvPr/>
        </p:nvSpPr>
        <p:spPr>
          <a:xfrm>
            <a:off x="8542132" y="4264881"/>
            <a:ext cx="1645920" cy="584223"/>
          </a:xfrm>
          <a:custGeom>
            <a:avLst/>
            <a:gdLst/>
            <a:ahLst/>
            <a:cxnLst/>
            <a:rect l="l" t="t" r="r" b="b"/>
            <a:pathLst>
              <a:path w="1983104" h="584200">
                <a:moveTo>
                  <a:pt x="1982724" y="0"/>
                </a:moveTo>
                <a:lnTo>
                  <a:pt x="0" y="0"/>
                </a:lnTo>
                <a:lnTo>
                  <a:pt x="0" y="583691"/>
                </a:lnTo>
                <a:lnTo>
                  <a:pt x="1982724" y="583691"/>
                </a:lnTo>
                <a:lnTo>
                  <a:pt x="1982724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marL="12700" algn="ctr">
              <a:spcBef>
                <a:spcPts val="95"/>
              </a:spcBef>
            </a:pPr>
            <a:r>
              <a:rPr lang="ru-RU" sz="2800" b="1" spc="-1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3 </a:t>
            </a:r>
            <a:r>
              <a:rPr lang="ru-RU" sz="28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895,6</a:t>
            </a:r>
            <a:endParaRPr sz="28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10414211" y="4264257"/>
            <a:ext cx="1537033" cy="585470"/>
          </a:xfrm>
          <a:custGeom>
            <a:avLst/>
            <a:gdLst/>
            <a:ahLst/>
            <a:cxnLst/>
            <a:rect l="l" t="t" r="r" b="b"/>
            <a:pathLst>
              <a:path w="1892934" h="585470">
                <a:moveTo>
                  <a:pt x="1892807" y="0"/>
                </a:moveTo>
                <a:lnTo>
                  <a:pt x="0" y="0"/>
                </a:lnTo>
                <a:lnTo>
                  <a:pt x="0" y="585215"/>
                </a:lnTo>
                <a:lnTo>
                  <a:pt x="1892807" y="585215"/>
                </a:lnTo>
                <a:lnTo>
                  <a:pt x="1892807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marL="12700" algn="ctr">
              <a:spcBef>
                <a:spcPts val="95"/>
              </a:spcBef>
            </a:pPr>
            <a:r>
              <a:rPr lang="ru-RU" sz="2800" b="1" spc="-1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3 </a:t>
            </a:r>
            <a:r>
              <a:rPr lang="ru-RU" sz="28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813,1</a:t>
            </a:r>
            <a:endParaRPr sz="28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2487764" y="6337621"/>
            <a:ext cx="193782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% </a:t>
            </a:r>
            <a:r>
              <a:rPr b="1" spc="-10" dirty="0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ДЕФИЦИТА</a:t>
            </a:r>
            <a:endParaRPr dirty="0">
              <a:solidFill>
                <a:schemeClr val="accent1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10188053" y="5300026"/>
            <a:ext cx="1763191" cy="630838"/>
          </a:xfrm>
          <a:custGeom>
            <a:avLst/>
            <a:gdLst/>
            <a:ahLst/>
            <a:cxnLst/>
            <a:rect l="l" t="t" r="r" b="b"/>
            <a:pathLst>
              <a:path w="1892934" h="584200">
                <a:moveTo>
                  <a:pt x="1892807" y="0"/>
                </a:moveTo>
                <a:lnTo>
                  <a:pt x="0" y="0"/>
                </a:lnTo>
                <a:lnTo>
                  <a:pt x="0" y="583692"/>
                </a:lnTo>
                <a:lnTo>
                  <a:pt x="1892807" y="583692"/>
                </a:lnTo>
                <a:lnTo>
                  <a:pt x="1892807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lIns="0" tIns="0" rIns="360000" bIns="0" rtlCol="0" anchor="ctr"/>
          <a:lstStyle/>
          <a:p>
            <a:pPr marL="480060" algn="l">
              <a:spcBef>
                <a:spcPts val="100"/>
              </a:spcBef>
            </a:pPr>
            <a:r>
              <a:rPr lang="ru-RU" sz="2400" b="1" spc="-1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(-) </a:t>
            </a:r>
            <a:r>
              <a:rPr lang="ru-RU" sz="24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34,5</a:t>
            </a:r>
            <a:endParaRPr sz="24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06" name="object 106"/>
          <p:cNvGrpSpPr/>
          <p:nvPr/>
        </p:nvGrpSpPr>
        <p:grpSpPr>
          <a:xfrm>
            <a:off x="4665040" y="6238753"/>
            <a:ext cx="1330960" cy="546861"/>
            <a:chOff x="4831079" y="6202679"/>
            <a:chExt cx="1330960" cy="585470"/>
          </a:xfrm>
        </p:grpSpPr>
        <p:pic>
          <p:nvPicPr>
            <p:cNvPr id="107" name="object 10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831079" y="6202679"/>
              <a:ext cx="1330452" cy="585216"/>
            </a:xfrm>
            <a:prstGeom prst="rect">
              <a:avLst/>
            </a:prstGeom>
          </p:spPr>
        </p:pic>
        <p:sp>
          <p:nvSpPr>
            <p:cNvPr id="108" name="object 108"/>
            <p:cNvSpPr/>
            <p:nvPr/>
          </p:nvSpPr>
          <p:spPr>
            <a:xfrm>
              <a:off x="4831079" y="6202679"/>
              <a:ext cx="1330960" cy="585470"/>
            </a:xfrm>
            <a:custGeom>
              <a:avLst/>
              <a:gdLst/>
              <a:ahLst/>
              <a:cxnLst/>
              <a:rect l="l" t="t" r="r" b="b"/>
              <a:pathLst>
                <a:path w="1330960" h="585470">
                  <a:moveTo>
                    <a:pt x="0" y="585216"/>
                  </a:moveTo>
                  <a:lnTo>
                    <a:pt x="1330452" y="585216"/>
                  </a:lnTo>
                  <a:lnTo>
                    <a:pt x="1330452" y="0"/>
                  </a:lnTo>
                  <a:lnTo>
                    <a:pt x="0" y="0"/>
                  </a:lnTo>
                  <a:lnTo>
                    <a:pt x="0" y="585216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1" name="object 111"/>
          <p:cNvSpPr txBox="1"/>
          <p:nvPr/>
        </p:nvSpPr>
        <p:spPr>
          <a:xfrm>
            <a:off x="10520213" y="1257922"/>
            <a:ext cx="1433067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2028</a:t>
            </a:r>
            <a:r>
              <a:rPr sz="32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2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ГОД</a:t>
            </a:r>
            <a:endParaRPr sz="18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12" name="object 112"/>
          <p:cNvGrpSpPr/>
          <p:nvPr/>
        </p:nvGrpSpPr>
        <p:grpSpPr>
          <a:xfrm>
            <a:off x="8699612" y="6242688"/>
            <a:ext cx="1330960" cy="585470"/>
            <a:chOff x="7589519" y="6202679"/>
            <a:chExt cx="1330960" cy="585470"/>
          </a:xfrm>
        </p:grpSpPr>
        <p:pic>
          <p:nvPicPr>
            <p:cNvPr id="113" name="object 1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89519" y="6202679"/>
              <a:ext cx="1330452" cy="585216"/>
            </a:xfrm>
            <a:prstGeom prst="rect">
              <a:avLst/>
            </a:prstGeom>
          </p:spPr>
        </p:pic>
        <p:sp>
          <p:nvSpPr>
            <p:cNvPr id="114" name="object 114"/>
            <p:cNvSpPr/>
            <p:nvPr/>
          </p:nvSpPr>
          <p:spPr>
            <a:xfrm>
              <a:off x="7589519" y="6202679"/>
              <a:ext cx="1330960" cy="585470"/>
            </a:xfrm>
            <a:custGeom>
              <a:avLst/>
              <a:gdLst/>
              <a:ahLst/>
              <a:cxnLst/>
              <a:rect l="l" t="t" r="r" b="b"/>
              <a:pathLst>
                <a:path w="1330959" h="585470">
                  <a:moveTo>
                    <a:pt x="0" y="585216"/>
                  </a:moveTo>
                  <a:lnTo>
                    <a:pt x="1330452" y="585216"/>
                  </a:lnTo>
                  <a:lnTo>
                    <a:pt x="1330452" y="0"/>
                  </a:lnTo>
                  <a:lnTo>
                    <a:pt x="0" y="0"/>
                  </a:lnTo>
                  <a:lnTo>
                    <a:pt x="0" y="585216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7" name="object 117"/>
          <p:cNvGrpSpPr/>
          <p:nvPr/>
        </p:nvGrpSpPr>
        <p:grpSpPr>
          <a:xfrm>
            <a:off x="10579993" y="6229095"/>
            <a:ext cx="1330960" cy="584200"/>
            <a:chOff x="10040111" y="6190487"/>
            <a:chExt cx="1330960" cy="584200"/>
          </a:xfrm>
        </p:grpSpPr>
        <p:pic>
          <p:nvPicPr>
            <p:cNvPr id="118" name="object 1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040111" y="6190487"/>
              <a:ext cx="1330452" cy="583692"/>
            </a:xfrm>
            <a:prstGeom prst="rect">
              <a:avLst/>
            </a:prstGeom>
          </p:spPr>
        </p:pic>
        <p:sp>
          <p:nvSpPr>
            <p:cNvPr id="119" name="object 119"/>
            <p:cNvSpPr/>
            <p:nvPr/>
          </p:nvSpPr>
          <p:spPr>
            <a:xfrm>
              <a:off x="10040111" y="6190487"/>
              <a:ext cx="1330960" cy="584200"/>
            </a:xfrm>
            <a:custGeom>
              <a:avLst/>
              <a:gdLst/>
              <a:ahLst/>
              <a:cxnLst/>
              <a:rect l="l" t="t" r="r" b="b"/>
              <a:pathLst>
                <a:path w="1330959" h="584200">
                  <a:moveTo>
                    <a:pt x="0" y="583692"/>
                  </a:moveTo>
                  <a:lnTo>
                    <a:pt x="1330452" y="583692"/>
                  </a:lnTo>
                  <a:lnTo>
                    <a:pt x="1330452" y="0"/>
                  </a:lnTo>
                  <a:lnTo>
                    <a:pt x="0" y="0"/>
                  </a:lnTo>
                  <a:lnTo>
                    <a:pt x="0" y="583692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9" name="object 129"/>
          <p:cNvSpPr txBox="1"/>
          <p:nvPr/>
        </p:nvSpPr>
        <p:spPr>
          <a:xfrm>
            <a:off x="261926" y="329110"/>
            <a:ext cx="10482274" cy="966290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207010" algn="ctr">
              <a:lnSpc>
                <a:spcPct val="100000"/>
              </a:lnSpc>
              <a:spcBef>
                <a:spcPts val="1110"/>
              </a:spcBef>
              <a:tabLst>
                <a:tab pos="9352280" algn="l"/>
              </a:tabLst>
            </a:pPr>
            <a:r>
              <a:rPr sz="28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Основные</a:t>
            </a:r>
            <a:r>
              <a:rPr sz="2800" b="1" spc="-12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параметры</a:t>
            </a:r>
            <a:r>
              <a:rPr sz="2800" b="1" spc="-12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бюджета</a:t>
            </a:r>
            <a:r>
              <a:rPr sz="2800" b="1" spc="-10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Валуйского муниципального </a:t>
            </a:r>
            <a:r>
              <a:rPr lang="ru-RU" sz="2800" b="1" spc="-10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округа </a:t>
            </a:r>
            <a:r>
              <a:rPr sz="28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2800" b="1" spc="-13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2026-</a:t>
            </a:r>
            <a:r>
              <a:rPr sz="2800" b="1" spc="-2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2028</a:t>
            </a:r>
            <a:r>
              <a:rPr sz="2800" b="1" spc="-3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годы</a:t>
            </a:r>
            <a:endParaRPr sz="28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10531111" y="882420"/>
            <a:ext cx="1617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млн.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рублей</a:t>
            </a:r>
          </a:p>
        </p:txBody>
      </p:sp>
      <p:sp>
        <p:nvSpPr>
          <p:cNvPr id="136" name="object 17"/>
          <p:cNvSpPr/>
          <p:nvPr/>
        </p:nvSpPr>
        <p:spPr>
          <a:xfrm>
            <a:off x="8552130" y="1892317"/>
            <a:ext cx="1481521" cy="548293"/>
          </a:xfrm>
          <a:custGeom>
            <a:avLst/>
            <a:gdLst/>
            <a:ahLst/>
            <a:cxnLst/>
            <a:rect l="l" t="t" r="r" b="b"/>
            <a:pathLst>
              <a:path w="1949450" h="584200">
                <a:moveTo>
                  <a:pt x="1949195" y="0"/>
                </a:moveTo>
                <a:lnTo>
                  <a:pt x="0" y="0"/>
                </a:lnTo>
                <a:lnTo>
                  <a:pt x="0" y="583691"/>
                </a:lnTo>
                <a:lnTo>
                  <a:pt x="1949195" y="583691"/>
                </a:lnTo>
                <a:lnTo>
                  <a:pt x="194919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marL="12700" algn="ctr">
              <a:spcBef>
                <a:spcPts val="95"/>
              </a:spcBef>
            </a:pPr>
            <a:r>
              <a:rPr lang="ru-RU" sz="28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3 840,2</a:t>
            </a:r>
            <a:endParaRPr sz="28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7" name="object 17"/>
          <p:cNvSpPr/>
          <p:nvPr/>
        </p:nvSpPr>
        <p:spPr>
          <a:xfrm>
            <a:off x="10414206" y="1899301"/>
            <a:ext cx="1396116" cy="527857"/>
          </a:xfrm>
          <a:custGeom>
            <a:avLst/>
            <a:gdLst/>
            <a:ahLst/>
            <a:cxnLst/>
            <a:rect l="l" t="t" r="r" b="b"/>
            <a:pathLst>
              <a:path w="1949450" h="584200">
                <a:moveTo>
                  <a:pt x="1949195" y="0"/>
                </a:moveTo>
                <a:lnTo>
                  <a:pt x="0" y="0"/>
                </a:lnTo>
                <a:lnTo>
                  <a:pt x="0" y="583691"/>
                </a:lnTo>
                <a:lnTo>
                  <a:pt x="1949195" y="583691"/>
                </a:lnTo>
                <a:lnTo>
                  <a:pt x="194919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marL="12700" algn="ctr">
              <a:spcBef>
                <a:spcPts val="95"/>
              </a:spcBef>
            </a:pPr>
            <a:r>
              <a:rPr lang="ru-RU" sz="28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3 778,6</a:t>
            </a:r>
            <a:endParaRPr sz="28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8520646" y="6227317"/>
            <a:ext cx="1544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>
              <a:spcBef>
                <a:spcPts val="100"/>
              </a:spcBef>
            </a:pPr>
            <a:r>
              <a:rPr lang="ru-RU" sz="3200" b="1" spc="-25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3200" b="1" spc="-25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4,6</a:t>
            </a:r>
            <a:endParaRPr lang="ru-RU" sz="3200" b="1" spc="-25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0426090" y="6228012"/>
            <a:ext cx="1596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>
              <a:spcBef>
                <a:spcPts val="100"/>
              </a:spcBef>
            </a:pPr>
            <a:r>
              <a:rPr lang="ru-RU" sz="3200" b="1" spc="-25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3200" b="1" spc="-25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2,7</a:t>
            </a:r>
            <a:endParaRPr lang="ru-RU" sz="3200" b="1" spc="-25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91" name="object 17"/>
          <p:cNvSpPr/>
          <p:nvPr/>
        </p:nvSpPr>
        <p:spPr>
          <a:xfrm>
            <a:off x="4481424" y="1902690"/>
            <a:ext cx="1510665" cy="554007"/>
          </a:xfrm>
          <a:custGeom>
            <a:avLst/>
            <a:gdLst/>
            <a:ahLst/>
            <a:cxnLst/>
            <a:rect l="l" t="t" r="r" b="b"/>
            <a:pathLst>
              <a:path w="1949450" h="584200">
                <a:moveTo>
                  <a:pt x="1949195" y="0"/>
                </a:moveTo>
                <a:lnTo>
                  <a:pt x="0" y="0"/>
                </a:lnTo>
                <a:lnTo>
                  <a:pt x="0" y="583691"/>
                </a:lnTo>
                <a:lnTo>
                  <a:pt x="1949195" y="583691"/>
                </a:lnTo>
                <a:lnTo>
                  <a:pt x="194919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marL="12700" algn="ctr">
              <a:spcBef>
                <a:spcPts val="95"/>
              </a:spcBef>
            </a:pPr>
            <a:r>
              <a:rPr lang="ru-RU" sz="28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4 068,3</a:t>
            </a:r>
            <a:endParaRPr sz="28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96" name="object 40"/>
          <p:cNvSpPr/>
          <p:nvPr/>
        </p:nvSpPr>
        <p:spPr>
          <a:xfrm>
            <a:off x="4481425" y="2570230"/>
            <a:ext cx="1486718" cy="571009"/>
          </a:xfrm>
          <a:custGeom>
            <a:avLst/>
            <a:gdLst/>
            <a:ahLst/>
            <a:cxnLst/>
            <a:rect l="l" t="t" r="r" b="b"/>
            <a:pathLst>
              <a:path w="1643379" h="523239">
                <a:moveTo>
                  <a:pt x="1642872" y="0"/>
                </a:moveTo>
                <a:lnTo>
                  <a:pt x="0" y="0"/>
                </a:lnTo>
                <a:lnTo>
                  <a:pt x="0" y="522732"/>
                </a:lnTo>
                <a:lnTo>
                  <a:pt x="1642872" y="522732"/>
                </a:lnTo>
                <a:lnTo>
                  <a:pt x="1642872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marL="12700" algn="ctr">
              <a:spcBef>
                <a:spcPts val="95"/>
              </a:spcBef>
            </a:pPr>
            <a:r>
              <a:rPr lang="ru-RU" sz="28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1 595,8</a:t>
            </a:r>
            <a:endParaRPr sz="28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97" name="object 111"/>
          <p:cNvSpPr txBox="1"/>
          <p:nvPr/>
        </p:nvSpPr>
        <p:spPr>
          <a:xfrm>
            <a:off x="8757616" y="1244748"/>
            <a:ext cx="1433067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202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7</a:t>
            </a:r>
            <a:r>
              <a:rPr sz="32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2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ГОД</a:t>
            </a:r>
            <a:endParaRPr sz="18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2" name="object 111"/>
          <p:cNvSpPr txBox="1"/>
          <p:nvPr/>
        </p:nvSpPr>
        <p:spPr>
          <a:xfrm>
            <a:off x="6950066" y="1238463"/>
            <a:ext cx="1433067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202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6</a:t>
            </a:r>
            <a:r>
              <a:rPr sz="32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2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ГОД</a:t>
            </a:r>
            <a:endParaRPr sz="18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3" name="object 111"/>
          <p:cNvSpPr txBox="1"/>
          <p:nvPr/>
        </p:nvSpPr>
        <p:spPr>
          <a:xfrm>
            <a:off x="4373467" y="1223637"/>
            <a:ext cx="2687617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202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5</a:t>
            </a:r>
            <a:r>
              <a:rPr sz="32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2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ГОД</a:t>
            </a:r>
            <a:r>
              <a:rPr lang="ru-RU" b="1" spc="-25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b="1" spc="-25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(оценка)</a:t>
            </a:r>
            <a:endParaRPr sz="18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4" name="object 60"/>
          <p:cNvSpPr/>
          <p:nvPr/>
        </p:nvSpPr>
        <p:spPr>
          <a:xfrm>
            <a:off x="8564787" y="3325909"/>
            <a:ext cx="1500349" cy="595487"/>
          </a:xfrm>
          <a:custGeom>
            <a:avLst/>
            <a:gdLst/>
            <a:ahLst/>
            <a:cxnLst/>
            <a:rect l="l" t="t" r="r" b="b"/>
            <a:pathLst>
              <a:path w="1696720" h="523239">
                <a:moveTo>
                  <a:pt x="1696212" y="0"/>
                </a:moveTo>
                <a:lnTo>
                  <a:pt x="0" y="0"/>
                </a:lnTo>
                <a:lnTo>
                  <a:pt x="0" y="522732"/>
                </a:lnTo>
                <a:lnTo>
                  <a:pt x="1696212" y="522732"/>
                </a:lnTo>
                <a:lnTo>
                  <a:pt x="1696212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marL="12700" algn="ctr">
              <a:spcBef>
                <a:spcPts val="95"/>
              </a:spcBef>
            </a:pPr>
            <a:r>
              <a:rPr lang="ru-RU" sz="2800" b="1" spc="-1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2 </a:t>
            </a:r>
            <a:r>
              <a:rPr lang="ru-RU" sz="28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636,0</a:t>
            </a:r>
            <a:endParaRPr sz="28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5" name="object 60"/>
          <p:cNvSpPr/>
          <p:nvPr/>
        </p:nvSpPr>
        <p:spPr>
          <a:xfrm>
            <a:off x="6625164" y="3353913"/>
            <a:ext cx="1447926" cy="578264"/>
          </a:xfrm>
          <a:custGeom>
            <a:avLst/>
            <a:gdLst/>
            <a:ahLst/>
            <a:cxnLst/>
            <a:rect l="l" t="t" r="r" b="b"/>
            <a:pathLst>
              <a:path w="1696720" h="523239">
                <a:moveTo>
                  <a:pt x="1696212" y="0"/>
                </a:moveTo>
                <a:lnTo>
                  <a:pt x="0" y="0"/>
                </a:lnTo>
                <a:lnTo>
                  <a:pt x="0" y="522732"/>
                </a:lnTo>
                <a:lnTo>
                  <a:pt x="1696212" y="522732"/>
                </a:lnTo>
                <a:lnTo>
                  <a:pt x="1696212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marL="12700" algn="ctr">
              <a:spcBef>
                <a:spcPts val="95"/>
              </a:spcBef>
            </a:pPr>
            <a:r>
              <a:rPr lang="ru-RU" sz="2800" b="1" spc="-1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2 </a:t>
            </a:r>
            <a:r>
              <a:rPr lang="ru-RU" sz="28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441,5</a:t>
            </a:r>
            <a:endParaRPr sz="28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9" name="object 67"/>
          <p:cNvSpPr/>
          <p:nvPr/>
        </p:nvSpPr>
        <p:spPr>
          <a:xfrm>
            <a:off x="4563897" y="4283413"/>
            <a:ext cx="1634861" cy="585470"/>
          </a:xfrm>
          <a:custGeom>
            <a:avLst/>
            <a:gdLst/>
            <a:ahLst/>
            <a:cxnLst/>
            <a:rect l="l" t="t" r="r" b="b"/>
            <a:pathLst>
              <a:path w="1923415" h="585470">
                <a:moveTo>
                  <a:pt x="1923288" y="0"/>
                </a:moveTo>
                <a:lnTo>
                  <a:pt x="0" y="0"/>
                </a:lnTo>
                <a:lnTo>
                  <a:pt x="0" y="585215"/>
                </a:lnTo>
                <a:lnTo>
                  <a:pt x="1923288" y="585215"/>
                </a:lnTo>
                <a:lnTo>
                  <a:pt x="1923288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marL="12700" algn="ctr">
              <a:spcBef>
                <a:spcPts val="95"/>
              </a:spcBef>
            </a:pPr>
            <a:r>
              <a:rPr lang="ru-RU" sz="28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4 126,9</a:t>
            </a:r>
            <a:endParaRPr lang="ru-RU" sz="28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6" name="object 100"/>
          <p:cNvSpPr/>
          <p:nvPr/>
        </p:nvSpPr>
        <p:spPr>
          <a:xfrm>
            <a:off x="6399964" y="5283769"/>
            <a:ext cx="1619026" cy="646011"/>
          </a:xfrm>
          <a:custGeom>
            <a:avLst/>
            <a:gdLst/>
            <a:ahLst/>
            <a:cxnLst/>
            <a:rect l="l" t="t" r="r" b="b"/>
            <a:pathLst>
              <a:path w="1892934" h="584200">
                <a:moveTo>
                  <a:pt x="1892807" y="0"/>
                </a:moveTo>
                <a:lnTo>
                  <a:pt x="0" y="0"/>
                </a:lnTo>
                <a:lnTo>
                  <a:pt x="0" y="583692"/>
                </a:lnTo>
                <a:lnTo>
                  <a:pt x="1892807" y="583692"/>
                </a:lnTo>
                <a:lnTo>
                  <a:pt x="1892807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none" lIns="0" tIns="0" rIns="360000" bIns="36000" rtlCol="0" anchor="ctr" anchorCtr="1"/>
          <a:lstStyle/>
          <a:p>
            <a:pPr marL="480060" algn="l">
              <a:spcBef>
                <a:spcPts val="100"/>
              </a:spcBef>
            </a:pPr>
            <a:r>
              <a:rPr lang="ru-RU" sz="2400" b="1" spc="-1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(-) </a:t>
            </a:r>
            <a:r>
              <a:rPr lang="ru-RU" sz="24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70,9</a:t>
            </a:r>
            <a:endParaRPr lang="ru-RU" sz="24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20" name="object 100"/>
          <p:cNvSpPr/>
          <p:nvPr/>
        </p:nvSpPr>
        <p:spPr>
          <a:xfrm>
            <a:off x="4550876" y="5279052"/>
            <a:ext cx="1631493" cy="649262"/>
          </a:xfrm>
          <a:custGeom>
            <a:avLst/>
            <a:gdLst/>
            <a:ahLst/>
            <a:cxnLst/>
            <a:rect l="l" t="t" r="r" b="b"/>
            <a:pathLst>
              <a:path w="1892934" h="584200">
                <a:moveTo>
                  <a:pt x="1892807" y="0"/>
                </a:moveTo>
                <a:lnTo>
                  <a:pt x="0" y="0"/>
                </a:lnTo>
                <a:lnTo>
                  <a:pt x="0" y="583692"/>
                </a:lnTo>
                <a:lnTo>
                  <a:pt x="1892807" y="583692"/>
                </a:lnTo>
                <a:lnTo>
                  <a:pt x="1892807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none" lIns="0" tIns="0" rIns="360000" bIns="36000" rtlCol="0" anchor="ctr" anchorCtr="0"/>
          <a:lstStyle/>
          <a:p>
            <a:pPr marL="480060" algn="l">
              <a:spcBef>
                <a:spcPts val="100"/>
              </a:spcBef>
            </a:pPr>
            <a:r>
              <a:rPr lang="ru-RU" sz="24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(-) 58,6</a:t>
            </a:r>
          </a:p>
        </p:txBody>
      </p:sp>
      <p:sp>
        <p:nvSpPr>
          <p:cNvPr id="121" name="object 100"/>
          <p:cNvSpPr/>
          <p:nvPr/>
        </p:nvSpPr>
        <p:spPr>
          <a:xfrm>
            <a:off x="8269623" y="5295669"/>
            <a:ext cx="1714002" cy="622837"/>
          </a:xfrm>
          <a:custGeom>
            <a:avLst/>
            <a:gdLst/>
            <a:ahLst/>
            <a:cxnLst/>
            <a:rect l="l" t="t" r="r" b="b"/>
            <a:pathLst>
              <a:path w="1892934" h="584200">
                <a:moveTo>
                  <a:pt x="1892807" y="0"/>
                </a:moveTo>
                <a:lnTo>
                  <a:pt x="0" y="0"/>
                </a:lnTo>
                <a:lnTo>
                  <a:pt x="0" y="583692"/>
                </a:lnTo>
                <a:lnTo>
                  <a:pt x="1892807" y="583692"/>
                </a:lnTo>
                <a:lnTo>
                  <a:pt x="1892807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none" lIns="0" tIns="0" rIns="396000" bIns="36000" rtlCol="0" anchor="ctr"/>
          <a:lstStyle/>
          <a:p>
            <a:pPr marL="480060" algn="l">
              <a:spcBef>
                <a:spcPts val="100"/>
              </a:spcBef>
            </a:pPr>
            <a:r>
              <a:rPr lang="ru-RU" sz="2400" b="1" spc="-1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(-) </a:t>
            </a:r>
            <a:r>
              <a:rPr lang="ru-RU" sz="24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55,4</a:t>
            </a:r>
            <a:endParaRPr lang="ru-RU" sz="2400" b="1" spc="-1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28" name="object 66"/>
          <p:cNvSpPr/>
          <p:nvPr/>
        </p:nvSpPr>
        <p:spPr>
          <a:xfrm>
            <a:off x="4382988" y="5225909"/>
            <a:ext cx="7612801" cy="955707"/>
          </a:xfrm>
          <a:custGeom>
            <a:avLst/>
            <a:gdLst/>
            <a:ahLst/>
            <a:cxnLst/>
            <a:rect l="l" t="t" r="r" b="b"/>
            <a:pathLst>
              <a:path w="6949440" h="935989">
                <a:moveTo>
                  <a:pt x="0" y="935736"/>
                </a:moveTo>
                <a:lnTo>
                  <a:pt x="6949440" y="935736"/>
                </a:lnTo>
                <a:lnTo>
                  <a:pt x="6949440" y="0"/>
                </a:lnTo>
                <a:lnTo>
                  <a:pt x="0" y="0"/>
                </a:lnTo>
                <a:lnTo>
                  <a:pt x="0" y="935736"/>
                </a:lnTo>
                <a:close/>
              </a:path>
            </a:pathLst>
          </a:custGeom>
          <a:ln w="6350">
            <a:solidFill>
              <a:schemeClr val="accent1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0" name="object 112"/>
          <p:cNvGrpSpPr/>
          <p:nvPr/>
        </p:nvGrpSpPr>
        <p:grpSpPr>
          <a:xfrm>
            <a:off x="6833892" y="6227317"/>
            <a:ext cx="1330960" cy="585470"/>
            <a:chOff x="7589519" y="6202679"/>
            <a:chExt cx="1330960" cy="585470"/>
          </a:xfrm>
        </p:grpSpPr>
        <p:pic>
          <p:nvPicPr>
            <p:cNvPr id="131" name="object 1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89519" y="6202679"/>
              <a:ext cx="1330452" cy="585216"/>
            </a:xfrm>
            <a:prstGeom prst="rect">
              <a:avLst/>
            </a:prstGeom>
          </p:spPr>
        </p:pic>
        <p:sp>
          <p:nvSpPr>
            <p:cNvPr id="134" name="object 114"/>
            <p:cNvSpPr/>
            <p:nvPr/>
          </p:nvSpPr>
          <p:spPr>
            <a:xfrm>
              <a:off x="7589519" y="6202679"/>
              <a:ext cx="1330960" cy="585470"/>
            </a:xfrm>
            <a:custGeom>
              <a:avLst/>
              <a:gdLst/>
              <a:ahLst/>
              <a:cxnLst/>
              <a:rect l="l" t="t" r="r" b="b"/>
              <a:pathLst>
                <a:path w="1330959" h="585470">
                  <a:moveTo>
                    <a:pt x="0" y="585216"/>
                  </a:moveTo>
                  <a:lnTo>
                    <a:pt x="1330452" y="585216"/>
                  </a:lnTo>
                  <a:lnTo>
                    <a:pt x="1330452" y="0"/>
                  </a:lnTo>
                  <a:lnTo>
                    <a:pt x="0" y="0"/>
                  </a:lnTo>
                  <a:lnTo>
                    <a:pt x="0" y="585216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6677183" y="6219677"/>
            <a:ext cx="1517687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406400" algn="l">
              <a:spcBef>
                <a:spcPts val="100"/>
              </a:spcBef>
            </a:pPr>
            <a:r>
              <a:rPr lang="ru-RU" sz="3200" b="1" spc="-25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3200" b="1" spc="-25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6,3</a:t>
            </a:r>
            <a:endParaRPr lang="ru-RU" sz="3200" b="1" spc="-25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4473725" y="6219677"/>
            <a:ext cx="1544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algn="l">
              <a:spcBef>
                <a:spcPts val="100"/>
              </a:spcBef>
            </a:pPr>
            <a:r>
              <a:rPr lang="ru-RU" sz="3200" b="1" spc="-25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6,2</a:t>
            </a:r>
            <a:endParaRPr lang="ru-RU" sz="3200" b="1" spc="-25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74" name="Группа 73"/>
          <p:cNvGrpSpPr/>
          <p:nvPr/>
        </p:nvGrpSpPr>
        <p:grpSpPr>
          <a:xfrm>
            <a:off x="0" y="-26843"/>
            <a:ext cx="12191999" cy="745159"/>
            <a:chOff x="0" y="-26843"/>
            <a:chExt cx="12191999" cy="745159"/>
          </a:xfrm>
        </p:grpSpPr>
        <p:grpSp>
          <p:nvGrpSpPr>
            <p:cNvPr id="75" name="Группа 74"/>
            <p:cNvGrpSpPr/>
            <p:nvPr/>
          </p:nvGrpSpPr>
          <p:grpSpPr>
            <a:xfrm>
              <a:off x="0" y="-26843"/>
              <a:ext cx="12191999" cy="745159"/>
              <a:chOff x="0" y="-26843"/>
              <a:chExt cx="12191999" cy="745159"/>
            </a:xfrm>
          </p:grpSpPr>
          <p:grpSp>
            <p:nvGrpSpPr>
              <p:cNvPr id="79" name="Группа 78"/>
              <p:cNvGrpSpPr/>
              <p:nvPr/>
            </p:nvGrpSpPr>
            <p:grpSpPr>
              <a:xfrm>
                <a:off x="0" y="-26843"/>
                <a:ext cx="12191999" cy="745159"/>
                <a:chOff x="0" y="-26843"/>
                <a:chExt cx="12191999" cy="745159"/>
              </a:xfrm>
            </p:grpSpPr>
            <p:grpSp>
              <p:nvGrpSpPr>
                <p:cNvPr id="82" name="Группа 81"/>
                <p:cNvGrpSpPr/>
                <p:nvPr/>
              </p:nvGrpSpPr>
              <p:grpSpPr>
                <a:xfrm>
                  <a:off x="0" y="-26843"/>
                  <a:ext cx="12191999" cy="745159"/>
                  <a:chOff x="0" y="-26843"/>
                  <a:chExt cx="12191999" cy="745159"/>
                </a:xfrm>
              </p:grpSpPr>
              <p:grpSp>
                <p:nvGrpSpPr>
                  <p:cNvPr id="85" name="Группа 84"/>
                  <p:cNvGrpSpPr/>
                  <p:nvPr/>
                </p:nvGrpSpPr>
                <p:grpSpPr>
                  <a:xfrm>
                    <a:off x="11417046" y="337316"/>
                    <a:ext cx="685800" cy="381000"/>
                    <a:chOff x="10820400" y="499407"/>
                    <a:chExt cx="685800" cy="381000"/>
                  </a:xfrm>
                </p:grpSpPr>
                <p:sp>
                  <p:nvSpPr>
                    <p:cNvPr id="87" name="Равнобедренный треугольник 86"/>
                    <p:cNvSpPr/>
                    <p:nvPr/>
                  </p:nvSpPr>
                  <p:spPr>
                    <a:xfrm>
                      <a:off x="10820400" y="530821"/>
                      <a:ext cx="381000" cy="231179"/>
                    </a:xfrm>
                    <a:prstGeom prst="triangl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88" name="Равнобедренный треугольник 87"/>
                    <p:cNvSpPr/>
                    <p:nvPr/>
                  </p:nvSpPr>
                  <p:spPr>
                    <a:xfrm>
                      <a:off x="10896600" y="499407"/>
                      <a:ext cx="609600" cy="381000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</p:grpSp>
              <p:sp>
                <p:nvSpPr>
                  <p:cNvPr id="86" name="Прямоугольник 85"/>
                  <p:cNvSpPr/>
                  <p:nvPr/>
                </p:nvSpPr>
                <p:spPr>
                  <a:xfrm>
                    <a:off x="0" y="-26843"/>
                    <a:ext cx="12191999" cy="530046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83" name="object 9"/>
                <p:cNvSpPr txBox="1"/>
                <p:nvPr/>
              </p:nvSpPr>
              <p:spPr>
                <a:xfrm>
                  <a:off x="965600" y="75172"/>
                  <a:ext cx="10929833" cy="228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УПРАВЛЕНИЕ </a:t>
                  </a:r>
                  <a:r>
                    <a:rPr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ФИНАНСОВ </a:t>
                  </a:r>
                  <a:r>
                    <a:rPr sz="1400" b="1" dirty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 БЮДЖЕТНОЙ ПОЛИТИКИ </a:t>
                  </a: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АДМИНИСТРАЦИИ ВАЛУЙСКОГО МУНИЦИПАЛЬНОГО ОКРУГА</a:t>
                  </a:r>
                  <a:endParaRPr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80" name="object 62"/>
              <p:cNvSpPr txBox="1"/>
              <p:nvPr/>
            </p:nvSpPr>
            <p:spPr>
              <a:xfrm>
                <a:off x="11910445" y="-5984"/>
                <a:ext cx="237720" cy="31995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ru-RU" sz="2000" b="1" spc="-50" dirty="0">
                    <a:solidFill>
                      <a:srgbClr val="FBF8E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76" name="Блок-схема: данные 75"/>
            <p:cNvSpPr/>
            <p:nvPr/>
          </p:nvSpPr>
          <p:spPr>
            <a:xfrm>
              <a:off x="130209" y="-15759"/>
              <a:ext cx="773692" cy="507878"/>
            </a:xfrm>
            <a:prstGeom prst="flowChartInputOutpu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8" name="Picture 5" descr="valuyki_2%281%29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316615" y="11213"/>
              <a:ext cx="381000" cy="471160"/>
            </a:xfrm>
            <a:prstGeom prst="rect">
              <a:avLst/>
            </a:prstGeom>
            <a:noFill/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-57594" y="559666"/>
            <a:ext cx="12191998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2800" b="1" spc="-1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Динамика</a:t>
            </a:r>
            <a:r>
              <a:rPr sz="2800" b="1" spc="-95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1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налоговых</a:t>
            </a:r>
            <a:r>
              <a:rPr sz="2800" b="1" spc="-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800" b="1" spc="-11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2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неналоговых</a:t>
            </a:r>
            <a:r>
              <a:rPr sz="2800" b="1" spc="-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4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доходов</a:t>
            </a:r>
            <a:r>
              <a:rPr sz="2800" b="1" spc="-125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бюджета</a:t>
            </a:r>
            <a:r>
              <a:rPr lang="ru-RU" sz="2800" b="1" spc="-10" dirty="0" smtClean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 Валуйского муниципального округа</a:t>
            </a:r>
            <a:endParaRPr sz="28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179191" y="2404363"/>
            <a:ext cx="4254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4</a:t>
            </a:r>
            <a:r>
              <a:rPr sz="140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511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62905" y="2704592"/>
            <a:ext cx="4254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4</a:t>
            </a:r>
            <a:r>
              <a:rPr sz="140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093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84589" y="1049841"/>
            <a:ext cx="15584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тыс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. рублей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7" name="object 13"/>
          <p:cNvSpPr/>
          <p:nvPr/>
        </p:nvSpPr>
        <p:spPr>
          <a:xfrm>
            <a:off x="781240" y="5383065"/>
            <a:ext cx="10514330" cy="0"/>
          </a:xfrm>
          <a:custGeom>
            <a:avLst/>
            <a:gdLst/>
            <a:ahLst/>
            <a:cxnLst/>
            <a:rect l="l" t="t" r="r" b="b"/>
            <a:pathLst>
              <a:path w="10514330">
                <a:moveTo>
                  <a:pt x="0" y="0"/>
                </a:moveTo>
                <a:lnTo>
                  <a:pt x="1051407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35"/>
          <p:cNvSpPr txBox="1"/>
          <p:nvPr/>
        </p:nvSpPr>
        <p:spPr>
          <a:xfrm>
            <a:off x="925194" y="4150752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1 129 646</a:t>
            </a:r>
            <a:endParaRPr sz="1600" b="1" dirty="0">
              <a:solidFill>
                <a:srgbClr val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5" name="object 35"/>
          <p:cNvSpPr txBox="1"/>
          <p:nvPr/>
        </p:nvSpPr>
        <p:spPr>
          <a:xfrm>
            <a:off x="2747961" y="3160296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1 296 </a:t>
            </a: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751</a:t>
            </a:r>
            <a:endParaRPr sz="1600" b="1" dirty="0">
              <a:solidFill>
                <a:srgbClr val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7" name="object 35"/>
          <p:cNvSpPr txBox="1"/>
          <p:nvPr/>
        </p:nvSpPr>
        <p:spPr>
          <a:xfrm>
            <a:off x="6418338" y="4580423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1 067 121</a:t>
            </a:r>
            <a:endParaRPr sz="1600" b="1" dirty="0">
              <a:solidFill>
                <a:srgbClr val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8" name="object 35"/>
          <p:cNvSpPr txBox="1"/>
          <p:nvPr/>
        </p:nvSpPr>
        <p:spPr>
          <a:xfrm>
            <a:off x="10195703" y="3500933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1 228 795</a:t>
            </a:r>
            <a:endParaRPr sz="1600" b="1" dirty="0">
              <a:solidFill>
                <a:srgbClr val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0" name="object 35"/>
          <p:cNvSpPr txBox="1"/>
          <p:nvPr/>
        </p:nvSpPr>
        <p:spPr>
          <a:xfrm>
            <a:off x="8404861" y="4006851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1 141 </a:t>
            </a: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773</a:t>
            </a:r>
            <a:endParaRPr sz="1600" b="1" dirty="0">
              <a:solidFill>
                <a:srgbClr val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781240" y="1484423"/>
            <a:ext cx="10521804" cy="5044856"/>
            <a:chOff x="815215" y="1389700"/>
            <a:chExt cx="10521804" cy="5044856"/>
          </a:xfrm>
        </p:grpSpPr>
        <p:sp>
          <p:nvSpPr>
            <p:cNvPr id="26" name="object 20"/>
            <p:cNvSpPr txBox="1"/>
            <p:nvPr/>
          </p:nvSpPr>
          <p:spPr>
            <a:xfrm>
              <a:off x="2870835" y="6103721"/>
              <a:ext cx="2234565" cy="320601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2000" b="1" spc="-5" dirty="0">
                  <a:solidFill>
                    <a:srgbClr val="58585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Налоговые</a:t>
              </a:r>
              <a:r>
                <a:rPr sz="2000" b="1" spc="-75" dirty="0">
                  <a:solidFill>
                    <a:srgbClr val="58585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sz="2000" b="1" spc="-30" dirty="0">
                  <a:solidFill>
                    <a:srgbClr val="58585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доходы</a:t>
              </a:r>
              <a:endParaRPr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8" name="object 21"/>
            <p:cNvGrpSpPr/>
            <p:nvPr/>
          </p:nvGrpSpPr>
          <p:grpSpPr>
            <a:xfrm>
              <a:off x="5900427" y="6216014"/>
              <a:ext cx="149860" cy="149860"/>
              <a:chOff x="6068567" y="6220967"/>
              <a:chExt cx="149860" cy="149860"/>
            </a:xfrm>
            <a:solidFill>
              <a:schemeClr val="accent2">
                <a:lumMod val="60000"/>
                <a:lumOff val="40000"/>
              </a:schemeClr>
            </a:solidFill>
          </p:grpSpPr>
          <p:sp>
            <p:nvSpPr>
              <p:cNvPr id="29" name="object 22"/>
              <p:cNvSpPr/>
              <p:nvPr/>
            </p:nvSpPr>
            <p:spPr>
              <a:xfrm>
                <a:off x="6073139" y="6225539"/>
                <a:ext cx="140335" cy="140335"/>
              </a:xfrm>
              <a:custGeom>
                <a:avLst/>
                <a:gdLst/>
                <a:ahLst/>
                <a:cxnLst/>
                <a:rect l="l" t="t" r="r" b="b"/>
                <a:pathLst>
                  <a:path w="140335" h="140335">
                    <a:moveTo>
                      <a:pt x="140208" y="0"/>
                    </a:moveTo>
                    <a:lnTo>
                      <a:pt x="0" y="0"/>
                    </a:lnTo>
                    <a:lnTo>
                      <a:pt x="0" y="140208"/>
                    </a:lnTo>
                    <a:lnTo>
                      <a:pt x="140208" y="140208"/>
                    </a:lnTo>
                    <a:lnTo>
                      <a:pt x="140208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0" name="object 23"/>
              <p:cNvSpPr/>
              <p:nvPr/>
            </p:nvSpPr>
            <p:spPr>
              <a:xfrm>
                <a:off x="6073139" y="6225539"/>
                <a:ext cx="140335" cy="140335"/>
              </a:xfrm>
              <a:custGeom>
                <a:avLst/>
                <a:gdLst/>
                <a:ahLst/>
                <a:cxnLst/>
                <a:rect l="l" t="t" r="r" b="b"/>
                <a:pathLst>
                  <a:path w="140335" h="140335">
                    <a:moveTo>
                      <a:pt x="0" y="140208"/>
                    </a:moveTo>
                    <a:lnTo>
                      <a:pt x="140208" y="140208"/>
                    </a:lnTo>
                    <a:lnTo>
                      <a:pt x="140208" y="0"/>
                    </a:lnTo>
                    <a:lnTo>
                      <a:pt x="0" y="0"/>
                    </a:lnTo>
                    <a:lnTo>
                      <a:pt x="0" y="140208"/>
                    </a:lnTo>
                    <a:close/>
                  </a:path>
                </a:pathLst>
              </a:custGeom>
              <a:grpFill/>
              <a:ln w="9143">
                <a:solidFill>
                  <a:srgbClr val="0063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1" name="object 24"/>
            <p:cNvSpPr txBox="1"/>
            <p:nvPr/>
          </p:nvSpPr>
          <p:spPr>
            <a:xfrm>
              <a:off x="6172201" y="6103721"/>
              <a:ext cx="2590800" cy="33083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2000" b="1" spc="-5" dirty="0">
                  <a:solidFill>
                    <a:srgbClr val="58585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Неналоговые</a:t>
              </a:r>
              <a:r>
                <a:rPr sz="2000" b="1" spc="-65" dirty="0">
                  <a:solidFill>
                    <a:srgbClr val="58585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sz="2000" b="1" spc="-30" dirty="0">
                  <a:solidFill>
                    <a:srgbClr val="58585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доходы</a:t>
              </a:r>
              <a:endParaRPr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1" name="object 21"/>
            <p:cNvGrpSpPr/>
            <p:nvPr/>
          </p:nvGrpSpPr>
          <p:grpSpPr>
            <a:xfrm>
              <a:off x="2616861" y="6208874"/>
              <a:ext cx="149860" cy="149860"/>
              <a:chOff x="6068567" y="6220967"/>
              <a:chExt cx="149860" cy="149860"/>
            </a:xfrm>
            <a:solidFill>
              <a:schemeClr val="accent2">
                <a:lumMod val="50000"/>
              </a:schemeClr>
            </a:solidFill>
          </p:grpSpPr>
          <p:sp>
            <p:nvSpPr>
              <p:cNvPr id="92" name="object 22"/>
              <p:cNvSpPr/>
              <p:nvPr/>
            </p:nvSpPr>
            <p:spPr>
              <a:xfrm>
                <a:off x="6073139" y="6225539"/>
                <a:ext cx="140335" cy="140335"/>
              </a:xfrm>
              <a:custGeom>
                <a:avLst/>
                <a:gdLst/>
                <a:ahLst/>
                <a:cxnLst/>
                <a:rect l="l" t="t" r="r" b="b"/>
                <a:pathLst>
                  <a:path w="140335" h="140335">
                    <a:moveTo>
                      <a:pt x="140208" y="0"/>
                    </a:moveTo>
                    <a:lnTo>
                      <a:pt x="0" y="0"/>
                    </a:lnTo>
                    <a:lnTo>
                      <a:pt x="0" y="140208"/>
                    </a:lnTo>
                    <a:lnTo>
                      <a:pt x="140208" y="140208"/>
                    </a:lnTo>
                    <a:lnTo>
                      <a:pt x="140208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3" name="object 23"/>
              <p:cNvSpPr/>
              <p:nvPr/>
            </p:nvSpPr>
            <p:spPr>
              <a:xfrm>
                <a:off x="6073139" y="6225539"/>
                <a:ext cx="140335" cy="140335"/>
              </a:xfrm>
              <a:custGeom>
                <a:avLst/>
                <a:gdLst/>
                <a:ahLst/>
                <a:cxnLst/>
                <a:rect l="l" t="t" r="r" b="b"/>
                <a:pathLst>
                  <a:path w="140335" h="140335">
                    <a:moveTo>
                      <a:pt x="0" y="140208"/>
                    </a:moveTo>
                    <a:lnTo>
                      <a:pt x="140208" y="140208"/>
                    </a:lnTo>
                    <a:lnTo>
                      <a:pt x="140208" y="0"/>
                    </a:lnTo>
                    <a:lnTo>
                      <a:pt x="0" y="0"/>
                    </a:lnTo>
                    <a:lnTo>
                      <a:pt x="0" y="140208"/>
                    </a:lnTo>
                    <a:close/>
                  </a:path>
                </a:pathLst>
              </a:custGeom>
              <a:grpFill/>
              <a:ln w="9143">
                <a:solidFill>
                  <a:srgbClr val="0063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Группа 10"/>
            <p:cNvGrpSpPr/>
            <p:nvPr/>
          </p:nvGrpSpPr>
          <p:grpSpPr>
            <a:xfrm>
              <a:off x="815215" y="1389700"/>
              <a:ext cx="10521804" cy="4494441"/>
              <a:chOff x="815215" y="1389700"/>
              <a:chExt cx="10521804" cy="4494441"/>
            </a:xfrm>
          </p:grpSpPr>
          <p:sp>
            <p:nvSpPr>
              <p:cNvPr id="16" name="object 14"/>
              <p:cNvSpPr txBox="1"/>
              <p:nvPr/>
            </p:nvSpPr>
            <p:spPr>
              <a:xfrm>
                <a:off x="4512795" y="5442231"/>
                <a:ext cx="900219" cy="399212"/>
              </a:xfrm>
              <a:prstGeom prst="rect">
                <a:avLst/>
              </a:prstGeom>
            </p:spPr>
            <p:txBody>
              <a:bodyPr vert="horz" wrap="square" lIns="0" tIns="9525" rIns="0" bIns="0" rtlCol="0">
                <a:spAutoFit/>
              </a:bodyPr>
              <a:lstStyle/>
              <a:p>
                <a:pPr marL="91440" marR="5080" indent="-79375" algn="ctr">
                  <a:lnSpc>
                    <a:spcPct val="102000"/>
                  </a:lnSpc>
                  <a:spcBef>
                    <a:spcPts val="75"/>
                  </a:spcBef>
                </a:pPr>
                <a:r>
                  <a:rPr sz="1200" b="1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sz="1200" b="1" spc="5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sz="1200" b="1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1200" b="1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sz="1200" b="1" spc="-15" dirty="0" smtClean="0">
                    <a:solidFill>
                      <a:srgbClr val="585858"/>
                    </a:solidFill>
                    <a:latin typeface="Calibri" panose="020F0502020204030204"/>
                    <a:cs typeface="Calibri" panose="020F0502020204030204"/>
                  </a:rPr>
                  <a:t> </a:t>
                </a:r>
                <a:r>
                  <a:rPr sz="1200" b="1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</a:t>
                </a:r>
                <a:r>
                  <a:rPr sz="1200" b="1" spc="-5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од</a:t>
                </a:r>
                <a:endParaRPr lang="ru-RU" sz="1200" b="1" spc="-5" dirty="0">
                  <a:solidFill>
                    <a:srgbClr val="585858"/>
                  </a:solidFill>
                  <a:latin typeface="Calibri" panose="020F0502020204030204"/>
                  <a:cs typeface="Times New Roman" panose="02020603050405020304" pitchFamily="18" charset="0"/>
                </a:endParaRPr>
              </a:p>
              <a:p>
                <a:pPr marL="91440" marR="5080" indent="-79375" algn="ctr">
                  <a:lnSpc>
                    <a:spcPct val="102000"/>
                  </a:lnSpc>
                  <a:spcBef>
                    <a:spcPts val="75"/>
                  </a:spcBef>
                </a:pPr>
                <a:r>
                  <a:rPr sz="1200" b="1" spc="-5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sz="1200" b="1" spc="-5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оценка</a:t>
                </a:r>
                <a:r>
                  <a:rPr sz="1200" b="1" spc="-5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object 17"/>
              <p:cNvSpPr txBox="1"/>
              <p:nvPr/>
            </p:nvSpPr>
            <p:spPr>
              <a:xfrm>
                <a:off x="6389874" y="5465096"/>
                <a:ext cx="858407" cy="386388"/>
              </a:xfrm>
              <a:prstGeom prst="rect">
                <a:avLst/>
              </a:prstGeom>
            </p:spPr>
            <p:txBody>
              <a:bodyPr vert="horz" wrap="square" lIns="0" tIns="9525" rIns="0" bIns="0" rtlCol="0">
                <a:spAutoFit/>
              </a:bodyPr>
              <a:lstStyle/>
              <a:p>
                <a:pPr marL="12700" marR="5080" indent="24130" algn="ctr">
                  <a:lnSpc>
                    <a:spcPct val="102000"/>
                  </a:lnSpc>
                  <a:spcBef>
                    <a:spcPts val="75"/>
                  </a:spcBef>
                </a:pPr>
                <a:r>
                  <a:rPr sz="1200" b="1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2026 </a:t>
                </a:r>
                <a:r>
                  <a:rPr sz="1200" b="1" spc="-5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год </a:t>
                </a:r>
                <a:r>
                  <a:rPr sz="1200" b="1" spc="-260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sz="1200" b="1" spc="-5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sz="1200" b="1" spc="-10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</a:t>
                </a:r>
                <a:r>
                  <a:rPr sz="1200" b="1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r>
                  <a:rPr sz="1200" b="1" spc="-5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r>
                  <a:rPr sz="1200" b="1" spc="5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</a:t>
                </a:r>
                <a:r>
                  <a:rPr sz="1200" b="1" spc="-10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</a:t>
                </a:r>
                <a:r>
                  <a:rPr sz="1200" b="1" spc="-5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оз)</a:t>
                </a:r>
                <a:endParaRPr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object 18"/>
              <p:cNvSpPr txBox="1"/>
              <p:nvPr/>
            </p:nvSpPr>
            <p:spPr>
              <a:xfrm>
                <a:off x="8305946" y="5497753"/>
                <a:ext cx="942763" cy="386388"/>
              </a:xfrm>
              <a:prstGeom prst="rect">
                <a:avLst/>
              </a:prstGeom>
            </p:spPr>
            <p:txBody>
              <a:bodyPr vert="horz" wrap="square" lIns="0" tIns="9525" rIns="0" bIns="0" rtlCol="0">
                <a:spAutoFit/>
              </a:bodyPr>
              <a:lstStyle/>
              <a:p>
                <a:pPr marL="12700" marR="5080" indent="24130" algn="ctr">
                  <a:lnSpc>
                    <a:spcPct val="102000"/>
                  </a:lnSpc>
                  <a:spcBef>
                    <a:spcPts val="75"/>
                  </a:spcBef>
                </a:pPr>
                <a:r>
                  <a:rPr sz="1200" b="1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2027 </a:t>
                </a:r>
                <a:r>
                  <a:rPr sz="1200" b="1" spc="-5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год </a:t>
                </a:r>
                <a:r>
                  <a:rPr sz="1200" b="1" spc="-260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sz="1200" b="1" spc="-5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sz="1200" b="1" spc="-10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</a:t>
                </a:r>
                <a:r>
                  <a:rPr sz="1200" b="1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r>
                  <a:rPr sz="1200" b="1" spc="-5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r>
                  <a:rPr sz="1200" b="1" spc="5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</a:t>
                </a:r>
                <a:r>
                  <a:rPr sz="1200" b="1" spc="-10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</a:t>
                </a:r>
                <a:r>
                  <a:rPr sz="1200" b="1" spc="-5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оз</a:t>
                </a:r>
                <a:r>
                  <a:rPr sz="1200" spc="-5" dirty="0">
                    <a:solidFill>
                      <a:srgbClr val="585858"/>
                    </a:solidFill>
                    <a:latin typeface="Calibri" panose="020F0502020204030204"/>
                    <a:cs typeface="Calibri" panose="020F0502020204030204"/>
                  </a:rPr>
                  <a:t>)</a:t>
                </a:r>
                <a:endParaRPr sz="1200" dirty="0"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40" name="object 39"/>
              <p:cNvSpPr txBox="1"/>
              <p:nvPr/>
            </p:nvSpPr>
            <p:spPr>
              <a:xfrm>
                <a:off x="815215" y="2485401"/>
                <a:ext cx="1042634" cy="259045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ru-RU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1 211 175</a:t>
                </a:r>
                <a:endParaRPr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" name="Прямоугольник 3"/>
              <p:cNvSpPr/>
              <p:nvPr/>
            </p:nvSpPr>
            <p:spPr>
              <a:xfrm>
                <a:off x="910012" y="3315441"/>
                <a:ext cx="910622" cy="2067624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 w="9525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just"/>
                <a:endParaRPr lang="ru-RU" sz="16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Прямоугольник 4"/>
              <p:cNvSpPr/>
              <p:nvPr/>
            </p:nvSpPr>
            <p:spPr>
              <a:xfrm>
                <a:off x="910011" y="2806465"/>
                <a:ext cx="910623" cy="51643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100"/>
                  </a:spcBef>
                </a:pPr>
                <a:r>
                  <a:rPr lang="ru-RU" sz="1600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81 529</a:t>
                </a:r>
              </a:p>
            </p:txBody>
          </p:sp>
          <p:sp>
            <p:nvSpPr>
              <p:cNvPr id="58" name="object 14"/>
              <p:cNvSpPr txBox="1"/>
              <p:nvPr/>
            </p:nvSpPr>
            <p:spPr>
              <a:xfrm>
                <a:off x="2657384" y="5472006"/>
                <a:ext cx="937053" cy="399212"/>
              </a:xfrm>
              <a:prstGeom prst="rect">
                <a:avLst/>
              </a:prstGeom>
            </p:spPr>
            <p:txBody>
              <a:bodyPr vert="horz" wrap="square" lIns="0" tIns="9525" rIns="0" bIns="0" rtlCol="0">
                <a:spAutoFit/>
              </a:bodyPr>
              <a:lstStyle/>
              <a:p>
                <a:pPr marL="91440" marR="5080" indent="-79375" algn="ctr">
                  <a:lnSpc>
                    <a:spcPct val="102000"/>
                  </a:lnSpc>
                  <a:spcBef>
                    <a:spcPts val="75"/>
                  </a:spcBef>
                </a:pPr>
                <a:r>
                  <a:rPr sz="1200" b="1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sz="1200" b="1" spc="5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sz="1200" b="1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1200" b="1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sz="1200" b="1" spc="-15" dirty="0" smtClean="0">
                    <a:solidFill>
                      <a:srgbClr val="585858"/>
                    </a:solidFill>
                    <a:latin typeface="Calibri" panose="020F0502020204030204"/>
                    <a:cs typeface="Calibri" panose="020F0502020204030204"/>
                  </a:rPr>
                  <a:t> </a:t>
                </a:r>
                <a:r>
                  <a:rPr sz="1200" b="1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</a:t>
                </a:r>
                <a:r>
                  <a:rPr sz="1200" b="1" spc="-5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од</a:t>
                </a:r>
                <a:endParaRPr lang="ru-RU" sz="1200" b="1" spc="-5" dirty="0">
                  <a:solidFill>
                    <a:srgbClr val="585858"/>
                  </a:solidFill>
                  <a:latin typeface="Calibri" panose="020F0502020204030204"/>
                  <a:cs typeface="Times New Roman" panose="02020603050405020304" pitchFamily="18" charset="0"/>
                </a:endParaRPr>
              </a:p>
              <a:p>
                <a:pPr marL="91440" marR="5080" indent="-79375" algn="ctr">
                  <a:lnSpc>
                    <a:spcPct val="102000"/>
                  </a:lnSpc>
                  <a:spcBef>
                    <a:spcPts val="75"/>
                  </a:spcBef>
                </a:pPr>
                <a:r>
                  <a:rPr sz="1200" b="1" spc="-5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sz="1200" b="1" spc="-5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отчет</a:t>
                </a:r>
                <a:r>
                  <a:rPr sz="1200" b="1" spc="-5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0" name="object 14"/>
              <p:cNvSpPr txBox="1"/>
              <p:nvPr/>
            </p:nvSpPr>
            <p:spPr>
              <a:xfrm>
                <a:off x="910011" y="5457263"/>
                <a:ext cx="866650" cy="399212"/>
              </a:xfrm>
              <a:prstGeom prst="rect">
                <a:avLst/>
              </a:prstGeom>
            </p:spPr>
            <p:txBody>
              <a:bodyPr vert="horz" wrap="square" lIns="0" tIns="9525" rIns="0" bIns="0" rtlCol="0">
                <a:spAutoFit/>
              </a:bodyPr>
              <a:lstStyle/>
              <a:p>
                <a:pPr marL="91440" marR="5080" indent="-79375" algn="ctr">
                  <a:lnSpc>
                    <a:spcPct val="102000"/>
                  </a:lnSpc>
                  <a:spcBef>
                    <a:spcPts val="75"/>
                  </a:spcBef>
                </a:pPr>
                <a:r>
                  <a:rPr sz="1200" b="1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sz="1200" b="1" spc="5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sz="1200" b="1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23</a:t>
                </a:r>
                <a:r>
                  <a:rPr sz="1200" b="1" spc="-15" dirty="0">
                    <a:solidFill>
                      <a:srgbClr val="585858"/>
                    </a:solidFill>
                    <a:latin typeface="Calibri" panose="020F0502020204030204"/>
                    <a:cs typeface="Calibri" panose="020F0502020204030204"/>
                  </a:rPr>
                  <a:t> </a:t>
                </a:r>
                <a:r>
                  <a:rPr sz="1200" b="1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</a:t>
                </a:r>
                <a:r>
                  <a:rPr sz="1200" b="1" spc="-5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од</a:t>
                </a:r>
                <a:endParaRPr lang="ru-RU" sz="1200" b="1" spc="-5" dirty="0">
                  <a:solidFill>
                    <a:srgbClr val="585858"/>
                  </a:solidFill>
                  <a:latin typeface="Calibri" panose="020F0502020204030204"/>
                  <a:cs typeface="Times New Roman" panose="02020603050405020304" pitchFamily="18" charset="0"/>
                </a:endParaRPr>
              </a:p>
              <a:p>
                <a:pPr marL="91440" marR="5080" indent="-79375" algn="ctr">
                  <a:lnSpc>
                    <a:spcPct val="102000"/>
                  </a:lnSpc>
                  <a:spcBef>
                    <a:spcPts val="75"/>
                  </a:spcBef>
                </a:pPr>
                <a:r>
                  <a:rPr sz="1200" b="1" spc="-5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sz="1200" b="1" spc="-5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отчет</a:t>
                </a:r>
                <a:r>
                  <a:rPr sz="1200" b="1" spc="-5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object 16"/>
              <p:cNvSpPr txBox="1"/>
              <p:nvPr/>
            </p:nvSpPr>
            <p:spPr>
              <a:xfrm>
                <a:off x="10169526" y="5488172"/>
                <a:ext cx="955674" cy="386388"/>
              </a:xfrm>
              <a:prstGeom prst="rect">
                <a:avLst/>
              </a:prstGeom>
            </p:spPr>
            <p:txBody>
              <a:bodyPr vert="horz" wrap="square" lIns="0" tIns="9525" rIns="0" bIns="0" rtlCol="0">
                <a:spAutoFit/>
              </a:bodyPr>
              <a:lstStyle/>
              <a:p>
                <a:pPr marL="12700" marR="5080" indent="5715" algn="ctr">
                  <a:lnSpc>
                    <a:spcPct val="102000"/>
                  </a:lnSpc>
                  <a:spcBef>
                    <a:spcPts val="75"/>
                  </a:spcBef>
                </a:pPr>
                <a:r>
                  <a:rPr sz="1200" b="1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202</a:t>
                </a:r>
                <a:r>
                  <a:rPr lang="ru-RU" sz="1200" b="1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:r>
                  <a:rPr sz="1200" b="1" dirty="0" smtClean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sz="1200" b="1" spc="-5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год </a:t>
                </a:r>
                <a:r>
                  <a:rPr sz="1200" b="1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sz="1200" b="1" spc="-5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sz="1200" b="1" spc="-10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</a:t>
                </a:r>
                <a:r>
                  <a:rPr sz="1200" b="1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r>
                  <a:rPr sz="1200" b="1" spc="-5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r>
                  <a:rPr sz="1200" b="1" spc="5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</a:t>
                </a:r>
                <a:r>
                  <a:rPr sz="1200" b="1" spc="-10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</a:t>
                </a:r>
                <a:r>
                  <a:rPr sz="1200" b="1" spc="-5" dirty="0">
                    <a:solidFill>
                      <a:srgbClr val="58585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оз)</a:t>
                </a:r>
                <a:endParaRPr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2692780" y="2906544"/>
                <a:ext cx="919574" cy="2488416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 w="127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endParaRPr lang="ru-RU" sz="1600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Прямоугольник 64"/>
              <p:cNvSpPr/>
              <p:nvPr/>
            </p:nvSpPr>
            <p:spPr>
              <a:xfrm>
                <a:off x="4566613" y="2562079"/>
                <a:ext cx="903855" cy="2820985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 w="127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100"/>
                  </a:spcBef>
                </a:pPr>
                <a:endParaRPr lang="ru-RU" sz="16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6" name="Прямоугольник 65"/>
              <p:cNvSpPr/>
              <p:nvPr/>
            </p:nvSpPr>
            <p:spPr>
              <a:xfrm>
                <a:off x="6363558" y="3410917"/>
                <a:ext cx="911040" cy="1972146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 w="127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endParaRPr lang="ru-RU" sz="1600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Прямоугольник 66"/>
              <p:cNvSpPr/>
              <p:nvPr/>
            </p:nvSpPr>
            <p:spPr>
              <a:xfrm>
                <a:off x="8325406" y="3251000"/>
                <a:ext cx="923305" cy="2132064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 w="127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100"/>
                  </a:spcBef>
                </a:pPr>
                <a:endParaRPr lang="ru-RU" sz="1200" b="1" dirty="0">
                  <a:solidFill>
                    <a:srgbClr val="FFFFFF"/>
                  </a:solidFill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68" name="Прямоугольник 67"/>
              <p:cNvSpPr/>
              <p:nvPr/>
            </p:nvSpPr>
            <p:spPr>
              <a:xfrm>
                <a:off x="10129537" y="2937309"/>
                <a:ext cx="941816" cy="2450972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 w="127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endParaRPr lang="ru-RU" sz="1600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Прямоугольник 68"/>
              <p:cNvSpPr/>
              <p:nvPr/>
            </p:nvSpPr>
            <p:spPr>
              <a:xfrm>
                <a:off x="2692780" y="2260543"/>
                <a:ext cx="919574" cy="647693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127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100"/>
                  </a:spcBef>
                </a:pPr>
                <a:r>
                  <a:rPr lang="ru-RU" sz="1600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91 472</a:t>
                </a:r>
              </a:p>
            </p:txBody>
          </p:sp>
          <p:sp>
            <p:nvSpPr>
              <p:cNvPr id="70" name="Прямоугольник 69"/>
              <p:cNvSpPr/>
              <p:nvPr/>
            </p:nvSpPr>
            <p:spPr>
              <a:xfrm>
                <a:off x="4566613" y="2070673"/>
                <a:ext cx="898349" cy="498009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127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100"/>
                  </a:spcBef>
                </a:pPr>
                <a:r>
                  <a:rPr lang="ru-RU" sz="1600" b="1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78 603</a:t>
                </a:r>
                <a:endParaRPr lang="ru-RU" sz="16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1" name="Прямоугольник 70"/>
              <p:cNvSpPr/>
              <p:nvPr/>
            </p:nvSpPr>
            <p:spPr>
              <a:xfrm>
                <a:off x="6361027" y="3097415"/>
                <a:ext cx="913571" cy="314556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127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100"/>
                  </a:spcBef>
                </a:pPr>
                <a:r>
                  <a:rPr lang="ru-RU" sz="1600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60 591</a:t>
                </a:r>
              </a:p>
            </p:txBody>
          </p:sp>
          <p:sp>
            <p:nvSpPr>
              <p:cNvPr id="72" name="Прямоугольник 71"/>
              <p:cNvSpPr/>
              <p:nvPr/>
            </p:nvSpPr>
            <p:spPr>
              <a:xfrm>
                <a:off x="8325406" y="2906544"/>
                <a:ext cx="913572" cy="349173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127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100"/>
                  </a:spcBef>
                </a:pPr>
                <a:r>
                  <a:rPr lang="ru-RU" sz="1600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62 467</a:t>
                </a:r>
              </a:p>
            </p:txBody>
          </p:sp>
          <p:sp>
            <p:nvSpPr>
              <p:cNvPr id="73" name="Прямоугольник 72"/>
              <p:cNvSpPr/>
              <p:nvPr/>
            </p:nvSpPr>
            <p:spPr>
              <a:xfrm>
                <a:off x="10133195" y="2440975"/>
                <a:ext cx="928619" cy="496334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127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100"/>
                  </a:spcBef>
                </a:pPr>
                <a:r>
                  <a:rPr lang="ru-RU" sz="1600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64 519</a:t>
                </a:r>
              </a:p>
            </p:txBody>
          </p:sp>
          <p:sp>
            <p:nvSpPr>
              <p:cNvPr id="7" name="Прямоугольник 6"/>
              <p:cNvSpPr/>
              <p:nvPr/>
            </p:nvSpPr>
            <p:spPr>
              <a:xfrm>
                <a:off x="2691791" y="1958868"/>
                <a:ext cx="101822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ru-RU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1 388 223</a:t>
                </a:r>
                <a:endPara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9" name="Прямоугольник 78"/>
              <p:cNvSpPr/>
              <p:nvPr/>
            </p:nvSpPr>
            <p:spPr>
              <a:xfrm>
                <a:off x="4518245" y="1773824"/>
                <a:ext cx="101822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ru-RU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1 595 805</a:t>
                </a:r>
                <a:endPara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Прямоугольник 7"/>
              <p:cNvSpPr/>
              <p:nvPr/>
            </p:nvSpPr>
            <p:spPr>
              <a:xfrm>
                <a:off x="6303992" y="2758860"/>
                <a:ext cx="101822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ru-RU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1 127 712</a:t>
                </a:r>
                <a:endPara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Прямоугольник 8"/>
              <p:cNvSpPr/>
              <p:nvPr/>
            </p:nvSpPr>
            <p:spPr>
              <a:xfrm>
                <a:off x="8244346" y="2517687"/>
                <a:ext cx="101822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ru-RU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1 204 240</a:t>
                </a:r>
                <a:endPara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Прямоугольник 9"/>
              <p:cNvSpPr/>
              <p:nvPr/>
            </p:nvSpPr>
            <p:spPr>
              <a:xfrm>
                <a:off x="10113344" y="2128679"/>
                <a:ext cx="101822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ru-RU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1 293 314</a:t>
                </a:r>
                <a:endPara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object 47"/>
              <p:cNvSpPr/>
              <p:nvPr/>
            </p:nvSpPr>
            <p:spPr>
              <a:xfrm>
                <a:off x="2344747" y="1389700"/>
                <a:ext cx="452755" cy="329565"/>
              </a:xfrm>
              <a:custGeom>
                <a:avLst/>
                <a:gdLst/>
                <a:ahLst/>
                <a:cxnLst/>
                <a:rect l="l" t="t" r="r" b="b"/>
                <a:pathLst>
                  <a:path w="452754" h="329564">
                    <a:moveTo>
                      <a:pt x="373195" y="38755"/>
                    </a:moveTo>
                    <a:lnTo>
                      <a:pt x="0" y="305816"/>
                    </a:lnTo>
                    <a:lnTo>
                      <a:pt x="16764" y="329311"/>
                    </a:lnTo>
                    <a:lnTo>
                      <a:pt x="390036" y="62283"/>
                    </a:lnTo>
                    <a:lnTo>
                      <a:pt x="373195" y="38755"/>
                    </a:lnTo>
                    <a:close/>
                  </a:path>
                  <a:path w="452754" h="329564">
                    <a:moveTo>
                      <a:pt x="436217" y="30353"/>
                    </a:moveTo>
                    <a:lnTo>
                      <a:pt x="384937" y="30353"/>
                    </a:lnTo>
                    <a:lnTo>
                      <a:pt x="401828" y="53848"/>
                    </a:lnTo>
                    <a:lnTo>
                      <a:pt x="390036" y="62283"/>
                    </a:lnTo>
                    <a:lnTo>
                      <a:pt x="406908" y="85851"/>
                    </a:lnTo>
                    <a:lnTo>
                      <a:pt x="436217" y="30353"/>
                    </a:lnTo>
                    <a:close/>
                  </a:path>
                  <a:path w="452754" h="329564">
                    <a:moveTo>
                      <a:pt x="384937" y="30353"/>
                    </a:moveTo>
                    <a:lnTo>
                      <a:pt x="373195" y="38755"/>
                    </a:lnTo>
                    <a:lnTo>
                      <a:pt x="390036" y="62283"/>
                    </a:lnTo>
                    <a:lnTo>
                      <a:pt x="401828" y="53848"/>
                    </a:lnTo>
                    <a:lnTo>
                      <a:pt x="384937" y="30353"/>
                    </a:lnTo>
                    <a:close/>
                  </a:path>
                  <a:path w="452754" h="329564">
                    <a:moveTo>
                      <a:pt x="452247" y="0"/>
                    </a:moveTo>
                    <a:lnTo>
                      <a:pt x="356362" y="15240"/>
                    </a:lnTo>
                    <a:lnTo>
                      <a:pt x="373195" y="38755"/>
                    </a:lnTo>
                    <a:lnTo>
                      <a:pt x="384937" y="30353"/>
                    </a:lnTo>
                    <a:lnTo>
                      <a:pt x="436217" y="30353"/>
                    </a:lnTo>
                    <a:lnTo>
                      <a:pt x="452247" y="0"/>
                    </a:lnTo>
                    <a:close/>
                  </a:path>
                </a:pathLst>
              </a:custGeom>
              <a:solidFill>
                <a:srgbClr val="FF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2" name="object 46"/>
              <p:cNvSpPr txBox="1"/>
              <p:nvPr/>
            </p:nvSpPr>
            <p:spPr>
              <a:xfrm>
                <a:off x="2773329" y="1723350"/>
                <a:ext cx="872174" cy="228909"/>
              </a:xfrm>
              <a:prstGeom prst="rect">
                <a:avLst/>
              </a:prstGeom>
            </p:spPr>
            <p:txBody>
              <a:bodyPr vert="horz" wrap="square" lIns="0" tIns="1333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5"/>
                  </a:spcBef>
                </a:pPr>
                <a:r>
                  <a:rPr lang="en-US"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+14,6</a:t>
                </a:r>
                <a:r>
                  <a:rPr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</a:t>
                </a:r>
                <a:r>
                  <a:rPr lang="en-US"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object 47"/>
              <p:cNvSpPr/>
              <p:nvPr/>
            </p:nvSpPr>
            <p:spPr>
              <a:xfrm>
                <a:off x="4060040" y="1398953"/>
                <a:ext cx="452755" cy="329565"/>
              </a:xfrm>
              <a:custGeom>
                <a:avLst/>
                <a:gdLst/>
                <a:ahLst/>
                <a:cxnLst/>
                <a:rect l="l" t="t" r="r" b="b"/>
                <a:pathLst>
                  <a:path w="452754" h="329564">
                    <a:moveTo>
                      <a:pt x="373195" y="38755"/>
                    </a:moveTo>
                    <a:lnTo>
                      <a:pt x="0" y="305816"/>
                    </a:lnTo>
                    <a:lnTo>
                      <a:pt x="16764" y="329311"/>
                    </a:lnTo>
                    <a:lnTo>
                      <a:pt x="390036" y="62283"/>
                    </a:lnTo>
                    <a:lnTo>
                      <a:pt x="373195" y="38755"/>
                    </a:lnTo>
                    <a:close/>
                  </a:path>
                  <a:path w="452754" h="329564">
                    <a:moveTo>
                      <a:pt x="436217" y="30353"/>
                    </a:moveTo>
                    <a:lnTo>
                      <a:pt x="384937" y="30353"/>
                    </a:lnTo>
                    <a:lnTo>
                      <a:pt x="401828" y="53848"/>
                    </a:lnTo>
                    <a:lnTo>
                      <a:pt x="390036" y="62283"/>
                    </a:lnTo>
                    <a:lnTo>
                      <a:pt x="406908" y="85851"/>
                    </a:lnTo>
                    <a:lnTo>
                      <a:pt x="436217" y="30353"/>
                    </a:lnTo>
                    <a:close/>
                  </a:path>
                  <a:path w="452754" h="329564">
                    <a:moveTo>
                      <a:pt x="384937" y="30353"/>
                    </a:moveTo>
                    <a:lnTo>
                      <a:pt x="373195" y="38755"/>
                    </a:lnTo>
                    <a:lnTo>
                      <a:pt x="390036" y="62283"/>
                    </a:lnTo>
                    <a:lnTo>
                      <a:pt x="401828" y="53848"/>
                    </a:lnTo>
                    <a:lnTo>
                      <a:pt x="384937" y="30353"/>
                    </a:lnTo>
                    <a:close/>
                  </a:path>
                  <a:path w="452754" h="329564">
                    <a:moveTo>
                      <a:pt x="452247" y="0"/>
                    </a:moveTo>
                    <a:lnTo>
                      <a:pt x="356362" y="15240"/>
                    </a:lnTo>
                    <a:lnTo>
                      <a:pt x="373195" y="38755"/>
                    </a:lnTo>
                    <a:lnTo>
                      <a:pt x="384937" y="30353"/>
                    </a:lnTo>
                    <a:lnTo>
                      <a:pt x="436217" y="30353"/>
                    </a:lnTo>
                    <a:lnTo>
                      <a:pt x="452247" y="0"/>
                    </a:lnTo>
                    <a:close/>
                  </a:path>
                </a:pathLst>
              </a:custGeom>
              <a:solidFill>
                <a:srgbClr val="FF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4" name="object 46"/>
              <p:cNvSpPr txBox="1"/>
              <p:nvPr/>
            </p:nvSpPr>
            <p:spPr>
              <a:xfrm>
                <a:off x="6953010" y="2534733"/>
                <a:ext cx="822958" cy="228909"/>
              </a:xfrm>
              <a:prstGeom prst="rect">
                <a:avLst/>
              </a:prstGeom>
            </p:spPr>
            <p:txBody>
              <a:bodyPr vert="horz" wrap="square" lIns="0" tIns="1333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5"/>
                  </a:spcBef>
                </a:pPr>
                <a:r>
                  <a:rPr lang="en-US"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-29,3</a:t>
                </a:r>
                <a:r>
                  <a:rPr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</a:t>
                </a:r>
                <a:r>
                  <a:rPr lang="en-US"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object 47"/>
              <p:cNvSpPr/>
              <p:nvPr/>
            </p:nvSpPr>
            <p:spPr>
              <a:xfrm rot="4857351">
                <a:off x="6457054" y="2211978"/>
                <a:ext cx="452755" cy="329565"/>
              </a:xfrm>
              <a:custGeom>
                <a:avLst/>
                <a:gdLst/>
                <a:ahLst/>
                <a:cxnLst/>
                <a:rect l="l" t="t" r="r" b="b"/>
                <a:pathLst>
                  <a:path w="452754" h="329564">
                    <a:moveTo>
                      <a:pt x="373195" y="38755"/>
                    </a:moveTo>
                    <a:lnTo>
                      <a:pt x="0" y="305816"/>
                    </a:lnTo>
                    <a:lnTo>
                      <a:pt x="16764" y="329311"/>
                    </a:lnTo>
                    <a:lnTo>
                      <a:pt x="390036" y="62283"/>
                    </a:lnTo>
                    <a:lnTo>
                      <a:pt x="373195" y="38755"/>
                    </a:lnTo>
                    <a:close/>
                  </a:path>
                  <a:path w="452754" h="329564">
                    <a:moveTo>
                      <a:pt x="436217" y="30353"/>
                    </a:moveTo>
                    <a:lnTo>
                      <a:pt x="384937" y="30353"/>
                    </a:lnTo>
                    <a:lnTo>
                      <a:pt x="401828" y="53848"/>
                    </a:lnTo>
                    <a:lnTo>
                      <a:pt x="390036" y="62283"/>
                    </a:lnTo>
                    <a:lnTo>
                      <a:pt x="406908" y="85851"/>
                    </a:lnTo>
                    <a:lnTo>
                      <a:pt x="436217" y="30353"/>
                    </a:lnTo>
                    <a:close/>
                  </a:path>
                  <a:path w="452754" h="329564">
                    <a:moveTo>
                      <a:pt x="384937" y="30353"/>
                    </a:moveTo>
                    <a:lnTo>
                      <a:pt x="373195" y="38755"/>
                    </a:lnTo>
                    <a:lnTo>
                      <a:pt x="390036" y="62283"/>
                    </a:lnTo>
                    <a:lnTo>
                      <a:pt x="401828" y="53848"/>
                    </a:lnTo>
                    <a:lnTo>
                      <a:pt x="384937" y="30353"/>
                    </a:lnTo>
                    <a:close/>
                  </a:path>
                  <a:path w="452754" h="329564">
                    <a:moveTo>
                      <a:pt x="452247" y="0"/>
                    </a:moveTo>
                    <a:lnTo>
                      <a:pt x="356362" y="15240"/>
                    </a:lnTo>
                    <a:lnTo>
                      <a:pt x="373195" y="38755"/>
                    </a:lnTo>
                    <a:lnTo>
                      <a:pt x="384937" y="30353"/>
                    </a:lnTo>
                    <a:lnTo>
                      <a:pt x="436217" y="30353"/>
                    </a:lnTo>
                    <a:lnTo>
                      <a:pt x="452247" y="0"/>
                    </a:lnTo>
                    <a:close/>
                  </a:path>
                </a:pathLst>
              </a:custGeom>
              <a:solidFill>
                <a:srgbClr val="FF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6" name="object 46"/>
              <p:cNvSpPr txBox="1"/>
              <p:nvPr/>
            </p:nvSpPr>
            <p:spPr>
              <a:xfrm>
                <a:off x="5015787" y="1570429"/>
                <a:ext cx="704009" cy="228909"/>
              </a:xfrm>
              <a:prstGeom prst="rect">
                <a:avLst/>
              </a:prstGeom>
            </p:spPr>
            <p:txBody>
              <a:bodyPr vert="horz" wrap="square" lIns="0" tIns="1333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5"/>
                  </a:spcBef>
                </a:pPr>
                <a:r>
                  <a:rPr lang="en-US"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+15</a:t>
                </a:r>
                <a:r>
                  <a:rPr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</a:t>
                </a:r>
                <a:r>
                  <a:rPr lang="en-US"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7" name="object 47"/>
              <p:cNvSpPr/>
              <p:nvPr/>
            </p:nvSpPr>
            <p:spPr>
              <a:xfrm>
                <a:off x="8290305" y="1892364"/>
                <a:ext cx="452755" cy="329565"/>
              </a:xfrm>
              <a:custGeom>
                <a:avLst/>
                <a:gdLst/>
                <a:ahLst/>
                <a:cxnLst/>
                <a:rect l="l" t="t" r="r" b="b"/>
                <a:pathLst>
                  <a:path w="452754" h="329564">
                    <a:moveTo>
                      <a:pt x="373195" y="38755"/>
                    </a:moveTo>
                    <a:lnTo>
                      <a:pt x="0" y="305816"/>
                    </a:lnTo>
                    <a:lnTo>
                      <a:pt x="16764" y="329311"/>
                    </a:lnTo>
                    <a:lnTo>
                      <a:pt x="390036" y="62283"/>
                    </a:lnTo>
                    <a:lnTo>
                      <a:pt x="373195" y="38755"/>
                    </a:lnTo>
                    <a:close/>
                  </a:path>
                  <a:path w="452754" h="329564">
                    <a:moveTo>
                      <a:pt x="436217" y="30353"/>
                    </a:moveTo>
                    <a:lnTo>
                      <a:pt x="384937" y="30353"/>
                    </a:lnTo>
                    <a:lnTo>
                      <a:pt x="401828" y="53848"/>
                    </a:lnTo>
                    <a:lnTo>
                      <a:pt x="390036" y="62283"/>
                    </a:lnTo>
                    <a:lnTo>
                      <a:pt x="406908" y="85851"/>
                    </a:lnTo>
                    <a:lnTo>
                      <a:pt x="436217" y="30353"/>
                    </a:lnTo>
                    <a:close/>
                  </a:path>
                  <a:path w="452754" h="329564">
                    <a:moveTo>
                      <a:pt x="384937" y="30353"/>
                    </a:moveTo>
                    <a:lnTo>
                      <a:pt x="373195" y="38755"/>
                    </a:lnTo>
                    <a:lnTo>
                      <a:pt x="390036" y="62283"/>
                    </a:lnTo>
                    <a:lnTo>
                      <a:pt x="401828" y="53848"/>
                    </a:lnTo>
                    <a:lnTo>
                      <a:pt x="384937" y="30353"/>
                    </a:lnTo>
                    <a:close/>
                  </a:path>
                  <a:path w="452754" h="329564">
                    <a:moveTo>
                      <a:pt x="452247" y="0"/>
                    </a:moveTo>
                    <a:lnTo>
                      <a:pt x="356362" y="15240"/>
                    </a:lnTo>
                    <a:lnTo>
                      <a:pt x="373195" y="38755"/>
                    </a:lnTo>
                    <a:lnTo>
                      <a:pt x="384937" y="30353"/>
                    </a:lnTo>
                    <a:lnTo>
                      <a:pt x="436217" y="30353"/>
                    </a:lnTo>
                    <a:lnTo>
                      <a:pt x="452247" y="0"/>
                    </a:lnTo>
                    <a:close/>
                  </a:path>
                </a:pathLst>
              </a:custGeom>
              <a:solidFill>
                <a:srgbClr val="FF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8" name="object 47"/>
              <p:cNvSpPr/>
              <p:nvPr/>
            </p:nvSpPr>
            <p:spPr>
              <a:xfrm>
                <a:off x="10169702" y="1569916"/>
                <a:ext cx="452755" cy="329565"/>
              </a:xfrm>
              <a:custGeom>
                <a:avLst/>
                <a:gdLst/>
                <a:ahLst/>
                <a:cxnLst/>
                <a:rect l="l" t="t" r="r" b="b"/>
                <a:pathLst>
                  <a:path w="452754" h="329564">
                    <a:moveTo>
                      <a:pt x="373195" y="38755"/>
                    </a:moveTo>
                    <a:lnTo>
                      <a:pt x="0" y="305816"/>
                    </a:lnTo>
                    <a:lnTo>
                      <a:pt x="16764" y="329311"/>
                    </a:lnTo>
                    <a:lnTo>
                      <a:pt x="390036" y="62283"/>
                    </a:lnTo>
                    <a:lnTo>
                      <a:pt x="373195" y="38755"/>
                    </a:lnTo>
                    <a:close/>
                  </a:path>
                  <a:path w="452754" h="329564">
                    <a:moveTo>
                      <a:pt x="436217" y="30353"/>
                    </a:moveTo>
                    <a:lnTo>
                      <a:pt x="384937" y="30353"/>
                    </a:lnTo>
                    <a:lnTo>
                      <a:pt x="401828" y="53848"/>
                    </a:lnTo>
                    <a:lnTo>
                      <a:pt x="390036" y="62283"/>
                    </a:lnTo>
                    <a:lnTo>
                      <a:pt x="406908" y="85851"/>
                    </a:lnTo>
                    <a:lnTo>
                      <a:pt x="436217" y="30353"/>
                    </a:lnTo>
                    <a:close/>
                  </a:path>
                  <a:path w="452754" h="329564">
                    <a:moveTo>
                      <a:pt x="384937" y="30353"/>
                    </a:moveTo>
                    <a:lnTo>
                      <a:pt x="373195" y="38755"/>
                    </a:lnTo>
                    <a:lnTo>
                      <a:pt x="390036" y="62283"/>
                    </a:lnTo>
                    <a:lnTo>
                      <a:pt x="401828" y="53848"/>
                    </a:lnTo>
                    <a:lnTo>
                      <a:pt x="384937" y="30353"/>
                    </a:lnTo>
                    <a:close/>
                  </a:path>
                  <a:path w="452754" h="329564">
                    <a:moveTo>
                      <a:pt x="452247" y="0"/>
                    </a:moveTo>
                    <a:lnTo>
                      <a:pt x="356362" y="15240"/>
                    </a:lnTo>
                    <a:lnTo>
                      <a:pt x="373195" y="38755"/>
                    </a:lnTo>
                    <a:lnTo>
                      <a:pt x="384937" y="30353"/>
                    </a:lnTo>
                    <a:lnTo>
                      <a:pt x="436217" y="30353"/>
                    </a:lnTo>
                    <a:lnTo>
                      <a:pt x="452247" y="0"/>
                    </a:lnTo>
                    <a:close/>
                  </a:path>
                </a:pathLst>
              </a:custGeom>
              <a:solidFill>
                <a:srgbClr val="FF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9" name="object 46"/>
              <p:cNvSpPr txBox="1"/>
              <p:nvPr/>
            </p:nvSpPr>
            <p:spPr>
              <a:xfrm>
                <a:off x="8743060" y="2243727"/>
                <a:ext cx="704009" cy="228909"/>
              </a:xfrm>
              <a:prstGeom prst="rect">
                <a:avLst/>
              </a:prstGeom>
            </p:spPr>
            <p:txBody>
              <a:bodyPr vert="horz" wrap="square" lIns="0" tIns="1333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5"/>
                  </a:spcBef>
                </a:pPr>
                <a:r>
                  <a:rPr lang="en-US"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+6,8</a:t>
                </a:r>
                <a:r>
                  <a:rPr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</a:t>
                </a:r>
                <a:r>
                  <a:rPr lang="en-US"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0" name="object 46"/>
              <p:cNvSpPr txBox="1"/>
              <p:nvPr/>
            </p:nvSpPr>
            <p:spPr>
              <a:xfrm>
                <a:off x="10633010" y="1904696"/>
                <a:ext cx="704009" cy="228909"/>
              </a:xfrm>
              <a:prstGeom prst="rect">
                <a:avLst/>
              </a:prstGeom>
            </p:spPr>
            <p:txBody>
              <a:bodyPr vert="horz" wrap="square" lIns="0" tIns="1333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5"/>
                  </a:spcBef>
                </a:pPr>
                <a:r>
                  <a:rPr lang="en-US"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+7,4</a:t>
                </a:r>
                <a:r>
                  <a:rPr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</a:t>
                </a:r>
                <a:r>
                  <a:rPr lang="en-US" sz="1400" b="1" spc="-5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1926630" y="1704690"/>
                <a:ext cx="91630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+ 177 048</a:t>
                </a:r>
                <a:endParaRPr lang="ru-RU" sz="1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4144915" y="1541053"/>
                <a:ext cx="91630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+ 207 582</a:t>
                </a:r>
                <a:endParaRPr lang="ru-RU" sz="1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6104265" y="2508753"/>
                <a:ext cx="91630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ru-RU" sz="1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ru-RU" sz="1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68</a:t>
                </a:r>
                <a:r>
                  <a:rPr lang="en-US" sz="1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093</a:t>
                </a:r>
                <a:endParaRPr lang="ru-RU" sz="1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7977255" y="2225876"/>
                <a:ext cx="91630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ru-RU" sz="1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76 528</a:t>
                </a:r>
                <a:endParaRPr lang="ru-RU" sz="1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9859833" y="1889129"/>
                <a:ext cx="91630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ru-RU" sz="1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89 074</a:t>
                </a:r>
                <a:endParaRPr lang="ru-RU" sz="1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76" name="object 35"/>
          <p:cNvSpPr txBox="1"/>
          <p:nvPr/>
        </p:nvSpPr>
        <p:spPr>
          <a:xfrm>
            <a:off x="4628484" y="2830960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</a:t>
            </a: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517 202</a:t>
            </a:r>
            <a:endParaRPr sz="1600" b="1" dirty="0">
              <a:solidFill>
                <a:srgbClr val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98" name="Группа 97"/>
          <p:cNvGrpSpPr/>
          <p:nvPr/>
        </p:nvGrpSpPr>
        <p:grpSpPr>
          <a:xfrm>
            <a:off x="0" y="-26843"/>
            <a:ext cx="12191999" cy="745159"/>
            <a:chOff x="0" y="-26843"/>
            <a:chExt cx="12191999" cy="745159"/>
          </a:xfrm>
        </p:grpSpPr>
        <p:grpSp>
          <p:nvGrpSpPr>
            <p:cNvPr id="99" name="Группа 98"/>
            <p:cNvGrpSpPr/>
            <p:nvPr/>
          </p:nvGrpSpPr>
          <p:grpSpPr>
            <a:xfrm>
              <a:off x="0" y="-26843"/>
              <a:ext cx="12191999" cy="745159"/>
              <a:chOff x="0" y="-26843"/>
              <a:chExt cx="12191999" cy="745159"/>
            </a:xfrm>
          </p:grpSpPr>
          <p:grpSp>
            <p:nvGrpSpPr>
              <p:cNvPr id="102" name="Группа 101"/>
              <p:cNvGrpSpPr/>
              <p:nvPr/>
            </p:nvGrpSpPr>
            <p:grpSpPr>
              <a:xfrm>
                <a:off x="0" y="-26843"/>
                <a:ext cx="12191999" cy="745159"/>
                <a:chOff x="0" y="-26843"/>
                <a:chExt cx="12191999" cy="745159"/>
              </a:xfrm>
            </p:grpSpPr>
            <p:grpSp>
              <p:nvGrpSpPr>
                <p:cNvPr id="104" name="Группа 103"/>
                <p:cNvGrpSpPr/>
                <p:nvPr/>
              </p:nvGrpSpPr>
              <p:grpSpPr>
                <a:xfrm>
                  <a:off x="0" y="-26843"/>
                  <a:ext cx="12191999" cy="745159"/>
                  <a:chOff x="0" y="-26843"/>
                  <a:chExt cx="12191999" cy="745159"/>
                </a:xfrm>
              </p:grpSpPr>
              <p:grpSp>
                <p:nvGrpSpPr>
                  <p:cNvPr id="106" name="Группа 105"/>
                  <p:cNvGrpSpPr/>
                  <p:nvPr/>
                </p:nvGrpSpPr>
                <p:grpSpPr>
                  <a:xfrm>
                    <a:off x="11417046" y="337316"/>
                    <a:ext cx="685800" cy="381000"/>
                    <a:chOff x="10820400" y="499407"/>
                    <a:chExt cx="685800" cy="381000"/>
                  </a:xfrm>
                </p:grpSpPr>
                <p:sp>
                  <p:nvSpPr>
                    <p:cNvPr id="108" name="Равнобедренный треугольник 107"/>
                    <p:cNvSpPr/>
                    <p:nvPr/>
                  </p:nvSpPr>
                  <p:spPr>
                    <a:xfrm>
                      <a:off x="10820400" y="530821"/>
                      <a:ext cx="381000" cy="231179"/>
                    </a:xfrm>
                    <a:prstGeom prst="triangl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109" name="Равнобедренный треугольник 108"/>
                    <p:cNvSpPr/>
                    <p:nvPr/>
                  </p:nvSpPr>
                  <p:spPr>
                    <a:xfrm>
                      <a:off x="10896600" y="499407"/>
                      <a:ext cx="609600" cy="381000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</p:grpSp>
              <p:sp>
                <p:nvSpPr>
                  <p:cNvPr id="107" name="Прямоугольник 106"/>
                  <p:cNvSpPr/>
                  <p:nvPr/>
                </p:nvSpPr>
                <p:spPr>
                  <a:xfrm>
                    <a:off x="0" y="-26843"/>
                    <a:ext cx="12191999" cy="530046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105" name="object 9"/>
                <p:cNvSpPr txBox="1"/>
                <p:nvPr/>
              </p:nvSpPr>
              <p:spPr>
                <a:xfrm>
                  <a:off x="965600" y="75172"/>
                  <a:ext cx="10929833" cy="228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УПРАВЛЕНИЕ </a:t>
                  </a:r>
                  <a:r>
                    <a:rPr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ФИНАНСОВ </a:t>
                  </a:r>
                  <a:r>
                    <a:rPr sz="1400" b="1" dirty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 БЮДЖЕТНОЙ ПОЛИТИКИ </a:t>
                  </a: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АДМИНИСТРАЦИИ ВАЛУЙСКОГО МУНИЦИПАЛЬНОГО ОКРУГА</a:t>
                  </a:r>
                  <a:endParaRPr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3" name="object 62"/>
              <p:cNvSpPr txBox="1"/>
              <p:nvPr/>
            </p:nvSpPr>
            <p:spPr>
              <a:xfrm>
                <a:off x="11910445" y="-5984"/>
                <a:ext cx="237720" cy="31995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ru-RU" sz="2000" b="1" spc="-50" dirty="0">
                    <a:solidFill>
                      <a:srgbClr val="FBF8E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endParaRPr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0" name="Блок-схема: данные 99"/>
            <p:cNvSpPr/>
            <p:nvPr/>
          </p:nvSpPr>
          <p:spPr>
            <a:xfrm>
              <a:off x="130209" y="-15759"/>
              <a:ext cx="773692" cy="507878"/>
            </a:xfrm>
            <a:prstGeom prst="flowChartInputOutpu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1" name="Picture 5" descr="valuyki_2%281%2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6615" y="11213"/>
              <a:ext cx="381000" cy="471160"/>
            </a:xfrm>
            <a:prstGeom prst="rect">
              <a:avLst/>
            </a:prstGeom>
            <a:noFill/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 txBox="1"/>
          <p:nvPr/>
        </p:nvSpPr>
        <p:spPr>
          <a:xfrm>
            <a:off x="4962905" y="2704592"/>
            <a:ext cx="4254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4</a:t>
            </a:r>
            <a:r>
              <a:rPr sz="140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093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02840" y="679036"/>
            <a:ext cx="11986318" cy="744590"/>
            <a:chOff x="124968" y="502189"/>
            <a:chExt cx="11986318" cy="744590"/>
          </a:xfrm>
        </p:grpSpPr>
        <p:sp>
          <p:nvSpPr>
            <p:cNvPr id="2" name="object 2"/>
            <p:cNvSpPr txBox="1"/>
            <p:nvPr/>
          </p:nvSpPr>
          <p:spPr>
            <a:xfrm>
              <a:off x="124968" y="502189"/>
              <a:ext cx="11918061" cy="412292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95"/>
                </a:spcBef>
              </a:pPr>
              <a:r>
                <a:rPr lang="ru-RU" sz="2600" b="1" spc="-10" dirty="0" smtClean="0">
                  <a:solidFill>
                    <a:schemeClr val="tx1"/>
                  </a:solidFill>
                  <a:latin typeface="Times New Roman" panose="02020603050405020304"/>
                  <a:cs typeface="Times New Roman" panose="02020603050405020304"/>
                </a:rPr>
                <a:t>Динамика</a:t>
              </a:r>
              <a:r>
                <a:rPr sz="2600" b="1" spc="-95" dirty="0" smtClean="0">
                  <a:solidFill>
                    <a:schemeClr val="tx1"/>
                  </a:solidFill>
                  <a:latin typeface="Times New Roman" panose="02020603050405020304"/>
                  <a:cs typeface="Times New Roman" panose="02020603050405020304"/>
                </a:rPr>
                <a:t> </a:t>
              </a:r>
              <a:r>
                <a:rPr lang="ru-RU" sz="2600" b="1" spc="-95" dirty="0" smtClean="0">
                  <a:solidFill>
                    <a:schemeClr val="tx1"/>
                  </a:solidFill>
                  <a:latin typeface="Times New Roman" panose="02020603050405020304"/>
                  <a:cs typeface="Times New Roman" panose="02020603050405020304"/>
                </a:rPr>
                <a:t>собственных </a:t>
              </a:r>
              <a:r>
                <a:rPr sz="2600" b="1" spc="-40" dirty="0" smtClean="0">
                  <a:solidFill>
                    <a:schemeClr val="tx1"/>
                  </a:solidFill>
                  <a:latin typeface="Times New Roman" panose="02020603050405020304"/>
                  <a:cs typeface="Times New Roman" panose="02020603050405020304"/>
                </a:rPr>
                <a:t>доходов</a:t>
              </a:r>
              <a:r>
                <a:rPr sz="2600" b="1" spc="-125" dirty="0" smtClean="0">
                  <a:solidFill>
                    <a:schemeClr val="tx1"/>
                  </a:solidFill>
                  <a:latin typeface="Times New Roman" panose="02020603050405020304"/>
                  <a:cs typeface="Times New Roman" panose="02020603050405020304"/>
                </a:rPr>
                <a:t> </a:t>
              </a:r>
              <a:r>
                <a:rPr sz="2600" b="1" spc="-10" dirty="0" smtClean="0">
                  <a:solidFill>
                    <a:schemeClr val="tx1"/>
                  </a:solidFill>
                  <a:latin typeface="Times New Roman" panose="02020603050405020304"/>
                  <a:cs typeface="Times New Roman" panose="02020603050405020304"/>
                </a:rPr>
                <a:t>бюджета</a:t>
              </a:r>
              <a:r>
                <a:rPr lang="ru-RU" sz="2600" b="1" spc="-10" dirty="0" smtClean="0">
                  <a:solidFill>
                    <a:schemeClr val="tx1"/>
                  </a:solidFill>
                  <a:latin typeface="Times New Roman" panose="02020603050405020304"/>
                  <a:cs typeface="Times New Roman" panose="02020603050405020304"/>
                </a:rPr>
                <a:t> Валуйского муниципального округа</a:t>
              </a:r>
              <a:endParaRPr sz="26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0552846" y="846669"/>
              <a:ext cx="155844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>
                  <a:solidFill>
                    <a:schemeClr val="tx1"/>
                  </a:solidFill>
                  <a:latin typeface="Times New Roman" panose="02020603050405020304"/>
                  <a:cs typeface="Times New Roman" panose="02020603050405020304"/>
                </a:rPr>
                <a:t>тыс</a:t>
              </a:r>
              <a:r>
                <a:rPr lang="ru-RU" sz="2000" b="1" dirty="0" smtClean="0">
                  <a:solidFill>
                    <a:schemeClr val="tx1"/>
                  </a:solidFill>
                  <a:latin typeface="Times New Roman" panose="02020603050405020304"/>
                  <a:cs typeface="Times New Roman" panose="02020603050405020304"/>
                </a:rPr>
                <a:t>. рублей</a:t>
              </a:r>
              <a:endParaRPr lang="ru-RU" sz="2000" b="1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endParaRPr>
            </a:p>
          </p:txBody>
        </p:sp>
      </p:grpSp>
      <p:sp>
        <p:nvSpPr>
          <p:cNvPr id="16" name="object 14"/>
          <p:cNvSpPr txBox="1"/>
          <p:nvPr/>
        </p:nvSpPr>
        <p:spPr>
          <a:xfrm>
            <a:off x="4512795" y="5442231"/>
            <a:ext cx="900219" cy="3992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1440" marR="5080" indent="-79375" algn="ctr">
              <a:lnSpc>
                <a:spcPct val="102000"/>
              </a:lnSpc>
              <a:spcBef>
                <a:spcPts val="75"/>
              </a:spcBef>
            </a:pP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1200" b="1" spc="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sz="1200" b="1" spc="-15" dirty="0" smtClean="0">
                <a:solidFill>
                  <a:srgbClr val="585858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endParaRPr lang="ru-RU" sz="1200" b="1" spc="-5" dirty="0">
              <a:solidFill>
                <a:srgbClr val="585858"/>
              </a:solidFill>
              <a:latin typeface="Calibri" panose="020F0502020204030204"/>
              <a:cs typeface="Times New Roman" panose="02020603050405020304" pitchFamily="18" charset="0"/>
            </a:endParaRPr>
          </a:p>
          <a:p>
            <a:pPr marL="91440" marR="5080" indent="-79375" algn="ctr">
              <a:lnSpc>
                <a:spcPct val="102000"/>
              </a:lnSpc>
              <a:spcBef>
                <a:spcPts val="75"/>
              </a:spcBef>
            </a:pP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</a:t>
            </a: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bject 17"/>
          <p:cNvSpPr txBox="1"/>
          <p:nvPr/>
        </p:nvSpPr>
        <p:spPr>
          <a:xfrm>
            <a:off x="6382608" y="5442231"/>
            <a:ext cx="858407" cy="38638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24130" algn="ctr">
              <a:lnSpc>
                <a:spcPct val="102000"/>
              </a:lnSpc>
              <a:spcBef>
                <a:spcPts val="75"/>
              </a:spcBef>
            </a:pPr>
            <a:r>
              <a:rPr sz="1200" b="1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r>
              <a:rPr sz="1200" b="1" spc="-260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1200" b="1" spc="-10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1200" b="1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200" b="1" spc="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1200" b="1" spc="-10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оз)</a:t>
            </a: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bject 18"/>
          <p:cNvSpPr txBox="1"/>
          <p:nvPr/>
        </p:nvSpPr>
        <p:spPr>
          <a:xfrm>
            <a:off x="8305946" y="5497753"/>
            <a:ext cx="942763" cy="38638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24130" algn="ctr">
              <a:lnSpc>
                <a:spcPct val="102000"/>
              </a:lnSpc>
              <a:spcBef>
                <a:spcPts val="75"/>
              </a:spcBef>
            </a:pPr>
            <a:r>
              <a:rPr sz="1200" b="1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2027 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r>
              <a:rPr sz="1200" b="1" spc="-260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1200" b="1" spc="-10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1200" b="1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200" b="1" spc="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1200" b="1" spc="-10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r>
              <a:rPr sz="1200" spc="-5" dirty="0">
                <a:solidFill>
                  <a:srgbClr val="585858"/>
                </a:solidFill>
                <a:latin typeface="Calibri" panose="020F0502020204030204"/>
                <a:cs typeface="Calibri" panose="020F0502020204030204"/>
              </a:rPr>
              <a:t>)</a:t>
            </a:r>
            <a:endParaRPr sz="12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6" name="object 20"/>
          <p:cNvSpPr txBox="1"/>
          <p:nvPr/>
        </p:nvSpPr>
        <p:spPr>
          <a:xfrm>
            <a:off x="1295400" y="6103721"/>
            <a:ext cx="54102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Дотации, прочие безвозмездные поступления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" name="object 21"/>
          <p:cNvGrpSpPr/>
          <p:nvPr/>
        </p:nvGrpSpPr>
        <p:grpSpPr>
          <a:xfrm>
            <a:off x="7276390" y="6217423"/>
            <a:ext cx="149860" cy="149860"/>
            <a:chOff x="6068567" y="6220967"/>
            <a:chExt cx="149860" cy="149860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29" name="object 22"/>
            <p:cNvSpPr/>
            <p:nvPr/>
          </p:nvSpPr>
          <p:spPr>
            <a:xfrm>
              <a:off x="6073139" y="6225539"/>
              <a:ext cx="140335" cy="140335"/>
            </a:xfrm>
            <a:custGeom>
              <a:avLst/>
              <a:gdLst/>
              <a:ahLst/>
              <a:cxnLst/>
              <a:rect l="l" t="t" r="r" b="b"/>
              <a:pathLst>
                <a:path w="140335" h="140335">
                  <a:moveTo>
                    <a:pt x="140208" y="0"/>
                  </a:moveTo>
                  <a:lnTo>
                    <a:pt x="0" y="0"/>
                  </a:lnTo>
                  <a:lnTo>
                    <a:pt x="0" y="140208"/>
                  </a:lnTo>
                  <a:lnTo>
                    <a:pt x="140208" y="140208"/>
                  </a:lnTo>
                  <a:lnTo>
                    <a:pt x="140208" y="0"/>
                  </a:lnTo>
                  <a:close/>
                </a:path>
              </a:pathLst>
            </a:custGeom>
            <a:grpFill/>
            <a:ln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23"/>
            <p:cNvSpPr/>
            <p:nvPr/>
          </p:nvSpPr>
          <p:spPr>
            <a:xfrm>
              <a:off x="6073139" y="6225539"/>
              <a:ext cx="140335" cy="140335"/>
            </a:xfrm>
            <a:custGeom>
              <a:avLst/>
              <a:gdLst/>
              <a:ahLst/>
              <a:cxnLst/>
              <a:rect l="l" t="t" r="r" b="b"/>
              <a:pathLst>
                <a:path w="140335" h="140335">
                  <a:moveTo>
                    <a:pt x="0" y="140208"/>
                  </a:moveTo>
                  <a:lnTo>
                    <a:pt x="140208" y="140208"/>
                  </a:lnTo>
                  <a:lnTo>
                    <a:pt x="140208" y="0"/>
                  </a:lnTo>
                  <a:lnTo>
                    <a:pt x="0" y="0"/>
                  </a:lnTo>
                  <a:lnTo>
                    <a:pt x="0" y="140208"/>
                  </a:lnTo>
                  <a:close/>
                </a:path>
              </a:pathLst>
            </a:custGeom>
            <a:grpFill/>
            <a:ln w="9143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24"/>
          <p:cNvSpPr txBox="1"/>
          <p:nvPr/>
        </p:nvSpPr>
        <p:spPr>
          <a:xfrm>
            <a:off x="7579823" y="6129463"/>
            <a:ext cx="512336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object 13"/>
          <p:cNvSpPr/>
          <p:nvPr/>
        </p:nvSpPr>
        <p:spPr>
          <a:xfrm>
            <a:off x="781240" y="5383065"/>
            <a:ext cx="10514330" cy="0"/>
          </a:xfrm>
          <a:custGeom>
            <a:avLst/>
            <a:gdLst/>
            <a:ahLst/>
            <a:cxnLst/>
            <a:rect l="l" t="t" r="r" b="b"/>
            <a:pathLst>
              <a:path w="10514330">
                <a:moveTo>
                  <a:pt x="0" y="0"/>
                </a:moveTo>
                <a:lnTo>
                  <a:pt x="1051407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14"/>
          <p:cNvSpPr txBox="1"/>
          <p:nvPr/>
        </p:nvSpPr>
        <p:spPr>
          <a:xfrm>
            <a:off x="2710664" y="5470888"/>
            <a:ext cx="937053" cy="3992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1440" marR="5080" indent="-79375" algn="ctr">
              <a:lnSpc>
                <a:spcPct val="102000"/>
              </a:lnSpc>
              <a:spcBef>
                <a:spcPts val="75"/>
              </a:spcBef>
            </a:pP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1200" b="1" spc="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sz="1200" b="1" spc="-15" dirty="0" smtClean="0">
                <a:solidFill>
                  <a:srgbClr val="585858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endParaRPr lang="ru-RU" sz="1200" b="1" spc="-5" dirty="0">
              <a:solidFill>
                <a:srgbClr val="585858"/>
              </a:solidFill>
              <a:latin typeface="Calibri" panose="020F0502020204030204"/>
              <a:cs typeface="Times New Roman" panose="02020603050405020304" pitchFamily="18" charset="0"/>
            </a:endParaRPr>
          </a:p>
          <a:p>
            <a:pPr marL="91440" marR="5080" indent="-79375" algn="ctr">
              <a:lnSpc>
                <a:spcPct val="102000"/>
              </a:lnSpc>
              <a:spcBef>
                <a:spcPts val="75"/>
              </a:spcBef>
            </a:pP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</a:t>
            </a: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object 14"/>
          <p:cNvSpPr txBox="1"/>
          <p:nvPr/>
        </p:nvSpPr>
        <p:spPr>
          <a:xfrm>
            <a:off x="910011" y="5457263"/>
            <a:ext cx="866650" cy="3992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1440" marR="5080" indent="-79375" algn="ctr">
              <a:lnSpc>
                <a:spcPct val="102000"/>
              </a:lnSpc>
              <a:spcBef>
                <a:spcPts val="75"/>
              </a:spcBef>
            </a:pPr>
            <a:r>
              <a:rPr sz="1200" b="1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1200" b="1" spc="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sz="1200" b="1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sz="1200" b="1" spc="-15" dirty="0">
                <a:solidFill>
                  <a:srgbClr val="585858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endParaRPr lang="ru-RU" sz="1200" b="1" spc="-5" dirty="0">
              <a:solidFill>
                <a:srgbClr val="585858"/>
              </a:solidFill>
              <a:latin typeface="Calibri" panose="020F0502020204030204"/>
              <a:cs typeface="Times New Roman" panose="02020603050405020304" pitchFamily="18" charset="0"/>
            </a:endParaRPr>
          </a:p>
          <a:p>
            <a:pPr marL="91440" marR="5080" indent="-79375" algn="ctr">
              <a:lnSpc>
                <a:spcPct val="102000"/>
              </a:lnSpc>
              <a:spcBef>
                <a:spcPts val="75"/>
              </a:spcBef>
            </a:pP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</a:t>
            </a: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object 16"/>
          <p:cNvSpPr txBox="1"/>
          <p:nvPr/>
        </p:nvSpPr>
        <p:spPr>
          <a:xfrm>
            <a:off x="10169526" y="5488172"/>
            <a:ext cx="955674" cy="38638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5715" algn="ctr">
              <a:lnSpc>
                <a:spcPct val="102000"/>
              </a:lnSpc>
              <a:spcBef>
                <a:spcPts val="75"/>
              </a:spcBef>
            </a:pP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r>
              <a:rPr sz="1200" b="1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1200" b="1" spc="-10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1200" b="1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200" b="1" spc="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1200" b="1" spc="-10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оз)</a:t>
            </a: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4447849" y="3532362"/>
            <a:ext cx="940506" cy="18579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0" rtlCol="0" anchor="t" anchorCtr="1"/>
          <a:lstStyle/>
          <a:p>
            <a:pPr algn="l"/>
            <a:endParaRPr lang="ru-RU" sz="1600" b="1" dirty="0">
              <a:solidFill>
                <a:srgbClr val="FFFBF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6363558" y="4334288"/>
            <a:ext cx="911040" cy="1048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00" b="1">
              <a:solidFill>
                <a:schemeClr val="tx1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8290560" y="4228984"/>
            <a:ext cx="958151" cy="11540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"/>
              </a:spcBef>
            </a:pPr>
            <a:endParaRPr lang="ru-RU" sz="1200" b="1" dirty="0">
              <a:solidFill>
                <a:srgbClr val="FFFFFF"/>
              </a:solidFill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10071288" y="3895885"/>
            <a:ext cx="928619" cy="14944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ru-RU" sz="1600" b="1" dirty="0">
              <a:solidFill>
                <a:srgbClr val="FFFBF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447757" y="1942173"/>
            <a:ext cx="940598" cy="159018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ts val="100"/>
              </a:spcBef>
            </a:pP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314 647</a:t>
            </a:r>
            <a:endParaRPr lang="ru-RU" sz="1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6363558" y="2567991"/>
            <a:ext cx="911040" cy="176713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ts val="100"/>
              </a:spcBef>
            </a:pP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512 076</a:t>
            </a:r>
            <a:endParaRPr lang="ru-RU" sz="1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8290561" y="2401661"/>
            <a:ext cx="958148" cy="1834081"/>
          </a:xfrm>
          <a:prstGeom prst="rect">
            <a:avLst/>
          </a:prstGeom>
          <a:solidFill>
            <a:schemeClr val="accent2">
              <a:lumMod val="50000"/>
            </a:schemeClr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ts val="100"/>
              </a:spcBef>
            </a:pP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523 035</a:t>
            </a:r>
            <a:endParaRPr lang="ru-RU" sz="1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10071288" y="2186000"/>
            <a:ext cx="928619" cy="1747483"/>
          </a:xfrm>
          <a:prstGeom prst="rect">
            <a:avLst/>
          </a:prstGeom>
          <a:solidFill>
            <a:schemeClr val="accent2">
              <a:lumMod val="50000"/>
            </a:schemeClr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ts val="100"/>
              </a:spcBef>
            </a:pP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551 391</a:t>
            </a:r>
            <a:endParaRPr lang="ru-RU" sz="1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object 35"/>
          <p:cNvSpPr txBox="1"/>
          <p:nvPr/>
        </p:nvSpPr>
        <p:spPr>
          <a:xfrm>
            <a:off x="925194" y="4150752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1 129 646</a:t>
            </a:r>
            <a:endParaRPr sz="1600" b="1" dirty="0">
              <a:solidFill>
                <a:srgbClr val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5" name="object 35"/>
          <p:cNvSpPr txBox="1"/>
          <p:nvPr/>
        </p:nvSpPr>
        <p:spPr>
          <a:xfrm>
            <a:off x="2747961" y="3160296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1 296 752</a:t>
            </a:r>
            <a:endParaRPr sz="1600" b="1" dirty="0">
              <a:solidFill>
                <a:srgbClr val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7" name="object 35"/>
          <p:cNvSpPr txBox="1"/>
          <p:nvPr/>
        </p:nvSpPr>
        <p:spPr>
          <a:xfrm>
            <a:off x="4512795" y="3687222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1 595 805</a:t>
            </a:r>
            <a:endParaRPr 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2662843" y="2366038"/>
            <a:ext cx="10182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1 637 007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object 35"/>
          <p:cNvSpPr txBox="1"/>
          <p:nvPr/>
        </p:nvSpPr>
        <p:spPr>
          <a:xfrm>
            <a:off x="8358296" y="4774627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</a:t>
            </a:r>
            <a:r>
              <a:rPr lang="en-US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204 240</a:t>
            </a:r>
            <a:endParaRPr sz="16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06079" y="2195397"/>
            <a:ext cx="10182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1 639 788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68213" y="2012725"/>
            <a:ext cx="10182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1 727 275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044152" y="1844823"/>
            <a:ext cx="10182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1 844 705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949109" y="4255690"/>
            <a:ext cx="903855" cy="11273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pPr algn="l"/>
            <a:endParaRPr lang="ru-RU" sz="1600" b="1" dirty="0">
              <a:solidFill>
                <a:srgbClr val="FFFBF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2705890" y="3933482"/>
            <a:ext cx="917975" cy="14568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Ins="0" rtlCol="0" anchor="ctr" anchorCtr="1"/>
          <a:lstStyle/>
          <a:p>
            <a:pPr algn="l"/>
            <a:endParaRPr lang="ru-RU" sz="1600" b="1" dirty="0">
              <a:solidFill>
                <a:srgbClr val="FFFBF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705890" y="2732787"/>
            <a:ext cx="917975" cy="1209146"/>
          </a:xfrm>
          <a:prstGeom prst="rect">
            <a:avLst/>
          </a:prstGeom>
          <a:solidFill>
            <a:schemeClr val="accent2">
              <a:lumMod val="50000"/>
            </a:schemeClr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ts val="100"/>
              </a:spcBef>
            </a:pP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248 784</a:t>
            </a:r>
            <a:endParaRPr lang="ru-RU" sz="1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4563196" y="1635136"/>
            <a:ext cx="10182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1 910 452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949109" y="3177484"/>
            <a:ext cx="903855" cy="1098952"/>
          </a:xfrm>
          <a:prstGeom prst="rect">
            <a:avLst/>
          </a:prstGeom>
          <a:solidFill>
            <a:schemeClr val="accent2">
              <a:lumMod val="50000"/>
            </a:schemeClr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ts val="100"/>
              </a:spcBef>
            </a:pP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267 828</a:t>
            </a:r>
            <a:endParaRPr lang="ru-RU" sz="1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920976" y="2817599"/>
            <a:ext cx="10182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1 479 003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object 35"/>
          <p:cNvSpPr txBox="1"/>
          <p:nvPr/>
        </p:nvSpPr>
        <p:spPr>
          <a:xfrm>
            <a:off x="6400472" y="4599630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1 127 712</a:t>
            </a:r>
          </a:p>
        </p:txBody>
      </p:sp>
      <p:sp>
        <p:nvSpPr>
          <p:cNvPr id="50" name="object 35"/>
          <p:cNvSpPr txBox="1"/>
          <p:nvPr/>
        </p:nvSpPr>
        <p:spPr>
          <a:xfrm>
            <a:off x="2767850" y="4255690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388 223</a:t>
            </a:r>
            <a:endParaRPr 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object 35"/>
          <p:cNvSpPr txBox="1"/>
          <p:nvPr/>
        </p:nvSpPr>
        <p:spPr>
          <a:xfrm>
            <a:off x="989697" y="4436341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211 175</a:t>
            </a:r>
            <a:endParaRPr 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object 35"/>
          <p:cNvSpPr txBox="1"/>
          <p:nvPr/>
        </p:nvSpPr>
        <p:spPr>
          <a:xfrm>
            <a:off x="10141508" y="4420836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</a:t>
            </a:r>
            <a:r>
              <a:rPr 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293 314</a:t>
            </a:r>
            <a:endParaRPr sz="16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56" name="object 21"/>
          <p:cNvGrpSpPr/>
          <p:nvPr/>
        </p:nvGrpSpPr>
        <p:grpSpPr>
          <a:xfrm>
            <a:off x="961278" y="6185570"/>
            <a:ext cx="149860" cy="149860"/>
            <a:chOff x="6068567" y="6220967"/>
            <a:chExt cx="149860" cy="149860"/>
          </a:xfrm>
          <a:solidFill>
            <a:schemeClr val="accent2">
              <a:lumMod val="50000"/>
            </a:schemeClr>
          </a:solidFill>
        </p:grpSpPr>
        <p:sp>
          <p:nvSpPr>
            <p:cNvPr id="62" name="object 22"/>
            <p:cNvSpPr/>
            <p:nvPr/>
          </p:nvSpPr>
          <p:spPr>
            <a:xfrm>
              <a:off x="6073139" y="6225539"/>
              <a:ext cx="140335" cy="140335"/>
            </a:xfrm>
            <a:custGeom>
              <a:avLst/>
              <a:gdLst/>
              <a:ahLst/>
              <a:cxnLst/>
              <a:rect l="l" t="t" r="r" b="b"/>
              <a:pathLst>
                <a:path w="140335" h="140335">
                  <a:moveTo>
                    <a:pt x="140208" y="0"/>
                  </a:moveTo>
                  <a:lnTo>
                    <a:pt x="0" y="0"/>
                  </a:lnTo>
                  <a:lnTo>
                    <a:pt x="0" y="140208"/>
                  </a:lnTo>
                  <a:lnTo>
                    <a:pt x="140208" y="140208"/>
                  </a:lnTo>
                  <a:lnTo>
                    <a:pt x="140208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23"/>
            <p:cNvSpPr/>
            <p:nvPr/>
          </p:nvSpPr>
          <p:spPr>
            <a:xfrm>
              <a:off x="6073139" y="6225539"/>
              <a:ext cx="140335" cy="140335"/>
            </a:xfrm>
            <a:custGeom>
              <a:avLst/>
              <a:gdLst/>
              <a:ahLst/>
              <a:cxnLst/>
              <a:rect l="l" t="t" r="r" b="b"/>
              <a:pathLst>
                <a:path w="140335" h="140335">
                  <a:moveTo>
                    <a:pt x="0" y="140208"/>
                  </a:moveTo>
                  <a:lnTo>
                    <a:pt x="140208" y="140208"/>
                  </a:lnTo>
                  <a:lnTo>
                    <a:pt x="140208" y="0"/>
                  </a:lnTo>
                  <a:lnTo>
                    <a:pt x="0" y="0"/>
                  </a:lnTo>
                  <a:lnTo>
                    <a:pt x="0" y="140208"/>
                  </a:lnTo>
                  <a:close/>
                </a:path>
              </a:pathLst>
            </a:custGeom>
            <a:grpFill/>
            <a:ln w="9143">
              <a:solidFill>
                <a:srgbClr val="006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6" name="object 47"/>
          <p:cNvSpPr/>
          <p:nvPr/>
        </p:nvSpPr>
        <p:spPr>
          <a:xfrm>
            <a:off x="3710791" y="1254663"/>
            <a:ext cx="452755" cy="289459"/>
          </a:xfrm>
          <a:custGeom>
            <a:avLst/>
            <a:gdLst/>
            <a:ahLst/>
            <a:cxnLst/>
            <a:rect l="l" t="t" r="r" b="b"/>
            <a:pathLst>
              <a:path w="452754" h="329564">
                <a:moveTo>
                  <a:pt x="373195" y="38755"/>
                </a:moveTo>
                <a:lnTo>
                  <a:pt x="0" y="305816"/>
                </a:lnTo>
                <a:lnTo>
                  <a:pt x="16764" y="329311"/>
                </a:lnTo>
                <a:lnTo>
                  <a:pt x="390036" y="62283"/>
                </a:lnTo>
                <a:lnTo>
                  <a:pt x="373195" y="38755"/>
                </a:lnTo>
                <a:close/>
              </a:path>
              <a:path w="452754" h="329564">
                <a:moveTo>
                  <a:pt x="436217" y="30353"/>
                </a:moveTo>
                <a:lnTo>
                  <a:pt x="384937" y="30353"/>
                </a:lnTo>
                <a:lnTo>
                  <a:pt x="401828" y="53848"/>
                </a:lnTo>
                <a:lnTo>
                  <a:pt x="390036" y="62283"/>
                </a:lnTo>
                <a:lnTo>
                  <a:pt x="406908" y="85851"/>
                </a:lnTo>
                <a:lnTo>
                  <a:pt x="436217" y="30353"/>
                </a:lnTo>
                <a:close/>
              </a:path>
              <a:path w="452754" h="329564">
                <a:moveTo>
                  <a:pt x="384937" y="30353"/>
                </a:moveTo>
                <a:lnTo>
                  <a:pt x="373195" y="38755"/>
                </a:lnTo>
                <a:lnTo>
                  <a:pt x="390036" y="62283"/>
                </a:lnTo>
                <a:lnTo>
                  <a:pt x="401828" y="53848"/>
                </a:lnTo>
                <a:lnTo>
                  <a:pt x="384937" y="30353"/>
                </a:lnTo>
                <a:close/>
              </a:path>
              <a:path w="452754" h="329564">
                <a:moveTo>
                  <a:pt x="452247" y="0"/>
                </a:moveTo>
                <a:lnTo>
                  <a:pt x="356362" y="15240"/>
                </a:lnTo>
                <a:lnTo>
                  <a:pt x="373195" y="38755"/>
                </a:lnTo>
                <a:lnTo>
                  <a:pt x="384937" y="30353"/>
                </a:lnTo>
                <a:lnTo>
                  <a:pt x="436217" y="30353"/>
                </a:lnTo>
                <a:lnTo>
                  <a:pt x="45224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47"/>
          <p:cNvSpPr/>
          <p:nvPr/>
        </p:nvSpPr>
        <p:spPr>
          <a:xfrm>
            <a:off x="2292454" y="1856723"/>
            <a:ext cx="452755" cy="329565"/>
          </a:xfrm>
          <a:custGeom>
            <a:avLst/>
            <a:gdLst/>
            <a:ahLst/>
            <a:cxnLst/>
            <a:rect l="l" t="t" r="r" b="b"/>
            <a:pathLst>
              <a:path w="452754" h="329564">
                <a:moveTo>
                  <a:pt x="373195" y="38755"/>
                </a:moveTo>
                <a:lnTo>
                  <a:pt x="0" y="305816"/>
                </a:lnTo>
                <a:lnTo>
                  <a:pt x="16764" y="329311"/>
                </a:lnTo>
                <a:lnTo>
                  <a:pt x="390036" y="62283"/>
                </a:lnTo>
                <a:lnTo>
                  <a:pt x="373195" y="38755"/>
                </a:lnTo>
                <a:close/>
              </a:path>
              <a:path w="452754" h="329564">
                <a:moveTo>
                  <a:pt x="436217" y="30353"/>
                </a:moveTo>
                <a:lnTo>
                  <a:pt x="384937" y="30353"/>
                </a:lnTo>
                <a:lnTo>
                  <a:pt x="401828" y="53848"/>
                </a:lnTo>
                <a:lnTo>
                  <a:pt x="390036" y="62283"/>
                </a:lnTo>
                <a:lnTo>
                  <a:pt x="406908" y="85851"/>
                </a:lnTo>
                <a:lnTo>
                  <a:pt x="436217" y="30353"/>
                </a:lnTo>
                <a:close/>
              </a:path>
              <a:path w="452754" h="329564">
                <a:moveTo>
                  <a:pt x="384937" y="30353"/>
                </a:moveTo>
                <a:lnTo>
                  <a:pt x="373195" y="38755"/>
                </a:lnTo>
                <a:lnTo>
                  <a:pt x="390036" y="62283"/>
                </a:lnTo>
                <a:lnTo>
                  <a:pt x="401828" y="53848"/>
                </a:lnTo>
                <a:lnTo>
                  <a:pt x="384937" y="30353"/>
                </a:lnTo>
                <a:close/>
              </a:path>
              <a:path w="452754" h="329564">
                <a:moveTo>
                  <a:pt x="452247" y="0"/>
                </a:moveTo>
                <a:lnTo>
                  <a:pt x="356362" y="15240"/>
                </a:lnTo>
                <a:lnTo>
                  <a:pt x="373195" y="38755"/>
                </a:lnTo>
                <a:lnTo>
                  <a:pt x="384937" y="30353"/>
                </a:lnTo>
                <a:lnTo>
                  <a:pt x="436217" y="30353"/>
                </a:lnTo>
                <a:lnTo>
                  <a:pt x="45224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47"/>
          <p:cNvSpPr/>
          <p:nvPr/>
        </p:nvSpPr>
        <p:spPr>
          <a:xfrm>
            <a:off x="9681819" y="1386738"/>
            <a:ext cx="452755" cy="329565"/>
          </a:xfrm>
          <a:custGeom>
            <a:avLst/>
            <a:gdLst/>
            <a:ahLst/>
            <a:cxnLst/>
            <a:rect l="l" t="t" r="r" b="b"/>
            <a:pathLst>
              <a:path w="452754" h="329564">
                <a:moveTo>
                  <a:pt x="373195" y="38755"/>
                </a:moveTo>
                <a:lnTo>
                  <a:pt x="0" y="305816"/>
                </a:lnTo>
                <a:lnTo>
                  <a:pt x="16764" y="329311"/>
                </a:lnTo>
                <a:lnTo>
                  <a:pt x="390036" y="62283"/>
                </a:lnTo>
                <a:lnTo>
                  <a:pt x="373195" y="38755"/>
                </a:lnTo>
                <a:close/>
              </a:path>
              <a:path w="452754" h="329564">
                <a:moveTo>
                  <a:pt x="436217" y="30353"/>
                </a:moveTo>
                <a:lnTo>
                  <a:pt x="384937" y="30353"/>
                </a:lnTo>
                <a:lnTo>
                  <a:pt x="401828" y="53848"/>
                </a:lnTo>
                <a:lnTo>
                  <a:pt x="390036" y="62283"/>
                </a:lnTo>
                <a:lnTo>
                  <a:pt x="406908" y="85851"/>
                </a:lnTo>
                <a:lnTo>
                  <a:pt x="436217" y="30353"/>
                </a:lnTo>
                <a:close/>
              </a:path>
              <a:path w="452754" h="329564">
                <a:moveTo>
                  <a:pt x="384937" y="30353"/>
                </a:moveTo>
                <a:lnTo>
                  <a:pt x="373195" y="38755"/>
                </a:lnTo>
                <a:lnTo>
                  <a:pt x="390036" y="62283"/>
                </a:lnTo>
                <a:lnTo>
                  <a:pt x="401828" y="53848"/>
                </a:lnTo>
                <a:lnTo>
                  <a:pt x="384937" y="30353"/>
                </a:lnTo>
                <a:close/>
              </a:path>
              <a:path w="452754" h="329564">
                <a:moveTo>
                  <a:pt x="452247" y="0"/>
                </a:moveTo>
                <a:lnTo>
                  <a:pt x="356362" y="15240"/>
                </a:lnTo>
                <a:lnTo>
                  <a:pt x="373195" y="38755"/>
                </a:lnTo>
                <a:lnTo>
                  <a:pt x="384937" y="30353"/>
                </a:lnTo>
                <a:lnTo>
                  <a:pt x="436217" y="30353"/>
                </a:lnTo>
                <a:lnTo>
                  <a:pt x="45224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47"/>
          <p:cNvSpPr/>
          <p:nvPr/>
        </p:nvSpPr>
        <p:spPr>
          <a:xfrm>
            <a:off x="8593800" y="1432961"/>
            <a:ext cx="452755" cy="329565"/>
          </a:xfrm>
          <a:custGeom>
            <a:avLst/>
            <a:gdLst/>
            <a:ahLst/>
            <a:cxnLst/>
            <a:rect l="l" t="t" r="r" b="b"/>
            <a:pathLst>
              <a:path w="452754" h="329564">
                <a:moveTo>
                  <a:pt x="373195" y="38755"/>
                </a:moveTo>
                <a:lnTo>
                  <a:pt x="0" y="305816"/>
                </a:lnTo>
                <a:lnTo>
                  <a:pt x="16764" y="329311"/>
                </a:lnTo>
                <a:lnTo>
                  <a:pt x="390036" y="62283"/>
                </a:lnTo>
                <a:lnTo>
                  <a:pt x="373195" y="38755"/>
                </a:lnTo>
                <a:close/>
              </a:path>
              <a:path w="452754" h="329564">
                <a:moveTo>
                  <a:pt x="436217" y="30353"/>
                </a:moveTo>
                <a:lnTo>
                  <a:pt x="384937" y="30353"/>
                </a:lnTo>
                <a:lnTo>
                  <a:pt x="401828" y="53848"/>
                </a:lnTo>
                <a:lnTo>
                  <a:pt x="390036" y="62283"/>
                </a:lnTo>
                <a:lnTo>
                  <a:pt x="406908" y="85851"/>
                </a:lnTo>
                <a:lnTo>
                  <a:pt x="436217" y="30353"/>
                </a:lnTo>
                <a:close/>
              </a:path>
              <a:path w="452754" h="329564">
                <a:moveTo>
                  <a:pt x="384937" y="30353"/>
                </a:moveTo>
                <a:lnTo>
                  <a:pt x="373195" y="38755"/>
                </a:lnTo>
                <a:lnTo>
                  <a:pt x="390036" y="62283"/>
                </a:lnTo>
                <a:lnTo>
                  <a:pt x="401828" y="53848"/>
                </a:lnTo>
                <a:lnTo>
                  <a:pt x="384937" y="30353"/>
                </a:lnTo>
                <a:close/>
              </a:path>
              <a:path w="452754" h="329564">
                <a:moveTo>
                  <a:pt x="452247" y="0"/>
                </a:moveTo>
                <a:lnTo>
                  <a:pt x="356362" y="15240"/>
                </a:lnTo>
                <a:lnTo>
                  <a:pt x="373195" y="38755"/>
                </a:lnTo>
                <a:lnTo>
                  <a:pt x="384937" y="30353"/>
                </a:lnTo>
                <a:lnTo>
                  <a:pt x="436217" y="30353"/>
                </a:lnTo>
                <a:lnTo>
                  <a:pt x="45224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47"/>
          <p:cNvSpPr/>
          <p:nvPr/>
        </p:nvSpPr>
        <p:spPr>
          <a:xfrm rot="4857351">
            <a:off x="6280904" y="1543949"/>
            <a:ext cx="452755" cy="329565"/>
          </a:xfrm>
          <a:custGeom>
            <a:avLst/>
            <a:gdLst/>
            <a:ahLst/>
            <a:cxnLst/>
            <a:rect l="l" t="t" r="r" b="b"/>
            <a:pathLst>
              <a:path w="452754" h="329564">
                <a:moveTo>
                  <a:pt x="373195" y="38755"/>
                </a:moveTo>
                <a:lnTo>
                  <a:pt x="0" y="305816"/>
                </a:lnTo>
                <a:lnTo>
                  <a:pt x="16764" y="329311"/>
                </a:lnTo>
                <a:lnTo>
                  <a:pt x="390036" y="62283"/>
                </a:lnTo>
                <a:lnTo>
                  <a:pt x="373195" y="38755"/>
                </a:lnTo>
                <a:close/>
              </a:path>
              <a:path w="452754" h="329564">
                <a:moveTo>
                  <a:pt x="436217" y="30353"/>
                </a:moveTo>
                <a:lnTo>
                  <a:pt x="384937" y="30353"/>
                </a:lnTo>
                <a:lnTo>
                  <a:pt x="401828" y="53848"/>
                </a:lnTo>
                <a:lnTo>
                  <a:pt x="390036" y="62283"/>
                </a:lnTo>
                <a:lnTo>
                  <a:pt x="406908" y="85851"/>
                </a:lnTo>
                <a:lnTo>
                  <a:pt x="436217" y="30353"/>
                </a:lnTo>
                <a:close/>
              </a:path>
              <a:path w="452754" h="329564">
                <a:moveTo>
                  <a:pt x="384937" y="30353"/>
                </a:moveTo>
                <a:lnTo>
                  <a:pt x="373195" y="38755"/>
                </a:lnTo>
                <a:lnTo>
                  <a:pt x="390036" y="62283"/>
                </a:lnTo>
                <a:lnTo>
                  <a:pt x="401828" y="53848"/>
                </a:lnTo>
                <a:lnTo>
                  <a:pt x="384937" y="30353"/>
                </a:lnTo>
                <a:close/>
              </a:path>
              <a:path w="452754" h="329564">
                <a:moveTo>
                  <a:pt x="452247" y="0"/>
                </a:moveTo>
                <a:lnTo>
                  <a:pt x="356362" y="15240"/>
                </a:lnTo>
                <a:lnTo>
                  <a:pt x="373195" y="38755"/>
                </a:lnTo>
                <a:lnTo>
                  <a:pt x="384937" y="30353"/>
                </a:lnTo>
                <a:lnTo>
                  <a:pt x="436217" y="30353"/>
                </a:lnTo>
                <a:lnTo>
                  <a:pt x="45224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TextBox 83"/>
          <p:cNvSpPr txBox="1"/>
          <p:nvPr/>
        </p:nvSpPr>
        <p:spPr>
          <a:xfrm>
            <a:off x="5889803" y="1895381"/>
            <a:ext cx="10049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270 664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7838887" y="1740748"/>
            <a:ext cx="916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87 487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9683852" y="1555250"/>
            <a:ext cx="916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117 430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3131532" y="1498738"/>
            <a:ext cx="916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3 445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419841" y="2173194"/>
            <a:ext cx="916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158 004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object 46"/>
          <p:cNvSpPr txBox="1"/>
          <p:nvPr/>
        </p:nvSpPr>
        <p:spPr>
          <a:xfrm>
            <a:off x="3976153" y="1518425"/>
            <a:ext cx="766651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+16,7</a:t>
            </a:r>
            <a:r>
              <a:rPr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US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object 46"/>
          <p:cNvSpPr txBox="1"/>
          <p:nvPr/>
        </p:nvSpPr>
        <p:spPr>
          <a:xfrm>
            <a:off x="2292454" y="2194326"/>
            <a:ext cx="810382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en-US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US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object 46"/>
          <p:cNvSpPr txBox="1"/>
          <p:nvPr/>
        </p:nvSpPr>
        <p:spPr>
          <a:xfrm>
            <a:off x="6689657" y="1919266"/>
            <a:ext cx="677394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-14,2</a:t>
            </a:r>
            <a:r>
              <a:rPr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US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object 46"/>
          <p:cNvSpPr txBox="1"/>
          <p:nvPr/>
        </p:nvSpPr>
        <p:spPr>
          <a:xfrm>
            <a:off x="8637528" y="1765783"/>
            <a:ext cx="677394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US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object 46"/>
          <p:cNvSpPr txBox="1"/>
          <p:nvPr/>
        </p:nvSpPr>
        <p:spPr>
          <a:xfrm>
            <a:off x="10560063" y="1572217"/>
            <a:ext cx="677394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US" sz="1400" b="1" spc="-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object 47"/>
          <p:cNvSpPr/>
          <p:nvPr/>
        </p:nvSpPr>
        <p:spPr>
          <a:xfrm rot="4857351">
            <a:off x="5646955" y="4228861"/>
            <a:ext cx="452755" cy="329565"/>
          </a:xfrm>
          <a:custGeom>
            <a:avLst/>
            <a:gdLst/>
            <a:ahLst/>
            <a:cxnLst/>
            <a:rect l="l" t="t" r="r" b="b"/>
            <a:pathLst>
              <a:path w="452754" h="329564">
                <a:moveTo>
                  <a:pt x="373195" y="38755"/>
                </a:moveTo>
                <a:lnTo>
                  <a:pt x="0" y="305816"/>
                </a:lnTo>
                <a:lnTo>
                  <a:pt x="16764" y="329311"/>
                </a:lnTo>
                <a:lnTo>
                  <a:pt x="390036" y="62283"/>
                </a:lnTo>
                <a:lnTo>
                  <a:pt x="373195" y="38755"/>
                </a:lnTo>
                <a:close/>
              </a:path>
              <a:path w="452754" h="329564">
                <a:moveTo>
                  <a:pt x="436217" y="30353"/>
                </a:moveTo>
                <a:lnTo>
                  <a:pt x="384937" y="30353"/>
                </a:lnTo>
                <a:lnTo>
                  <a:pt x="401828" y="53848"/>
                </a:lnTo>
                <a:lnTo>
                  <a:pt x="390036" y="62283"/>
                </a:lnTo>
                <a:lnTo>
                  <a:pt x="406908" y="85851"/>
                </a:lnTo>
                <a:lnTo>
                  <a:pt x="436217" y="30353"/>
                </a:lnTo>
                <a:close/>
              </a:path>
              <a:path w="452754" h="329564">
                <a:moveTo>
                  <a:pt x="384937" y="30353"/>
                </a:moveTo>
                <a:lnTo>
                  <a:pt x="373195" y="38755"/>
                </a:lnTo>
                <a:lnTo>
                  <a:pt x="390036" y="62283"/>
                </a:lnTo>
                <a:lnTo>
                  <a:pt x="401828" y="53848"/>
                </a:lnTo>
                <a:lnTo>
                  <a:pt x="384937" y="30353"/>
                </a:lnTo>
                <a:close/>
              </a:path>
              <a:path w="452754" h="329564">
                <a:moveTo>
                  <a:pt x="452247" y="0"/>
                </a:moveTo>
                <a:lnTo>
                  <a:pt x="356362" y="15240"/>
                </a:lnTo>
                <a:lnTo>
                  <a:pt x="373195" y="38755"/>
                </a:lnTo>
                <a:lnTo>
                  <a:pt x="384937" y="30353"/>
                </a:lnTo>
                <a:lnTo>
                  <a:pt x="436217" y="30353"/>
                </a:lnTo>
                <a:lnTo>
                  <a:pt x="45224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47"/>
          <p:cNvSpPr/>
          <p:nvPr/>
        </p:nvSpPr>
        <p:spPr>
          <a:xfrm>
            <a:off x="5744757" y="2961635"/>
            <a:ext cx="452755" cy="289459"/>
          </a:xfrm>
          <a:custGeom>
            <a:avLst/>
            <a:gdLst/>
            <a:ahLst/>
            <a:cxnLst/>
            <a:rect l="l" t="t" r="r" b="b"/>
            <a:pathLst>
              <a:path w="452754" h="329564">
                <a:moveTo>
                  <a:pt x="373195" y="38755"/>
                </a:moveTo>
                <a:lnTo>
                  <a:pt x="0" y="305816"/>
                </a:lnTo>
                <a:lnTo>
                  <a:pt x="16764" y="329311"/>
                </a:lnTo>
                <a:lnTo>
                  <a:pt x="390036" y="62283"/>
                </a:lnTo>
                <a:lnTo>
                  <a:pt x="373195" y="38755"/>
                </a:lnTo>
                <a:close/>
              </a:path>
              <a:path w="452754" h="329564">
                <a:moveTo>
                  <a:pt x="436217" y="30353"/>
                </a:moveTo>
                <a:lnTo>
                  <a:pt x="384937" y="30353"/>
                </a:lnTo>
                <a:lnTo>
                  <a:pt x="401828" y="53848"/>
                </a:lnTo>
                <a:lnTo>
                  <a:pt x="390036" y="62283"/>
                </a:lnTo>
                <a:lnTo>
                  <a:pt x="406908" y="85851"/>
                </a:lnTo>
                <a:lnTo>
                  <a:pt x="436217" y="30353"/>
                </a:lnTo>
                <a:close/>
              </a:path>
              <a:path w="452754" h="329564">
                <a:moveTo>
                  <a:pt x="384937" y="30353"/>
                </a:moveTo>
                <a:lnTo>
                  <a:pt x="373195" y="38755"/>
                </a:lnTo>
                <a:lnTo>
                  <a:pt x="390036" y="62283"/>
                </a:lnTo>
                <a:lnTo>
                  <a:pt x="401828" y="53848"/>
                </a:lnTo>
                <a:lnTo>
                  <a:pt x="384937" y="30353"/>
                </a:lnTo>
                <a:close/>
              </a:path>
              <a:path w="452754" h="329564">
                <a:moveTo>
                  <a:pt x="452247" y="0"/>
                </a:moveTo>
                <a:lnTo>
                  <a:pt x="356362" y="15240"/>
                </a:lnTo>
                <a:lnTo>
                  <a:pt x="373195" y="38755"/>
                </a:lnTo>
                <a:lnTo>
                  <a:pt x="384937" y="30353"/>
                </a:lnTo>
                <a:lnTo>
                  <a:pt x="436217" y="30353"/>
                </a:lnTo>
                <a:lnTo>
                  <a:pt x="45224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TextBox 102"/>
          <p:cNvSpPr txBox="1"/>
          <p:nvPr/>
        </p:nvSpPr>
        <p:spPr>
          <a:xfrm>
            <a:off x="5468600" y="3167935"/>
            <a:ext cx="916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+ 197 429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5449054" y="4584385"/>
            <a:ext cx="916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- 468 093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5" name="Группа 104"/>
          <p:cNvGrpSpPr/>
          <p:nvPr/>
        </p:nvGrpSpPr>
        <p:grpSpPr>
          <a:xfrm>
            <a:off x="0" y="-26843"/>
            <a:ext cx="12191999" cy="745159"/>
            <a:chOff x="0" y="-26843"/>
            <a:chExt cx="12191999" cy="745159"/>
          </a:xfrm>
        </p:grpSpPr>
        <p:grpSp>
          <p:nvGrpSpPr>
            <p:cNvPr id="106" name="Группа 105"/>
            <p:cNvGrpSpPr/>
            <p:nvPr/>
          </p:nvGrpSpPr>
          <p:grpSpPr>
            <a:xfrm>
              <a:off x="0" y="-26843"/>
              <a:ext cx="12191999" cy="745159"/>
              <a:chOff x="0" y="-26843"/>
              <a:chExt cx="12191999" cy="745159"/>
            </a:xfrm>
          </p:grpSpPr>
          <p:grpSp>
            <p:nvGrpSpPr>
              <p:cNvPr id="109" name="Группа 108"/>
              <p:cNvGrpSpPr/>
              <p:nvPr/>
            </p:nvGrpSpPr>
            <p:grpSpPr>
              <a:xfrm>
                <a:off x="0" y="-26843"/>
                <a:ext cx="12191999" cy="745159"/>
                <a:chOff x="0" y="-26843"/>
                <a:chExt cx="12191999" cy="745159"/>
              </a:xfrm>
            </p:grpSpPr>
            <p:grpSp>
              <p:nvGrpSpPr>
                <p:cNvPr id="111" name="Группа 110"/>
                <p:cNvGrpSpPr/>
                <p:nvPr/>
              </p:nvGrpSpPr>
              <p:grpSpPr>
                <a:xfrm>
                  <a:off x="0" y="-26843"/>
                  <a:ext cx="12191999" cy="745159"/>
                  <a:chOff x="0" y="-26843"/>
                  <a:chExt cx="12191999" cy="745159"/>
                </a:xfrm>
              </p:grpSpPr>
              <p:grpSp>
                <p:nvGrpSpPr>
                  <p:cNvPr id="113" name="Группа 112"/>
                  <p:cNvGrpSpPr/>
                  <p:nvPr/>
                </p:nvGrpSpPr>
                <p:grpSpPr>
                  <a:xfrm>
                    <a:off x="11417046" y="337316"/>
                    <a:ext cx="685800" cy="381000"/>
                    <a:chOff x="10820400" y="499407"/>
                    <a:chExt cx="685800" cy="381000"/>
                  </a:xfrm>
                </p:grpSpPr>
                <p:sp>
                  <p:nvSpPr>
                    <p:cNvPr id="115" name="Равнобедренный треугольник 114"/>
                    <p:cNvSpPr/>
                    <p:nvPr/>
                  </p:nvSpPr>
                  <p:spPr>
                    <a:xfrm>
                      <a:off x="10820400" y="530821"/>
                      <a:ext cx="381000" cy="231179"/>
                    </a:xfrm>
                    <a:prstGeom prst="triangl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116" name="Равнобедренный треугольник 115"/>
                    <p:cNvSpPr/>
                    <p:nvPr/>
                  </p:nvSpPr>
                  <p:spPr>
                    <a:xfrm>
                      <a:off x="10896600" y="499407"/>
                      <a:ext cx="609600" cy="381000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</p:grpSp>
              <p:sp>
                <p:nvSpPr>
                  <p:cNvPr id="114" name="Прямоугольник 113"/>
                  <p:cNvSpPr/>
                  <p:nvPr/>
                </p:nvSpPr>
                <p:spPr>
                  <a:xfrm>
                    <a:off x="0" y="-26843"/>
                    <a:ext cx="12191999" cy="530046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112" name="object 9"/>
                <p:cNvSpPr txBox="1"/>
                <p:nvPr/>
              </p:nvSpPr>
              <p:spPr>
                <a:xfrm>
                  <a:off x="965600" y="75172"/>
                  <a:ext cx="10929833" cy="228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УПРАВЛЕНИЕ </a:t>
                  </a:r>
                  <a:r>
                    <a:rPr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ФИНАНСОВ </a:t>
                  </a:r>
                  <a:r>
                    <a:rPr sz="1400" b="1" dirty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 БЮДЖЕТНОЙ ПОЛИТИКИ </a:t>
                  </a: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АДМИНИСТРАЦИИ ВАЛУЙСКОГО МУНИЦИПАЛЬНОГО ОКРУГА</a:t>
                  </a:r>
                  <a:endParaRPr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10" name="object 62"/>
              <p:cNvSpPr txBox="1"/>
              <p:nvPr/>
            </p:nvSpPr>
            <p:spPr>
              <a:xfrm>
                <a:off x="11910445" y="-5984"/>
                <a:ext cx="237720" cy="31995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ru-RU" sz="2000" b="1" spc="-50" dirty="0">
                    <a:solidFill>
                      <a:srgbClr val="FBF8E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endParaRPr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7" name="Блок-схема: данные 106"/>
            <p:cNvSpPr/>
            <p:nvPr/>
          </p:nvSpPr>
          <p:spPr>
            <a:xfrm>
              <a:off x="130209" y="-15759"/>
              <a:ext cx="773692" cy="507878"/>
            </a:xfrm>
            <a:prstGeom prst="flowChartInputOutpu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8" name="Picture 5" descr="valuyki_2%281%2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6615" y="11213"/>
              <a:ext cx="381000" cy="471160"/>
            </a:xfrm>
            <a:prstGeom prst="rect">
              <a:avLst/>
            </a:prstGeom>
            <a:noFill/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98479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-26843"/>
            <a:ext cx="12191999" cy="745159"/>
            <a:chOff x="0" y="-26843"/>
            <a:chExt cx="12191999" cy="745159"/>
          </a:xfrm>
        </p:grpSpPr>
        <p:grpSp>
          <p:nvGrpSpPr>
            <p:cNvPr id="3" name="Группа 2"/>
            <p:cNvGrpSpPr/>
            <p:nvPr/>
          </p:nvGrpSpPr>
          <p:grpSpPr>
            <a:xfrm>
              <a:off x="0" y="-26843"/>
              <a:ext cx="12191999" cy="745159"/>
              <a:chOff x="0" y="-26843"/>
              <a:chExt cx="12191999" cy="745159"/>
            </a:xfrm>
          </p:grpSpPr>
          <p:grpSp>
            <p:nvGrpSpPr>
              <p:cNvPr id="6" name="Группа 5"/>
              <p:cNvGrpSpPr/>
              <p:nvPr/>
            </p:nvGrpSpPr>
            <p:grpSpPr>
              <a:xfrm>
                <a:off x="0" y="-26843"/>
                <a:ext cx="12191999" cy="745159"/>
                <a:chOff x="0" y="-26843"/>
                <a:chExt cx="12191999" cy="745159"/>
              </a:xfrm>
            </p:grpSpPr>
            <p:grpSp>
              <p:nvGrpSpPr>
                <p:cNvPr id="8" name="Группа 7"/>
                <p:cNvGrpSpPr/>
                <p:nvPr/>
              </p:nvGrpSpPr>
              <p:grpSpPr>
                <a:xfrm>
                  <a:off x="0" y="-26843"/>
                  <a:ext cx="12191999" cy="745159"/>
                  <a:chOff x="0" y="-26843"/>
                  <a:chExt cx="12191999" cy="745159"/>
                </a:xfrm>
              </p:grpSpPr>
              <p:grpSp>
                <p:nvGrpSpPr>
                  <p:cNvPr id="10" name="Группа 9"/>
                  <p:cNvGrpSpPr/>
                  <p:nvPr/>
                </p:nvGrpSpPr>
                <p:grpSpPr>
                  <a:xfrm>
                    <a:off x="11417046" y="337316"/>
                    <a:ext cx="685800" cy="381000"/>
                    <a:chOff x="10820400" y="499407"/>
                    <a:chExt cx="685800" cy="381000"/>
                  </a:xfrm>
                </p:grpSpPr>
                <p:sp>
                  <p:nvSpPr>
                    <p:cNvPr id="12" name="Равнобедренный треугольник 11"/>
                    <p:cNvSpPr/>
                    <p:nvPr/>
                  </p:nvSpPr>
                  <p:spPr>
                    <a:xfrm>
                      <a:off x="10820400" y="530821"/>
                      <a:ext cx="381000" cy="231179"/>
                    </a:xfrm>
                    <a:prstGeom prst="triangl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13" name="Равнобедренный треугольник 12"/>
                    <p:cNvSpPr/>
                    <p:nvPr/>
                  </p:nvSpPr>
                  <p:spPr>
                    <a:xfrm>
                      <a:off x="10896600" y="499407"/>
                      <a:ext cx="609600" cy="381000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</p:grpSp>
              <p:sp>
                <p:nvSpPr>
                  <p:cNvPr id="11" name="Прямоугольник 10"/>
                  <p:cNvSpPr/>
                  <p:nvPr/>
                </p:nvSpPr>
                <p:spPr>
                  <a:xfrm>
                    <a:off x="0" y="-26843"/>
                    <a:ext cx="12191999" cy="530046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9" name="object 9"/>
                <p:cNvSpPr txBox="1"/>
                <p:nvPr/>
              </p:nvSpPr>
              <p:spPr>
                <a:xfrm>
                  <a:off x="965600" y="75172"/>
                  <a:ext cx="10929833" cy="228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УПРАВЛЕНИЕ </a:t>
                  </a:r>
                  <a:r>
                    <a:rPr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ФИНАНСОВ </a:t>
                  </a:r>
                  <a:r>
                    <a:rPr sz="1400" b="1" dirty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 БЮДЖЕТНОЙ ПОЛИТИКИ </a:t>
                  </a: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АДМИНИСТРАЦИИ ВАЛУЙСКОГО МУНИЦИПАЛЬНОГО ОКРУГА</a:t>
                  </a:r>
                  <a:endParaRPr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" name="object 62"/>
              <p:cNvSpPr txBox="1"/>
              <p:nvPr/>
            </p:nvSpPr>
            <p:spPr>
              <a:xfrm>
                <a:off x="11910445" y="-5984"/>
                <a:ext cx="237720" cy="31995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ru-RU" sz="2000" b="1" spc="-50" dirty="0">
                    <a:solidFill>
                      <a:srgbClr val="FBF8E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endParaRPr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" name="Блок-схема: данные 3"/>
            <p:cNvSpPr/>
            <p:nvPr/>
          </p:nvSpPr>
          <p:spPr>
            <a:xfrm>
              <a:off x="130209" y="-15759"/>
              <a:ext cx="773692" cy="507878"/>
            </a:xfrm>
            <a:prstGeom prst="flowChartInputOutpu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Picture 5" descr="valuyki_2%281%2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6615" y="11213"/>
              <a:ext cx="381000" cy="471160"/>
            </a:xfrm>
            <a:prstGeom prst="rect">
              <a:avLst/>
            </a:prstGeom>
            <a:noFill/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14" name="Прямоугольник 13"/>
          <p:cNvSpPr/>
          <p:nvPr/>
        </p:nvSpPr>
        <p:spPr>
          <a:xfrm>
            <a:off x="159506" y="818775"/>
            <a:ext cx="11869799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Резервы</a:t>
            </a:r>
            <a:r>
              <a:rPr lang="ru-RU" sz="2600" b="1" spc="-1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600" b="1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дополнительных</a:t>
            </a:r>
            <a:r>
              <a:rPr lang="ru-RU" sz="2600" b="1" spc="-9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600" b="1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поступлений</a:t>
            </a:r>
            <a:r>
              <a:rPr lang="ru-RU" sz="2600" b="1" spc="-8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в</a:t>
            </a:r>
            <a:r>
              <a:rPr lang="ru-RU" sz="2600" b="1" spc="-1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600" b="1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бюджет Валуйского муниципального округа </a:t>
            </a: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</a:t>
            </a:r>
            <a:r>
              <a:rPr lang="ru-RU" sz="2600" b="1" spc="-7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2026</a:t>
            </a:r>
            <a:r>
              <a:rPr lang="ru-RU" sz="2600" b="1" spc="-7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600" b="1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год</a:t>
            </a:r>
            <a:r>
              <a:rPr lang="ru-RU" sz="2600" b="1" spc="-6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lang="ru-RU" sz="2600" b="1" spc="-7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</a:t>
            </a:r>
            <a:r>
              <a:rPr lang="ru-RU" sz="2600" b="1" spc="-6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600" b="1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плановый</a:t>
            </a:r>
            <a:r>
              <a:rPr lang="ru-RU" sz="2600" b="1" spc="-5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период</a:t>
            </a:r>
            <a:r>
              <a:rPr lang="ru-RU" sz="2600" b="1" spc="-6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2027</a:t>
            </a:r>
            <a:r>
              <a:rPr lang="ru-RU" sz="2600" b="1" spc="-8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lang="ru-RU" sz="2600" b="1" spc="-7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2028</a:t>
            </a:r>
            <a:r>
              <a:rPr lang="ru-RU" sz="2600" b="1" spc="-8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600" b="1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годов</a:t>
            </a:r>
            <a:endParaRPr lang="ru-RU" sz="2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289963" y="1761495"/>
            <a:ext cx="11869799" cy="49531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60960" rIns="0" bIns="0" rtlCol="0">
            <a:spAutoFit/>
          </a:bodyPr>
          <a:lstStyle/>
          <a:p>
            <a:r>
              <a:rPr lang="en-US" sz="2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налогового администрирования:</a:t>
            </a:r>
          </a:p>
          <a:p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реализуемые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УФНС России по Белгородской области:</a:t>
            </a:r>
          </a:p>
          <a:p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повышение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контрольных мероприятий;</a:t>
            </a:r>
          </a:p>
          <a:p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предпроверочный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«налогового разрыва»;</a:t>
            </a:r>
          </a:p>
          <a:p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пресечение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 незаконной минимизации налоговых обязательств;           </a:t>
            </a:r>
            <a:endParaRPr lang="en-US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реализуемые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межведомственного взаимодействия:</a:t>
            </a:r>
          </a:p>
          <a:p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обеспечение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полноты уплаты налогов;</a:t>
            </a:r>
          </a:p>
          <a:p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противодействие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нелегальной занятости;</a:t>
            </a:r>
          </a:p>
          <a:p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легализация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заработной платы.</a:t>
            </a:r>
          </a:p>
          <a:p>
            <a:pPr>
              <a:lnSpc>
                <a:spcPct val="150000"/>
              </a:lnSpc>
            </a:pP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дебиторской задолженности по налоговым и неналоговым доходам </a:t>
            </a:r>
          </a:p>
          <a:p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утвержденного плана приватизации (программа) имущества 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Валуйского</a:t>
            </a:r>
            <a:endParaRPr lang="en-US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округа</a:t>
            </a:r>
            <a:endParaRPr lang="en-US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администрирования неналоговых поступлений</a:t>
            </a:r>
            <a:endParaRPr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403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699930"/>
            <a:ext cx="1219199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ru-RU" sz="2800" b="1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Динамика</a:t>
            </a:r>
            <a:r>
              <a:rPr sz="2800" b="1" spc="-9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4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доходов</a:t>
            </a:r>
            <a:r>
              <a:rPr sz="2800" b="1" spc="-12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бюджета</a:t>
            </a:r>
            <a:r>
              <a:rPr lang="ru-RU" sz="2800" b="1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Валуйского муниципального округа</a:t>
            </a:r>
            <a:endParaRPr sz="2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179191" y="2404363"/>
            <a:ext cx="4254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4</a:t>
            </a:r>
            <a:r>
              <a:rPr sz="140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511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62905" y="2704592"/>
            <a:ext cx="4254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4</a:t>
            </a:r>
            <a:r>
              <a:rPr sz="140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093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84589" y="1276290"/>
            <a:ext cx="15584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тыс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. рублей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6" name="object 14"/>
          <p:cNvSpPr txBox="1"/>
          <p:nvPr/>
        </p:nvSpPr>
        <p:spPr>
          <a:xfrm>
            <a:off x="4512795" y="5442231"/>
            <a:ext cx="900219" cy="3992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1440" marR="5080" indent="-79375" algn="ctr">
              <a:lnSpc>
                <a:spcPct val="102000"/>
              </a:lnSpc>
              <a:spcBef>
                <a:spcPts val="75"/>
              </a:spcBef>
            </a:pP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1200" b="1" spc="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sz="1200" b="1" spc="-15" dirty="0" smtClean="0">
                <a:solidFill>
                  <a:srgbClr val="585858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endParaRPr lang="ru-RU" sz="1200" b="1" spc="-5" dirty="0">
              <a:solidFill>
                <a:srgbClr val="585858"/>
              </a:solidFill>
              <a:latin typeface="Calibri" panose="020F0502020204030204"/>
              <a:cs typeface="Times New Roman" panose="02020603050405020304" pitchFamily="18" charset="0"/>
            </a:endParaRPr>
          </a:p>
          <a:p>
            <a:pPr marL="91440" marR="5080" indent="-79375" algn="ctr">
              <a:lnSpc>
                <a:spcPct val="102000"/>
              </a:lnSpc>
              <a:spcBef>
                <a:spcPts val="75"/>
              </a:spcBef>
            </a:pP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</a:t>
            </a: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bject 17"/>
          <p:cNvSpPr txBox="1"/>
          <p:nvPr/>
        </p:nvSpPr>
        <p:spPr>
          <a:xfrm>
            <a:off x="6382608" y="5442231"/>
            <a:ext cx="858407" cy="38638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24130" algn="ctr">
              <a:lnSpc>
                <a:spcPct val="102000"/>
              </a:lnSpc>
              <a:spcBef>
                <a:spcPts val="75"/>
              </a:spcBef>
            </a:pPr>
            <a:r>
              <a:rPr sz="1200" b="1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r>
              <a:rPr sz="1200" b="1" spc="-260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1200" b="1" spc="-10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1200" b="1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200" b="1" spc="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1200" b="1" spc="-10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оз)</a:t>
            </a: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bject 18"/>
          <p:cNvSpPr txBox="1"/>
          <p:nvPr/>
        </p:nvSpPr>
        <p:spPr>
          <a:xfrm>
            <a:off x="8305946" y="5497753"/>
            <a:ext cx="942763" cy="38638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24130" algn="ctr">
              <a:lnSpc>
                <a:spcPct val="102000"/>
              </a:lnSpc>
              <a:spcBef>
                <a:spcPts val="75"/>
              </a:spcBef>
            </a:pPr>
            <a:r>
              <a:rPr sz="1200" b="1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2027 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r>
              <a:rPr sz="1200" b="1" spc="-260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1200" b="1" spc="-10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1200" b="1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200" b="1" spc="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1200" b="1" spc="-10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r>
              <a:rPr sz="1200" spc="-5" dirty="0">
                <a:solidFill>
                  <a:srgbClr val="585858"/>
                </a:solidFill>
                <a:latin typeface="Calibri" panose="020F0502020204030204"/>
                <a:cs typeface="Calibri" panose="020F0502020204030204"/>
              </a:rPr>
              <a:t>)</a:t>
            </a:r>
            <a:endParaRPr sz="12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6" name="object 20"/>
          <p:cNvSpPr txBox="1"/>
          <p:nvPr/>
        </p:nvSpPr>
        <p:spPr>
          <a:xfrm>
            <a:off x="1447801" y="6103721"/>
            <a:ext cx="4088672" cy="6412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20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" name="object 21"/>
          <p:cNvGrpSpPr/>
          <p:nvPr/>
        </p:nvGrpSpPr>
        <p:grpSpPr>
          <a:xfrm>
            <a:off x="6655259" y="6200943"/>
            <a:ext cx="149860" cy="149860"/>
            <a:chOff x="6068567" y="6220967"/>
            <a:chExt cx="149860" cy="149860"/>
          </a:xfrm>
          <a:solidFill>
            <a:schemeClr val="accent2">
              <a:lumMod val="75000"/>
            </a:schemeClr>
          </a:solidFill>
        </p:grpSpPr>
        <p:sp>
          <p:nvSpPr>
            <p:cNvPr id="29" name="object 22"/>
            <p:cNvSpPr/>
            <p:nvPr/>
          </p:nvSpPr>
          <p:spPr>
            <a:xfrm>
              <a:off x="6073139" y="6225539"/>
              <a:ext cx="140335" cy="140335"/>
            </a:xfrm>
            <a:custGeom>
              <a:avLst/>
              <a:gdLst/>
              <a:ahLst/>
              <a:cxnLst/>
              <a:rect l="l" t="t" r="r" b="b"/>
              <a:pathLst>
                <a:path w="140335" h="140335">
                  <a:moveTo>
                    <a:pt x="140208" y="0"/>
                  </a:moveTo>
                  <a:lnTo>
                    <a:pt x="0" y="0"/>
                  </a:lnTo>
                  <a:lnTo>
                    <a:pt x="0" y="140208"/>
                  </a:lnTo>
                  <a:lnTo>
                    <a:pt x="140208" y="140208"/>
                  </a:lnTo>
                  <a:lnTo>
                    <a:pt x="140208" y="0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50000"/>
                </a:scheme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23"/>
            <p:cNvSpPr/>
            <p:nvPr/>
          </p:nvSpPr>
          <p:spPr>
            <a:xfrm>
              <a:off x="6073139" y="6225539"/>
              <a:ext cx="140335" cy="140335"/>
            </a:xfrm>
            <a:custGeom>
              <a:avLst/>
              <a:gdLst/>
              <a:ahLst/>
              <a:cxnLst/>
              <a:rect l="l" t="t" r="r" b="b"/>
              <a:pathLst>
                <a:path w="140335" h="140335">
                  <a:moveTo>
                    <a:pt x="0" y="140208"/>
                  </a:moveTo>
                  <a:lnTo>
                    <a:pt x="140208" y="140208"/>
                  </a:lnTo>
                  <a:lnTo>
                    <a:pt x="140208" y="0"/>
                  </a:lnTo>
                  <a:lnTo>
                    <a:pt x="0" y="0"/>
                  </a:lnTo>
                  <a:lnTo>
                    <a:pt x="0" y="140208"/>
                  </a:lnTo>
                  <a:close/>
                </a:path>
              </a:pathLst>
            </a:custGeom>
            <a:grpFill/>
            <a:ln w="9143">
              <a:solidFill>
                <a:schemeClr val="accent3">
                  <a:lumMod val="50000"/>
                </a:scheme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24"/>
          <p:cNvSpPr txBox="1"/>
          <p:nvPr/>
        </p:nvSpPr>
        <p:spPr>
          <a:xfrm>
            <a:off x="7010400" y="6141135"/>
            <a:ext cx="403431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18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Межбюджетные трансферты, прочие безвозмездные поступления </a:t>
            </a: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object 13"/>
          <p:cNvSpPr/>
          <p:nvPr/>
        </p:nvSpPr>
        <p:spPr>
          <a:xfrm>
            <a:off x="781240" y="5383065"/>
            <a:ext cx="10514330" cy="0"/>
          </a:xfrm>
          <a:custGeom>
            <a:avLst/>
            <a:gdLst/>
            <a:ahLst/>
            <a:cxnLst/>
            <a:rect l="l" t="t" r="r" b="b"/>
            <a:pathLst>
              <a:path w="10514330">
                <a:moveTo>
                  <a:pt x="0" y="0"/>
                </a:moveTo>
                <a:lnTo>
                  <a:pt x="1051407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14"/>
          <p:cNvSpPr txBox="1"/>
          <p:nvPr/>
        </p:nvSpPr>
        <p:spPr>
          <a:xfrm>
            <a:off x="2710664" y="5470888"/>
            <a:ext cx="937053" cy="3992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1440" marR="5080" indent="-79375" algn="ctr">
              <a:lnSpc>
                <a:spcPct val="102000"/>
              </a:lnSpc>
              <a:spcBef>
                <a:spcPts val="75"/>
              </a:spcBef>
            </a:pP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1200" b="1" spc="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sz="1200" b="1" spc="-15" dirty="0" smtClean="0">
                <a:solidFill>
                  <a:srgbClr val="585858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endParaRPr lang="ru-RU" sz="1200" b="1" spc="-5" dirty="0">
              <a:solidFill>
                <a:srgbClr val="585858"/>
              </a:solidFill>
              <a:latin typeface="Calibri" panose="020F0502020204030204"/>
              <a:cs typeface="Times New Roman" panose="02020603050405020304" pitchFamily="18" charset="0"/>
            </a:endParaRPr>
          </a:p>
          <a:p>
            <a:pPr marL="91440" marR="5080" indent="-79375" algn="ctr">
              <a:lnSpc>
                <a:spcPct val="102000"/>
              </a:lnSpc>
              <a:spcBef>
                <a:spcPts val="75"/>
              </a:spcBef>
            </a:pP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</a:t>
            </a: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object 14"/>
          <p:cNvSpPr txBox="1"/>
          <p:nvPr/>
        </p:nvSpPr>
        <p:spPr>
          <a:xfrm>
            <a:off x="910011" y="5457263"/>
            <a:ext cx="866650" cy="3992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1440" marR="5080" indent="-79375" algn="ctr">
              <a:lnSpc>
                <a:spcPct val="102000"/>
              </a:lnSpc>
              <a:spcBef>
                <a:spcPts val="75"/>
              </a:spcBef>
            </a:pPr>
            <a:r>
              <a:rPr sz="1200" b="1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1200" b="1" spc="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sz="1200" b="1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sz="1200" b="1" spc="-15" dirty="0">
                <a:solidFill>
                  <a:srgbClr val="585858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endParaRPr lang="ru-RU" sz="1200" b="1" spc="-5" dirty="0">
              <a:solidFill>
                <a:srgbClr val="585858"/>
              </a:solidFill>
              <a:latin typeface="Calibri" panose="020F0502020204030204"/>
              <a:cs typeface="Times New Roman" panose="02020603050405020304" pitchFamily="18" charset="0"/>
            </a:endParaRPr>
          </a:p>
          <a:p>
            <a:pPr marL="91440" marR="5080" indent="-79375" algn="ctr">
              <a:lnSpc>
                <a:spcPct val="102000"/>
              </a:lnSpc>
              <a:spcBef>
                <a:spcPts val="75"/>
              </a:spcBef>
            </a:pP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</a:t>
            </a:r>
            <a:r>
              <a:rPr sz="1200" b="1" spc="-5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object 16"/>
          <p:cNvSpPr txBox="1"/>
          <p:nvPr/>
        </p:nvSpPr>
        <p:spPr>
          <a:xfrm>
            <a:off x="10169526" y="5488172"/>
            <a:ext cx="955674" cy="38638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5715" algn="ctr">
              <a:lnSpc>
                <a:spcPct val="102000"/>
              </a:lnSpc>
              <a:spcBef>
                <a:spcPts val="75"/>
              </a:spcBef>
            </a:pP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sz="1200" b="1" dirty="0" smtClean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r>
              <a:rPr sz="1200" b="1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1200" b="1" spc="-10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1200" b="1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200" b="1" spc="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1200" b="1" spc="-10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1200" b="1" spc="-5" dirty="0">
                <a:solidFill>
                  <a:srgbClr val="5858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оз)</a:t>
            </a: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4447849" y="3532362"/>
            <a:ext cx="940506" cy="1857947"/>
          </a:xfrm>
          <a:prstGeom prst="rect">
            <a:avLst/>
          </a:prstGeom>
          <a:solidFill>
            <a:srgbClr val="0070C0"/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0" rtlCol="0" anchor="t" anchorCtr="1"/>
          <a:lstStyle/>
          <a:p>
            <a:pPr algn="l"/>
            <a:endParaRPr lang="ru-RU" sz="1600" b="1" dirty="0">
              <a:solidFill>
                <a:srgbClr val="FFFBF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6363558" y="4334288"/>
            <a:ext cx="911040" cy="1048775"/>
          </a:xfrm>
          <a:prstGeom prst="rect">
            <a:avLst/>
          </a:prstGeom>
          <a:solidFill>
            <a:srgbClr val="0070C0"/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00" b="1">
              <a:solidFill>
                <a:schemeClr val="tx1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8290560" y="4228984"/>
            <a:ext cx="958151" cy="1154079"/>
          </a:xfrm>
          <a:prstGeom prst="rect">
            <a:avLst/>
          </a:prstGeom>
          <a:solidFill>
            <a:srgbClr val="0070C0"/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"/>
              </a:spcBef>
            </a:pPr>
            <a:endParaRPr lang="ru-RU" sz="1200" b="1" dirty="0">
              <a:solidFill>
                <a:srgbClr val="FFFFFF"/>
              </a:solidFill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10071288" y="3895885"/>
            <a:ext cx="928619" cy="1494424"/>
          </a:xfrm>
          <a:prstGeom prst="rect">
            <a:avLst/>
          </a:prstGeom>
          <a:solidFill>
            <a:srgbClr val="0070C0"/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ru-RU" sz="1600" b="1" dirty="0">
              <a:solidFill>
                <a:srgbClr val="FFFBF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447757" y="1942173"/>
            <a:ext cx="940598" cy="159018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ts val="100"/>
              </a:spcBef>
            </a:pPr>
            <a:r>
              <a:rPr lang="en-US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472 508</a:t>
            </a:r>
            <a:endParaRPr lang="ru-RU" sz="1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6363558" y="2694465"/>
            <a:ext cx="911040" cy="164066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ts val="100"/>
              </a:spcBef>
            </a:pPr>
            <a:r>
              <a:rPr lang="en-US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441 471</a:t>
            </a:r>
            <a:endParaRPr lang="ru-RU" sz="1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8290561" y="2519427"/>
            <a:ext cx="958148" cy="171631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ts val="100"/>
              </a:spcBef>
            </a:pPr>
            <a:r>
              <a:rPr lang="en-US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635 980</a:t>
            </a:r>
            <a:endParaRPr lang="ru-RU" sz="1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10071288" y="2826837"/>
            <a:ext cx="928619" cy="110664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ts val="100"/>
              </a:spcBef>
            </a:pPr>
            <a:r>
              <a:rPr lang="en-US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485</a:t>
            </a:r>
            <a:r>
              <a:rPr lang="en-US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295</a:t>
            </a:r>
            <a:endParaRPr lang="ru-RU" sz="1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object 35"/>
          <p:cNvSpPr txBox="1"/>
          <p:nvPr/>
        </p:nvSpPr>
        <p:spPr>
          <a:xfrm>
            <a:off x="925194" y="4150752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1 129 646</a:t>
            </a:r>
            <a:endParaRPr sz="1600" b="1" dirty="0">
              <a:solidFill>
                <a:srgbClr val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5" name="object 35"/>
          <p:cNvSpPr txBox="1"/>
          <p:nvPr/>
        </p:nvSpPr>
        <p:spPr>
          <a:xfrm>
            <a:off x="2747961" y="3160296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1 296 752</a:t>
            </a:r>
            <a:endParaRPr sz="1600" b="1" dirty="0">
              <a:solidFill>
                <a:srgbClr val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7" name="object 35"/>
          <p:cNvSpPr txBox="1"/>
          <p:nvPr/>
        </p:nvSpPr>
        <p:spPr>
          <a:xfrm>
            <a:off x="4512795" y="3687222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595 805</a:t>
            </a:r>
            <a:endParaRPr lang="ru-RU" sz="1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2650185" y="1950506"/>
            <a:ext cx="10182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3 878 879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object 35"/>
          <p:cNvSpPr txBox="1"/>
          <p:nvPr/>
        </p:nvSpPr>
        <p:spPr>
          <a:xfrm>
            <a:off x="8358296" y="4774627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</a:t>
            </a:r>
            <a:r>
              <a:rPr lang="en-US" sz="16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204 240</a:t>
            </a:r>
            <a:endParaRPr sz="1600" b="1" dirty="0">
              <a:solidFill>
                <a:srgbClr val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96006" y="2322715"/>
            <a:ext cx="10182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569 183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68213" y="2093150"/>
            <a:ext cx="10182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840 220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026483" y="2364415"/>
            <a:ext cx="10182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778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609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949109" y="4112536"/>
            <a:ext cx="903855" cy="1277773"/>
          </a:xfrm>
          <a:prstGeom prst="rect">
            <a:avLst/>
          </a:prstGeom>
          <a:solidFill>
            <a:srgbClr val="0070C0"/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pPr algn="l"/>
            <a:endParaRPr lang="ru-RU" sz="1600" b="1" dirty="0">
              <a:solidFill>
                <a:srgbClr val="FFFBF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2710286" y="3933482"/>
            <a:ext cx="913579" cy="1456828"/>
          </a:xfrm>
          <a:prstGeom prst="rect">
            <a:avLst/>
          </a:prstGeom>
          <a:solidFill>
            <a:srgbClr val="0070C0"/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Ins="0" rtlCol="0" anchor="ctr" anchorCtr="1"/>
          <a:lstStyle/>
          <a:p>
            <a:pPr algn="l"/>
            <a:endParaRPr lang="ru-RU" sz="1600" b="1" dirty="0">
              <a:solidFill>
                <a:srgbClr val="FFFBF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710286" y="2384154"/>
            <a:ext cx="913579" cy="154932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ts val="100"/>
              </a:spcBef>
            </a:pPr>
            <a:r>
              <a:rPr lang="en-US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2 490 655</a:t>
            </a:r>
            <a:endParaRPr lang="ru-RU" sz="1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4430904" y="1561497"/>
            <a:ext cx="10182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068 313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949109" y="2972869"/>
            <a:ext cx="903855" cy="114279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ts val="100"/>
              </a:spcBef>
            </a:pPr>
            <a:r>
              <a:rPr lang="en-US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2 051 267</a:t>
            </a:r>
            <a:endParaRPr lang="ru-RU" sz="1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903151" y="2567990"/>
            <a:ext cx="10182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3 262 442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object 35"/>
          <p:cNvSpPr txBox="1"/>
          <p:nvPr/>
        </p:nvSpPr>
        <p:spPr>
          <a:xfrm>
            <a:off x="6400472" y="4599630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1 127 712</a:t>
            </a:r>
          </a:p>
        </p:txBody>
      </p:sp>
      <p:sp>
        <p:nvSpPr>
          <p:cNvPr id="50" name="object 35"/>
          <p:cNvSpPr txBox="1"/>
          <p:nvPr/>
        </p:nvSpPr>
        <p:spPr>
          <a:xfrm>
            <a:off x="2767850" y="4255690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388 223</a:t>
            </a:r>
            <a:endParaRPr lang="ru-RU" sz="1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object 35"/>
          <p:cNvSpPr txBox="1"/>
          <p:nvPr/>
        </p:nvSpPr>
        <p:spPr>
          <a:xfrm>
            <a:off x="989697" y="4436341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211 175</a:t>
            </a:r>
            <a:endParaRPr lang="ru-RU" sz="1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object 35"/>
          <p:cNvSpPr txBox="1"/>
          <p:nvPr/>
        </p:nvSpPr>
        <p:spPr>
          <a:xfrm>
            <a:off x="10141508" y="4420836"/>
            <a:ext cx="82267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</a:t>
            </a: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293 314</a:t>
            </a:r>
            <a:endParaRPr sz="1600" b="1" dirty="0">
              <a:solidFill>
                <a:srgbClr val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56" name="object 21"/>
          <p:cNvGrpSpPr/>
          <p:nvPr/>
        </p:nvGrpSpPr>
        <p:grpSpPr>
          <a:xfrm>
            <a:off x="1127609" y="6215442"/>
            <a:ext cx="149860" cy="149860"/>
            <a:chOff x="6068567" y="6220967"/>
            <a:chExt cx="149860" cy="149860"/>
          </a:xfrm>
          <a:solidFill>
            <a:srgbClr val="0070C0"/>
          </a:solidFill>
        </p:grpSpPr>
        <p:sp>
          <p:nvSpPr>
            <p:cNvPr id="62" name="object 22"/>
            <p:cNvSpPr/>
            <p:nvPr/>
          </p:nvSpPr>
          <p:spPr>
            <a:xfrm>
              <a:off x="6073139" y="6225539"/>
              <a:ext cx="140335" cy="140335"/>
            </a:xfrm>
            <a:custGeom>
              <a:avLst/>
              <a:gdLst/>
              <a:ahLst/>
              <a:cxnLst/>
              <a:rect l="l" t="t" r="r" b="b"/>
              <a:pathLst>
                <a:path w="140335" h="140335">
                  <a:moveTo>
                    <a:pt x="140208" y="0"/>
                  </a:moveTo>
                  <a:lnTo>
                    <a:pt x="0" y="0"/>
                  </a:lnTo>
                  <a:lnTo>
                    <a:pt x="0" y="140208"/>
                  </a:lnTo>
                  <a:lnTo>
                    <a:pt x="140208" y="140208"/>
                  </a:lnTo>
                  <a:lnTo>
                    <a:pt x="140208" y="0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50000"/>
                </a:scheme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23"/>
            <p:cNvSpPr/>
            <p:nvPr/>
          </p:nvSpPr>
          <p:spPr>
            <a:xfrm>
              <a:off x="6073139" y="6225539"/>
              <a:ext cx="140335" cy="140335"/>
            </a:xfrm>
            <a:custGeom>
              <a:avLst/>
              <a:gdLst/>
              <a:ahLst/>
              <a:cxnLst/>
              <a:rect l="l" t="t" r="r" b="b"/>
              <a:pathLst>
                <a:path w="140335" h="140335">
                  <a:moveTo>
                    <a:pt x="0" y="140208"/>
                  </a:moveTo>
                  <a:lnTo>
                    <a:pt x="140208" y="140208"/>
                  </a:lnTo>
                  <a:lnTo>
                    <a:pt x="140208" y="0"/>
                  </a:lnTo>
                  <a:lnTo>
                    <a:pt x="0" y="0"/>
                  </a:lnTo>
                  <a:lnTo>
                    <a:pt x="0" y="140208"/>
                  </a:lnTo>
                  <a:close/>
                </a:path>
              </a:pathLst>
            </a:custGeom>
            <a:grpFill/>
            <a:ln w="9143">
              <a:solidFill>
                <a:schemeClr val="accent3">
                  <a:lumMod val="50000"/>
                </a:scheme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851268"/>
              </p:ext>
            </p:extLst>
          </p:nvPr>
        </p:nvGraphicFramePr>
        <p:xfrm>
          <a:off x="5501199" y="3660606"/>
          <a:ext cx="1074412" cy="33528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74412">
                  <a:extLst>
                    <a:ext uri="{9D8B030D-6E8A-4147-A177-3AD203B41FA5}">
                      <a16:colId xmlns:a16="http://schemas.microsoft.com/office/drawing/2014/main" val="1048510107"/>
                    </a:ext>
                  </a:extLst>
                </a:gridCol>
              </a:tblGrid>
              <a:tr h="31146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</a:rPr>
                        <a:t>- </a:t>
                      </a:r>
                      <a:r>
                        <a:rPr lang="ru-RU" sz="16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31 037</a:t>
                      </a:r>
                      <a:endParaRPr lang="ru-RU" sz="1600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340980"/>
                  </a:ext>
                </a:extLst>
              </a:tr>
            </a:tbl>
          </a:graphicData>
        </a:graphic>
      </p:graphicFrame>
      <p:graphicFrame>
        <p:nvGraphicFramePr>
          <p:cNvPr id="76" name="Таблица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796675"/>
              </p:ext>
            </p:extLst>
          </p:nvPr>
        </p:nvGraphicFramePr>
        <p:xfrm>
          <a:off x="5479419" y="4641764"/>
          <a:ext cx="1052877" cy="33528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52877">
                  <a:extLst>
                    <a:ext uri="{9D8B030D-6E8A-4147-A177-3AD203B41FA5}">
                      <a16:colId xmlns:a16="http://schemas.microsoft.com/office/drawing/2014/main" val="1048510107"/>
                    </a:ext>
                  </a:extLst>
                </a:gridCol>
              </a:tblGrid>
              <a:tr h="17778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</a:rPr>
                        <a:t>- </a:t>
                      </a:r>
                      <a:r>
                        <a:rPr lang="ru-RU" sz="16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468 093</a:t>
                      </a:r>
                      <a:endParaRPr lang="ru-RU" sz="1600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340980"/>
                  </a:ext>
                </a:extLst>
              </a:tr>
            </a:tbl>
          </a:graphicData>
        </a:graphic>
      </p:graphicFrame>
      <p:pic>
        <p:nvPicPr>
          <p:cNvPr id="34" name="Рисунок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9122" y="3071972"/>
            <a:ext cx="532474" cy="532474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7950" y="4010707"/>
            <a:ext cx="568141" cy="568141"/>
          </a:xfrm>
          <a:prstGeom prst="rect">
            <a:avLst/>
          </a:prstGeom>
        </p:spPr>
      </p:pic>
      <p:sp>
        <p:nvSpPr>
          <p:cNvPr id="37" name="Прямоугольник 36"/>
          <p:cNvSpPr/>
          <p:nvPr/>
        </p:nvSpPr>
        <p:spPr>
          <a:xfrm>
            <a:off x="5411282" y="2549336"/>
            <a:ext cx="10230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- 499 130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3" name="Рисунок 8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3655" y="2006332"/>
            <a:ext cx="532474" cy="532474"/>
          </a:xfrm>
          <a:prstGeom prst="rect">
            <a:avLst/>
          </a:prstGeom>
        </p:spPr>
      </p:pic>
      <p:pic>
        <p:nvPicPr>
          <p:cNvPr id="78" name="Рисунок 7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599743" y="3088331"/>
            <a:ext cx="532474" cy="532474"/>
          </a:xfrm>
          <a:prstGeom prst="rect">
            <a:avLst/>
          </a:prstGeom>
        </p:spPr>
      </p:pic>
      <p:pic>
        <p:nvPicPr>
          <p:cNvPr id="84" name="Рисунок 8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576472" y="4337010"/>
            <a:ext cx="532474" cy="532474"/>
          </a:xfrm>
          <a:prstGeom prst="rect">
            <a:avLst/>
          </a:prstGeom>
        </p:spPr>
      </p:pic>
      <p:pic>
        <p:nvPicPr>
          <p:cNvPr id="85" name="Рисунок 8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574177" y="2021726"/>
            <a:ext cx="532474" cy="532474"/>
          </a:xfrm>
          <a:prstGeom prst="rect">
            <a:avLst/>
          </a:prstGeom>
        </p:spPr>
      </p:pic>
      <p:graphicFrame>
        <p:nvGraphicFramePr>
          <p:cNvPr id="90" name="Таблица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641521"/>
              </p:ext>
            </p:extLst>
          </p:nvPr>
        </p:nvGraphicFramePr>
        <p:xfrm>
          <a:off x="7328774" y="3573475"/>
          <a:ext cx="1074412" cy="33528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74412">
                  <a:extLst>
                    <a:ext uri="{9D8B030D-6E8A-4147-A177-3AD203B41FA5}">
                      <a16:colId xmlns:a16="http://schemas.microsoft.com/office/drawing/2014/main" val="1048510107"/>
                    </a:ext>
                  </a:extLst>
                </a:gridCol>
              </a:tblGrid>
              <a:tr h="311466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sz="16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194 509</a:t>
                      </a:r>
                      <a:endParaRPr lang="ru-RU" sz="1600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340980"/>
                  </a:ext>
                </a:extLst>
              </a:tr>
            </a:tbl>
          </a:graphicData>
        </a:graphic>
      </p:graphicFrame>
      <p:graphicFrame>
        <p:nvGraphicFramePr>
          <p:cNvPr id="97" name="Таблица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976887"/>
              </p:ext>
            </p:extLst>
          </p:nvPr>
        </p:nvGraphicFramePr>
        <p:xfrm>
          <a:off x="7409801" y="4875365"/>
          <a:ext cx="1074412" cy="33528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74412">
                  <a:extLst>
                    <a:ext uri="{9D8B030D-6E8A-4147-A177-3AD203B41FA5}">
                      <a16:colId xmlns:a16="http://schemas.microsoft.com/office/drawing/2014/main" val="1048510107"/>
                    </a:ext>
                  </a:extLst>
                </a:gridCol>
              </a:tblGrid>
              <a:tr h="311466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76 528</a:t>
                      </a:r>
                      <a:endParaRPr lang="ru-RU" sz="1600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340980"/>
                  </a:ext>
                </a:extLst>
              </a:tr>
            </a:tbl>
          </a:graphicData>
        </a:graphic>
      </p:graphicFrame>
      <p:graphicFrame>
        <p:nvGraphicFramePr>
          <p:cNvPr id="98" name="Таблица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617773"/>
              </p:ext>
            </p:extLst>
          </p:nvPr>
        </p:nvGraphicFramePr>
        <p:xfrm>
          <a:off x="7297525" y="2556245"/>
          <a:ext cx="1074412" cy="33528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74412">
                  <a:extLst>
                    <a:ext uri="{9D8B030D-6E8A-4147-A177-3AD203B41FA5}">
                      <a16:colId xmlns:a16="http://schemas.microsoft.com/office/drawing/2014/main" val="1048510107"/>
                    </a:ext>
                  </a:extLst>
                </a:gridCol>
              </a:tblGrid>
              <a:tr h="31146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271 037</a:t>
                      </a:r>
                      <a:endParaRPr lang="ru-RU" sz="1600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340980"/>
                  </a:ext>
                </a:extLst>
              </a:tr>
            </a:tbl>
          </a:graphicData>
        </a:graphic>
      </p:graphicFrame>
      <p:grpSp>
        <p:nvGrpSpPr>
          <p:cNvPr id="81" name="Группа 80"/>
          <p:cNvGrpSpPr/>
          <p:nvPr/>
        </p:nvGrpSpPr>
        <p:grpSpPr>
          <a:xfrm>
            <a:off x="0" y="-26843"/>
            <a:ext cx="12191999" cy="745159"/>
            <a:chOff x="0" y="-26843"/>
            <a:chExt cx="12191999" cy="745159"/>
          </a:xfrm>
        </p:grpSpPr>
        <p:grpSp>
          <p:nvGrpSpPr>
            <p:cNvPr id="82" name="Группа 81"/>
            <p:cNvGrpSpPr/>
            <p:nvPr/>
          </p:nvGrpSpPr>
          <p:grpSpPr>
            <a:xfrm>
              <a:off x="0" y="-26843"/>
              <a:ext cx="12191999" cy="745159"/>
              <a:chOff x="0" y="-26843"/>
              <a:chExt cx="12191999" cy="745159"/>
            </a:xfrm>
          </p:grpSpPr>
          <p:grpSp>
            <p:nvGrpSpPr>
              <p:cNvPr id="88" name="Группа 87"/>
              <p:cNvGrpSpPr/>
              <p:nvPr/>
            </p:nvGrpSpPr>
            <p:grpSpPr>
              <a:xfrm>
                <a:off x="0" y="-26843"/>
                <a:ext cx="12191999" cy="745159"/>
                <a:chOff x="0" y="-26843"/>
                <a:chExt cx="12191999" cy="745159"/>
              </a:xfrm>
            </p:grpSpPr>
            <p:grpSp>
              <p:nvGrpSpPr>
                <p:cNvPr id="99" name="Группа 98"/>
                <p:cNvGrpSpPr/>
                <p:nvPr/>
              </p:nvGrpSpPr>
              <p:grpSpPr>
                <a:xfrm>
                  <a:off x="0" y="-26843"/>
                  <a:ext cx="12191999" cy="745159"/>
                  <a:chOff x="0" y="-26843"/>
                  <a:chExt cx="12191999" cy="745159"/>
                </a:xfrm>
              </p:grpSpPr>
              <p:grpSp>
                <p:nvGrpSpPr>
                  <p:cNvPr id="101" name="Группа 100"/>
                  <p:cNvGrpSpPr/>
                  <p:nvPr/>
                </p:nvGrpSpPr>
                <p:grpSpPr>
                  <a:xfrm>
                    <a:off x="11417046" y="337316"/>
                    <a:ext cx="685800" cy="381000"/>
                    <a:chOff x="10820400" y="499407"/>
                    <a:chExt cx="685800" cy="381000"/>
                  </a:xfrm>
                </p:grpSpPr>
                <p:sp>
                  <p:nvSpPr>
                    <p:cNvPr id="103" name="Равнобедренный треугольник 102"/>
                    <p:cNvSpPr/>
                    <p:nvPr/>
                  </p:nvSpPr>
                  <p:spPr>
                    <a:xfrm>
                      <a:off x="10820400" y="530821"/>
                      <a:ext cx="381000" cy="231179"/>
                    </a:xfrm>
                    <a:prstGeom prst="triangl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104" name="Равнобедренный треугольник 103"/>
                    <p:cNvSpPr/>
                    <p:nvPr/>
                  </p:nvSpPr>
                  <p:spPr>
                    <a:xfrm>
                      <a:off x="10896600" y="499407"/>
                      <a:ext cx="609600" cy="381000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</p:grpSp>
              <p:sp>
                <p:nvSpPr>
                  <p:cNvPr id="102" name="Прямоугольник 101"/>
                  <p:cNvSpPr/>
                  <p:nvPr/>
                </p:nvSpPr>
                <p:spPr>
                  <a:xfrm>
                    <a:off x="0" y="-26843"/>
                    <a:ext cx="12191999" cy="530046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100" name="object 9"/>
                <p:cNvSpPr txBox="1"/>
                <p:nvPr/>
              </p:nvSpPr>
              <p:spPr>
                <a:xfrm>
                  <a:off x="965600" y="75172"/>
                  <a:ext cx="10929833" cy="228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УПРАВЛЕНИЕ </a:t>
                  </a:r>
                  <a:r>
                    <a:rPr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ФИНАНСОВ </a:t>
                  </a:r>
                  <a:r>
                    <a:rPr sz="1400" b="1" dirty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 БЮДЖЕТНОЙ ПОЛИТИКИ </a:t>
                  </a: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АДМИНИСТРАЦИИ ВАЛУЙСКОГО МУНИЦИПАЛЬНОГО ОКРУГА</a:t>
                  </a:r>
                  <a:endParaRPr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89" name="object 62"/>
              <p:cNvSpPr txBox="1"/>
              <p:nvPr/>
            </p:nvSpPr>
            <p:spPr>
              <a:xfrm>
                <a:off x="11910445" y="-5984"/>
                <a:ext cx="237720" cy="31995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ru-RU" sz="2000" b="1" spc="-50" dirty="0">
                    <a:solidFill>
                      <a:srgbClr val="FBF8E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endParaRPr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6" name="Блок-схема: данные 85"/>
            <p:cNvSpPr/>
            <p:nvPr/>
          </p:nvSpPr>
          <p:spPr>
            <a:xfrm>
              <a:off x="130209" y="-15759"/>
              <a:ext cx="773692" cy="507878"/>
            </a:xfrm>
            <a:prstGeom prst="flowChartInputOutpu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87" name="Picture 5" descr="valuyki_2%281%2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6615" y="11213"/>
              <a:ext cx="381000" cy="471160"/>
            </a:xfrm>
            <a:prstGeom prst="rect">
              <a:avLst/>
            </a:prstGeom>
            <a:noFill/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86439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545" y="618721"/>
            <a:ext cx="11987761" cy="11663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430" algn="ctr">
              <a:lnSpc>
                <a:spcPts val="3025"/>
              </a:lnSpc>
              <a:spcBef>
                <a:spcPts val="95"/>
              </a:spcBef>
            </a:pPr>
            <a:r>
              <a:rPr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Изменения</a:t>
            </a:r>
            <a:r>
              <a:rPr sz="2800" spc="-5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2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налогового</a:t>
            </a:r>
            <a:r>
              <a:rPr sz="2800" spc="-5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законодательства,</a:t>
            </a:r>
            <a:endParaRPr sz="2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ts val="3025"/>
              </a:lnSpc>
            </a:pPr>
            <a:r>
              <a:rPr lang="ru-RU" sz="2800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оказывающие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влияние</a:t>
            </a:r>
            <a:r>
              <a:rPr sz="2800" spc="-8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 бюджетную политику </a:t>
            </a:r>
            <a:b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</a:b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в Валуйском муниципальном округе</a:t>
            </a:r>
            <a:endParaRPr sz="28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839345"/>
              </p:ext>
            </p:extLst>
          </p:nvPr>
        </p:nvGraphicFramePr>
        <p:xfrm>
          <a:off x="681247" y="2133600"/>
          <a:ext cx="10829506" cy="3904523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9264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03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3072">
                <a:tc>
                  <a:txBody>
                    <a:bodyPr/>
                    <a:lstStyle/>
                    <a:p>
                      <a:pPr marL="4495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Налоговый</a:t>
                      </a:r>
                      <a:r>
                        <a:rPr sz="2000" spc="-6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000" spc="-2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режим</a:t>
                      </a:r>
                      <a:endParaRPr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1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</a:t>
                      </a:r>
                      <a:r>
                        <a:rPr sz="2000" spc="-8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0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изменения</a:t>
                      </a:r>
                      <a:endParaRPr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11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472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spc="-2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НДС</a:t>
                      </a:r>
                      <a:endParaRPr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8735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spc="-2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</a:t>
                      </a:r>
                      <a:r>
                        <a:rPr sz="1600" spc="-4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налоговой</a:t>
                      </a:r>
                      <a:r>
                        <a:rPr sz="1600" spc="-3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ставки</a:t>
                      </a:r>
                      <a:r>
                        <a:rPr sz="16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sz="1600" spc="-1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sz="1600" spc="-35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sz="1600" spc="-2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sz="1600" spc="-4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sz="16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большинства</a:t>
                      </a:r>
                      <a:r>
                        <a:rPr sz="1600" spc="-2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товаров</a:t>
                      </a:r>
                      <a:r>
                        <a:rPr sz="1600" spc="-2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sz="1600" spc="-2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spc="-1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600" spc="-1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(покупка товаров, работ, услуг)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353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spc="-2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Упрощенная</a:t>
                      </a:r>
                      <a:r>
                        <a:rPr sz="2000" spc="-3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0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</a:t>
                      </a:r>
                      <a:endParaRPr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налогообложения</a:t>
                      </a:r>
                      <a:endParaRPr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8735" marB="0"/>
                </a:tc>
                <a:tc>
                  <a:txBody>
                    <a:bodyPr/>
                    <a:lstStyle/>
                    <a:p>
                      <a:pPr marL="92075" marR="25781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Снижение</a:t>
                      </a:r>
                      <a:r>
                        <a:rPr sz="1600" spc="-4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критерия</a:t>
                      </a:r>
                      <a:r>
                        <a:rPr sz="1600" spc="-4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sz="1600" spc="-2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выручке</a:t>
                      </a:r>
                      <a:r>
                        <a:rPr sz="1600" spc="-3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sz="1600" spc="-1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sz="1600" spc="-2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sz="1600" spc="-15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рублей</a:t>
                      </a:r>
                      <a:r>
                        <a:rPr sz="1600" spc="-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sz="1600" spc="-3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sz="1600" spc="-2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sz="1600" spc="-15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рублей</a:t>
                      </a:r>
                      <a:r>
                        <a:rPr sz="1600" spc="-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sz="1600" spc="-1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возникновения</a:t>
                      </a:r>
                      <a:r>
                        <a:rPr sz="1600" spc="-3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обязанности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уплаты</a:t>
                      </a:r>
                      <a:r>
                        <a:rPr sz="1600" spc="-2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НДС</a:t>
                      </a:r>
                      <a:r>
                        <a:rPr sz="1600" spc="-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sz="1600" spc="-45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ставке</a:t>
                      </a:r>
                      <a:r>
                        <a:rPr sz="1600" spc="-25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r>
                        <a:rPr lang="ru-RU" sz="1600" spc="-25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-25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3186">
                <a:tc>
                  <a:txBody>
                    <a:bodyPr/>
                    <a:lstStyle/>
                    <a:p>
                      <a:pPr marL="91440" marR="81153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Патентная</a:t>
                      </a:r>
                      <a:r>
                        <a:rPr sz="2000" spc="-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0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 налогообложения</a:t>
                      </a:r>
                      <a:endParaRPr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9370" marB="0"/>
                </a:tc>
                <a:tc>
                  <a:txBody>
                    <a:bodyPr/>
                    <a:lstStyle/>
                    <a:p>
                      <a:pPr marL="92075" marR="22733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Снижение</a:t>
                      </a:r>
                      <a:r>
                        <a:rPr sz="1600" spc="-5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критерия</a:t>
                      </a:r>
                      <a:r>
                        <a:rPr sz="1600" spc="-4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применения</a:t>
                      </a:r>
                      <a:r>
                        <a:rPr sz="1600" spc="-4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налогового</a:t>
                      </a:r>
                      <a:r>
                        <a:rPr sz="1600" spc="-4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режима</a:t>
                      </a:r>
                      <a:r>
                        <a:rPr sz="1600" spc="-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sz="1600" spc="-3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выручке</a:t>
                      </a:r>
                      <a:r>
                        <a:rPr sz="1600" spc="-2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sz="1600" spc="-2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sz="1600" spc="-4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sz="1600" spc="-2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рублей</a:t>
                      </a:r>
                      <a:r>
                        <a:rPr sz="1600" spc="-1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sz="1600" spc="-3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sz="1600" spc="-4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sz="1600" spc="-25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рублей.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Запрет</a:t>
                      </a:r>
                      <a:r>
                        <a:rPr sz="1600" spc="-4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применения</a:t>
                      </a:r>
                      <a:r>
                        <a:rPr sz="1600" spc="-6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налогового</a:t>
                      </a:r>
                      <a:r>
                        <a:rPr sz="1600" spc="-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режима</a:t>
                      </a:r>
                      <a:r>
                        <a:rPr sz="1600" spc="-4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sz="1600" spc="-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осуществлении</a:t>
                      </a:r>
                      <a:r>
                        <a:rPr sz="1600" spc="-1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розничной</a:t>
                      </a:r>
                      <a:r>
                        <a:rPr sz="1600" spc="-6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торговли</a:t>
                      </a:r>
                      <a:r>
                        <a:rPr sz="1600" spc="-4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sz="1600" spc="-2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стационарных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объектах</a:t>
                      </a:r>
                      <a:r>
                        <a:rPr sz="1600" spc="-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торговли,</a:t>
                      </a:r>
                      <a:r>
                        <a:rPr sz="1600" spc="-5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sz="1600" spc="-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осуществлении</a:t>
                      </a:r>
                      <a:r>
                        <a:rPr sz="1600" spc="-3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грузоперевозок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127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0" y="-26843"/>
            <a:ext cx="12191999" cy="745159"/>
            <a:chOff x="0" y="-26843"/>
            <a:chExt cx="12191999" cy="745159"/>
          </a:xfrm>
        </p:grpSpPr>
        <p:grpSp>
          <p:nvGrpSpPr>
            <p:cNvPr id="13" name="Группа 12"/>
            <p:cNvGrpSpPr/>
            <p:nvPr/>
          </p:nvGrpSpPr>
          <p:grpSpPr>
            <a:xfrm>
              <a:off x="0" y="-26843"/>
              <a:ext cx="12191999" cy="745159"/>
              <a:chOff x="0" y="-26843"/>
              <a:chExt cx="12191999" cy="745159"/>
            </a:xfrm>
          </p:grpSpPr>
          <p:grpSp>
            <p:nvGrpSpPr>
              <p:cNvPr id="18" name="Группа 17"/>
              <p:cNvGrpSpPr/>
              <p:nvPr/>
            </p:nvGrpSpPr>
            <p:grpSpPr>
              <a:xfrm>
                <a:off x="0" y="-26843"/>
                <a:ext cx="12191999" cy="745159"/>
                <a:chOff x="0" y="-26843"/>
                <a:chExt cx="12191999" cy="745159"/>
              </a:xfrm>
            </p:grpSpPr>
            <p:grpSp>
              <p:nvGrpSpPr>
                <p:cNvPr id="20" name="Группа 19"/>
                <p:cNvGrpSpPr/>
                <p:nvPr/>
              </p:nvGrpSpPr>
              <p:grpSpPr>
                <a:xfrm>
                  <a:off x="0" y="-26843"/>
                  <a:ext cx="12191999" cy="745159"/>
                  <a:chOff x="0" y="-26843"/>
                  <a:chExt cx="12191999" cy="745159"/>
                </a:xfrm>
              </p:grpSpPr>
              <p:grpSp>
                <p:nvGrpSpPr>
                  <p:cNvPr id="22" name="Группа 21"/>
                  <p:cNvGrpSpPr/>
                  <p:nvPr/>
                </p:nvGrpSpPr>
                <p:grpSpPr>
                  <a:xfrm>
                    <a:off x="11417046" y="337316"/>
                    <a:ext cx="685800" cy="381000"/>
                    <a:chOff x="10820400" y="499407"/>
                    <a:chExt cx="685800" cy="381000"/>
                  </a:xfrm>
                </p:grpSpPr>
                <p:sp>
                  <p:nvSpPr>
                    <p:cNvPr id="24" name="Равнобедренный треугольник 23"/>
                    <p:cNvSpPr/>
                    <p:nvPr/>
                  </p:nvSpPr>
                  <p:spPr>
                    <a:xfrm>
                      <a:off x="10820400" y="530821"/>
                      <a:ext cx="381000" cy="231179"/>
                    </a:xfrm>
                    <a:prstGeom prst="triangl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25" name="Равнобедренный треугольник 24"/>
                    <p:cNvSpPr/>
                    <p:nvPr/>
                  </p:nvSpPr>
                  <p:spPr>
                    <a:xfrm>
                      <a:off x="10896600" y="499407"/>
                      <a:ext cx="609600" cy="381000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</p:grpSp>
              <p:sp>
                <p:nvSpPr>
                  <p:cNvPr id="23" name="Прямоугольник 22"/>
                  <p:cNvSpPr/>
                  <p:nvPr/>
                </p:nvSpPr>
                <p:spPr>
                  <a:xfrm>
                    <a:off x="0" y="-26843"/>
                    <a:ext cx="12191999" cy="530046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21" name="object 9"/>
                <p:cNvSpPr txBox="1"/>
                <p:nvPr/>
              </p:nvSpPr>
              <p:spPr>
                <a:xfrm>
                  <a:off x="965600" y="75172"/>
                  <a:ext cx="10929833" cy="228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УПРАВЛЕНИЕ </a:t>
                  </a:r>
                  <a:r>
                    <a:rPr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ФИНАНСОВ </a:t>
                  </a:r>
                  <a:r>
                    <a:rPr sz="1400" b="1" dirty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 БЮДЖЕТНОЙ ПОЛИТИКИ </a:t>
                  </a: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АДМИНИСТРАЦИИ ВАЛУЙСКОГО МУНИЦИПАЛЬНОГО ОКРУГА</a:t>
                  </a:r>
                  <a:endParaRPr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" name="object 62"/>
              <p:cNvSpPr txBox="1"/>
              <p:nvPr/>
            </p:nvSpPr>
            <p:spPr>
              <a:xfrm>
                <a:off x="11910445" y="-5984"/>
                <a:ext cx="237720" cy="31995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ru-RU" sz="2000" b="1" spc="-50" dirty="0">
                    <a:solidFill>
                      <a:srgbClr val="FBF8E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:endParaRPr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4" name="Блок-схема: данные 13"/>
            <p:cNvSpPr/>
            <p:nvPr/>
          </p:nvSpPr>
          <p:spPr>
            <a:xfrm>
              <a:off x="130209" y="-15759"/>
              <a:ext cx="773692" cy="507878"/>
            </a:xfrm>
            <a:prstGeom prst="flowChartInputOutpu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Picture 5" descr="valuyki_2%281%2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6615" y="11213"/>
              <a:ext cx="381000" cy="471160"/>
            </a:xfrm>
            <a:prstGeom prst="rect">
              <a:avLst/>
            </a:prstGeom>
            <a:noFill/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Прямоугольник 32"/>
          <p:cNvSpPr/>
          <p:nvPr/>
        </p:nvSpPr>
        <p:spPr>
          <a:xfrm>
            <a:off x="6077275" y="5482988"/>
            <a:ext cx="6038867" cy="1222612"/>
          </a:xfrm>
          <a:prstGeom prst="rect">
            <a:avLst/>
          </a:prstGeom>
          <a:solidFill>
            <a:srgbClr val="FFFBF1">
              <a:alpha val="40000"/>
            </a:srgb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7563" y="5811658"/>
            <a:ext cx="5631107" cy="893942"/>
          </a:xfrm>
          <a:prstGeom prst="rect">
            <a:avLst/>
          </a:prstGeom>
          <a:solidFill>
            <a:srgbClr val="FFFBF1">
              <a:alpha val="40000"/>
            </a:srgb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object 5"/>
          <p:cNvSpPr/>
          <p:nvPr/>
        </p:nvSpPr>
        <p:spPr>
          <a:xfrm>
            <a:off x="5851407" y="1618427"/>
            <a:ext cx="76200" cy="4910135"/>
          </a:xfrm>
          <a:custGeom>
            <a:avLst/>
            <a:gdLst/>
            <a:ahLst/>
            <a:cxnLst/>
            <a:rect l="l" t="t" r="r" b="b"/>
            <a:pathLst>
              <a:path h="5452109">
                <a:moveTo>
                  <a:pt x="0" y="0"/>
                </a:moveTo>
                <a:lnTo>
                  <a:pt x="0" y="5451779"/>
                </a:lnTo>
              </a:path>
            </a:pathLst>
          </a:custGeom>
          <a:ln w="28956">
            <a:solidFill>
              <a:srgbClr val="0063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7"/>
          <p:cNvSpPr txBox="1"/>
          <p:nvPr/>
        </p:nvSpPr>
        <p:spPr>
          <a:xfrm>
            <a:off x="7370988" y="1444185"/>
            <a:ext cx="3680804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</a:t>
            </a:r>
            <a:r>
              <a:rPr sz="1800"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sz="1800"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b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sz="1800"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</a:t>
            </a:r>
            <a:r>
              <a:rPr sz="1800" b="1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3362325814"/>
              </p:ext>
            </p:extLst>
          </p:nvPr>
        </p:nvGraphicFramePr>
        <p:xfrm>
          <a:off x="5927607" y="1507943"/>
          <a:ext cx="6188535" cy="3761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object 7"/>
          <p:cNvSpPr txBox="1"/>
          <p:nvPr/>
        </p:nvSpPr>
        <p:spPr>
          <a:xfrm>
            <a:off x="1128092" y="1389899"/>
            <a:ext cx="3680804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Налоги на совокупный доход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Диаграмма 22"/>
          <p:cNvGraphicFramePr/>
          <p:nvPr>
            <p:extLst>
              <p:ext uri="{D42A27DB-BD31-4B8C-83A1-F6EECF244321}">
                <p14:modId xmlns:p14="http://schemas.microsoft.com/office/powerpoint/2010/main" val="1452801251"/>
              </p:ext>
            </p:extLst>
          </p:nvPr>
        </p:nvGraphicFramePr>
        <p:xfrm>
          <a:off x="124967" y="1710500"/>
          <a:ext cx="5523703" cy="3558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5" name="object 72"/>
          <p:cNvSpPr/>
          <p:nvPr/>
        </p:nvSpPr>
        <p:spPr>
          <a:xfrm>
            <a:off x="6713020" y="1888526"/>
            <a:ext cx="193675" cy="165100"/>
          </a:xfrm>
          <a:custGeom>
            <a:avLst/>
            <a:gdLst/>
            <a:ahLst/>
            <a:cxnLst/>
            <a:rect l="l" t="t" r="r" b="b"/>
            <a:pathLst>
              <a:path w="193675" h="165100">
                <a:moveTo>
                  <a:pt x="96774" y="0"/>
                </a:moveTo>
                <a:lnTo>
                  <a:pt x="0" y="164592"/>
                </a:lnTo>
                <a:lnTo>
                  <a:pt x="193548" y="164592"/>
                </a:lnTo>
                <a:lnTo>
                  <a:pt x="9677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72"/>
          <p:cNvSpPr/>
          <p:nvPr/>
        </p:nvSpPr>
        <p:spPr>
          <a:xfrm>
            <a:off x="10744200" y="2394993"/>
            <a:ext cx="193675" cy="165100"/>
          </a:xfrm>
          <a:custGeom>
            <a:avLst/>
            <a:gdLst/>
            <a:ahLst/>
            <a:cxnLst/>
            <a:rect l="l" t="t" r="r" b="b"/>
            <a:pathLst>
              <a:path w="193675" h="165100">
                <a:moveTo>
                  <a:pt x="96774" y="0"/>
                </a:moveTo>
                <a:lnTo>
                  <a:pt x="0" y="164592"/>
                </a:lnTo>
                <a:lnTo>
                  <a:pt x="193548" y="164592"/>
                </a:lnTo>
                <a:lnTo>
                  <a:pt x="9677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8"/>
          <p:cNvSpPr txBox="1"/>
          <p:nvPr/>
        </p:nvSpPr>
        <p:spPr>
          <a:xfrm>
            <a:off x="6231181" y="5521269"/>
            <a:ext cx="5960417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</a:t>
            </a: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года</a:t>
            </a:r>
            <a:r>
              <a:rPr lang="ru-RU" sz="1400" b="1" i="1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соответствии с Законом Белгородской области «Об областном бюджете на 2026 год и на плановый период 2027 и 2028 годов» отменен дополнительный норматив отчисления от налога на доходы физических лиц в бюджеты муниципальных округов с 50 % в 2025 году до 30 % в 2026 году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object 8"/>
          <p:cNvSpPr txBox="1"/>
          <p:nvPr/>
        </p:nvSpPr>
        <p:spPr>
          <a:xfrm>
            <a:off x="124968" y="5869407"/>
            <a:ext cx="5585163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spcBef>
                <a:spcPts val="100"/>
              </a:spcBef>
            </a:pP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2025 года </a:t>
            </a:r>
            <a:r>
              <a:rPr lang="ru-RU" sz="1400" b="1" i="1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отменен дополнительный норматив отчисления в бюджеты муниципальных округов</a:t>
            </a:r>
            <a:r>
              <a:rPr lang="en-US" sz="1400" b="1" i="1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налога, </a:t>
            </a:r>
            <a:r>
              <a:rPr lang="ru-RU" sz="1400" b="1" i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взимаемого в связи с применением </a:t>
            </a:r>
            <a:r>
              <a:rPr lang="ru-RU" sz="1400" b="1" i="1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упрощенной </a:t>
            </a:r>
            <a:r>
              <a:rPr lang="ru-RU" sz="1400" b="1" i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налогообложения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3912" y="5210252"/>
            <a:ext cx="5024339" cy="659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l">
              <a:spcBef>
                <a:spcPts val="100"/>
              </a:spcBef>
            </a:pPr>
            <a:r>
              <a:rPr lang="ru-RU" sz="1200" i="1" spc="-5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Налог, взимаемый в связи с применением </a:t>
            </a:r>
            <a:r>
              <a:rPr lang="ru-RU" sz="1200" i="1" spc="-5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патентной </a:t>
            </a:r>
            <a:r>
              <a:rPr lang="ru-RU" sz="1200" i="1" spc="-5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</a:t>
            </a:r>
            <a:r>
              <a:rPr lang="ru-RU" sz="1200" i="1" spc="-5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налогообложения</a:t>
            </a:r>
            <a:endParaRPr lang="ru-RU" sz="1200" i="1" spc="-5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100"/>
              </a:spcBef>
            </a:pPr>
            <a:r>
              <a:rPr lang="ru-RU" sz="1200" i="1" spc="-5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сельскохозяйственный налог</a:t>
            </a:r>
          </a:p>
        </p:txBody>
      </p:sp>
      <p:grpSp>
        <p:nvGrpSpPr>
          <p:cNvPr id="55" name="object 52"/>
          <p:cNvGrpSpPr/>
          <p:nvPr/>
        </p:nvGrpSpPr>
        <p:grpSpPr>
          <a:xfrm>
            <a:off x="235174" y="5695593"/>
            <a:ext cx="76200" cy="76200"/>
            <a:chOff x="969264" y="4728972"/>
            <a:chExt cx="76200" cy="76200"/>
          </a:xfrm>
          <a:solidFill>
            <a:schemeClr val="accent1"/>
          </a:solidFill>
        </p:grpSpPr>
        <p:sp>
          <p:nvSpPr>
            <p:cNvPr id="56" name="object 53"/>
            <p:cNvSpPr/>
            <p:nvPr/>
          </p:nvSpPr>
          <p:spPr>
            <a:xfrm>
              <a:off x="969264" y="4728972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grpFill/>
            <a:ln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4"/>
            <p:cNvSpPr/>
            <p:nvPr/>
          </p:nvSpPr>
          <p:spPr>
            <a:xfrm>
              <a:off x="969264" y="4728972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76200"/>
                  </a:moveTo>
                  <a:lnTo>
                    <a:pt x="76200" y="76200"/>
                  </a:lnTo>
                  <a:lnTo>
                    <a:pt x="76200" y="0"/>
                  </a:lnTo>
                  <a:lnTo>
                    <a:pt x="0" y="0"/>
                  </a:lnTo>
                  <a:lnTo>
                    <a:pt x="0" y="76200"/>
                  </a:lnTo>
                  <a:close/>
                </a:path>
              </a:pathLst>
            </a:custGeom>
            <a:grpFill/>
            <a:ln w="15240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72"/>
          <p:cNvSpPr/>
          <p:nvPr/>
        </p:nvSpPr>
        <p:spPr>
          <a:xfrm rot="10800000">
            <a:off x="1743891" y="2359589"/>
            <a:ext cx="212875" cy="165093"/>
          </a:xfrm>
          <a:custGeom>
            <a:avLst/>
            <a:gdLst/>
            <a:ahLst/>
            <a:cxnLst/>
            <a:rect l="l" t="t" r="r" b="b"/>
            <a:pathLst>
              <a:path w="193675" h="165100">
                <a:moveTo>
                  <a:pt x="96774" y="0"/>
                </a:moveTo>
                <a:lnTo>
                  <a:pt x="0" y="164592"/>
                </a:lnTo>
                <a:lnTo>
                  <a:pt x="193548" y="164592"/>
                </a:lnTo>
                <a:lnTo>
                  <a:pt x="9677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124968" y="531729"/>
            <a:ext cx="11769089" cy="7636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Особенности</a:t>
            </a:r>
            <a:r>
              <a:rPr sz="2400" b="1" spc="-145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2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формирования</a:t>
            </a:r>
            <a:r>
              <a:rPr sz="2400" b="1" spc="-12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1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налоговых</a:t>
            </a:r>
            <a:r>
              <a:rPr sz="2400" b="1" spc="-12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4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доходов</a:t>
            </a:r>
            <a:r>
              <a:rPr sz="2400" b="1" spc="-135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бюджета</a:t>
            </a:r>
            <a:r>
              <a:rPr lang="ru-RU" sz="2400" b="1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 </a:t>
            </a:r>
          </a:p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ru-RU" sz="2400" b="1" spc="-1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Валуйского муниципального округа</a:t>
            </a:r>
            <a:endParaRPr sz="24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225649" y="5280863"/>
            <a:ext cx="85725" cy="85725"/>
            <a:chOff x="964691" y="4430267"/>
            <a:chExt cx="85725" cy="85725"/>
          </a:xfrm>
          <a:solidFill>
            <a:srgbClr val="00B0F0"/>
          </a:solidFill>
        </p:grpSpPr>
        <p:sp>
          <p:nvSpPr>
            <p:cNvPr id="59" name="object 49"/>
            <p:cNvSpPr/>
            <p:nvPr/>
          </p:nvSpPr>
          <p:spPr>
            <a:xfrm>
              <a:off x="969263" y="443483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50"/>
            <p:cNvSpPr/>
            <p:nvPr/>
          </p:nvSpPr>
          <p:spPr>
            <a:xfrm>
              <a:off x="969263" y="443483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76200"/>
                  </a:moveTo>
                  <a:lnTo>
                    <a:pt x="76200" y="76200"/>
                  </a:lnTo>
                  <a:lnTo>
                    <a:pt x="76200" y="0"/>
                  </a:lnTo>
                  <a:lnTo>
                    <a:pt x="0" y="0"/>
                  </a:lnTo>
                  <a:lnTo>
                    <a:pt x="0" y="76200"/>
                  </a:lnTo>
                  <a:close/>
                </a:path>
              </a:pathLst>
            </a:custGeom>
            <a:grpFill/>
            <a:ln w="9144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TextBox 1"/>
          <p:cNvSpPr txBox="1"/>
          <p:nvPr/>
        </p:nvSpPr>
        <p:spPr>
          <a:xfrm>
            <a:off x="1907174" y="2052973"/>
            <a:ext cx="622756" cy="181759"/>
          </a:xfrm>
          <a:prstGeom prst="rect">
            <a:avLst/>
          </a:prstGeom>
        </p:spPr>
        <p:txBody>
          <a:bodyPr wrap="none" rtlCol="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29 788</a:t>
            </a:r>
            <a:endParaRPr lang="ru-RU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484589" y="1049841"/>
            <a:ext cx="15584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тыс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cs typeface="Times New Roman" panose="02020603050405020304"/>
              </a:rPr>
              <a:t>. рублей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5" name="Группа 34"/>
          <p:cNvGrpSpPr/>
          <p:nvPr/>
        </p:nvGrpSpPr>
        <p:grpSpPr>
          <a:xfrm>
            <a:off x="0" y="-26843"/>
            <a:ext cx="12191999" cy="745159"/>
            <a:chOff x="0" y="-26843"/>
            <a:chExt cx="12191999" cy="745159"/>
          </a:xfrm>
        </p:grpSpPr>
        <p:grpSp>
          <p:nvGrpSpPr>
            <p:cNvPr id="36" name="Группа 35"/>
            <p:cNvGrpSpPr/>
            <p:nvPr/>
          </p:nvGrpSpPr>
          <p:grpSpPr>
            <a:xfrm>
              <a:off x="0" y="-26843"/>
              <a:ext cx="12191999" cy="745159"/>
              <a:chOff x="0" y="-26843"/>
              <a:chExt cx="12191999" cy="745159"/>
            </a:xfrm>
          </p:grpSpPr>
          <p:grpSp>
            <p:nvGrpSpPr>
              <p:cNvPr id="47" name="Группа 46"/>
              <p:cNvGrpSpPr/>
              <p:nvPr/>
            </p:nvGrpSpPr>
            <p:grpSpPr>
              <a:xfrm>
                <a:off x="0" y="-26843"/>
                <a:ext cx="12191999" cy="745159"/>
                <a:chOff x="0" y="-26843"/>
                <a:chExt cx="12191999" cy="745159"/>
              </a:xfrm>
            </p:grpSpPr>
            <p:grpSp>
              <p:nvGrpSpPr>
                <p:cNvPr id="50" name="Группа 49"/>
                <p:cNvGrpSpPr/>
                <p:nvPr/>
              </p:nvGrpSpPr>
              <p:grpSpPr>
                <a:xfrm>
                  <a:off x="0" y="-26843"/>
                  <a:ext cx="12191999" cy="745159"/>
                  <a:chOff x="0" y="-26843"/>
                  <a:chExt cx="12191999" cy="745159"/>
                </a:xfrm>
              </p:grpSpPr>
              <p:grpSp>
                <p:nvGrpSpPr>
                  <p:cNvPr id="52" name="Группа 51"/>
                  <p:cNvGrpSpPr/>
                  <p:nvPr/>
                </p:nvGrpSpPr>
                <p:grpSpPr>
                  <a:xfrm>
                    <a:off x="11417046" y="337316"/>
                    <a:ext cx="685800" cy="381000"/>
                    <a:chOff x="10820400" y="499407"/>
                    <a:chExt cx="685800" cy="381000"/>
                  </a:xfrm>
                </p:grpSpPr>
                <p:sp>
                  <p:nvSpPr>
                    <p:cNvPr id="54" name="Равнобедренный треугольник 53"/>
                    <p:cNvSpPr/>
                    <p:nvPr/>
                  </p:nvSpPr>
                  <p:spPr>
                    <a:xfrm>
                      <a:off x="10820400" y="530821"/>
                      <a:ext cx="381000" cy="231179"/>
                    </a:xfrm>
                    <a:prstGeom prst="triangl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61" name="Равнобедренный треугольник 60"/>
                    <p:cNvSpPr/>
                    <p:nvPr/>
                  </p:nvSpPr>
                  <p:spPr>
                    <a:xfrm>
                      <a:off x="10896600" y="499407"/>
                      <a:ext cx="609600" cy="381000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</p:grpSp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0" y="-26843"/>
                    <a:ext cx="12191999" cy="530046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51" name="object 9"/>
                <p:cNvSpPr txBox="1"/>
                <p:nvPr/>
              </p:nvSpPr>
              <p:spPr>
                <a:xfrm>
                  <a:off x="965600" y="75172"/>
                  <a:ext cx="10929833" cy="228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00"/>
                    </a:spcBef>
                  </a:pP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УПРАВЛЕНИЕ </a:t>
                  </a:r>
                  <a:r>
                    <a:rPr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ФИНАНСОВ </a:t>
                  </a:r>
                  <a:r>
                    <a:rPr sz="1400" b="1" dirty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 БЮДЖЕТНОЙ ПОЛИТИКИ </a:t>
                  </a:r>
                  <a:r>
                    <a:rPr lang="ru-RU" sz="1400" b="1" dirty="0" smtClean="0">
                      <a:solidFill>
                        <a:srgbClr val="FFFA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АДМИНИСТРАЦИИ ВАЛУЙСКОГО МУНИЦИПАЛЬНОГО ОКРУГА</a:t>
                  </a:r>
                  <a:endParaRPr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9" name="object 62"/>
              <p:cNvSpPr txBox="1"/>
              <p:nvPr/>
            </p:nvSpPr>
            <p:spPr>
              <a:xfrm>
                <a:off x="11910445" y="-5984"/>
                <a:ext cx="237720" cy="31995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ru-RU" sz="2000" b="1" spc="-50" dirty="0">
                    <a:solidFill>
                      <a:srgbClr val="FBF8E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</a:t>
                </a:r>
                <a:endParaRPr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7" name="Блок-схема: данные 36"/>
            <p:cNvSpPr/>
            <p:nvPr/>
          </p:nvSpPr>
          <p:spPr>
            <a:xfrm>
              <a:off x="130209" y="-15759"/>
              <a:ext cx="773692" cy="507878"/>
            </a:xfrm>
            <a:prstGeom prst="flowChartInputOutpu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2" name="Picture 5" descr="valuyki_2%281%2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6615" y="11213"/>
              <a:ext cx="381000" cy="471160"/>
            </a:xfrm>
            <a:prstGeom prst="rect">
              <a:avLst/>
            </a:prstGeom>
            <a:noFill/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1462</TotalTime>
  <Words>1902</Words>
  <Application>Microsoft Office PowerPoint</Application>
  <PresentationFormat>Широкоэкранный</PresentationFormat>
  <Paragraphs>431</Paragraphs>
  <Slides>17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SimSun</vt:lpstr>
      <vt:lpstr>Arial</vt:lpstr>
      <vt:lpstr>Arial MT</vt:lpstr>
      <vt:lpstr>Calibri</vt:lpstr>
      <vt:lpstr>Calibri Light</vt:lpstr>
      <vt:lpstr>Cambria</vt:lpstr>
      <vt:lpstr>等线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Изменения налогового законодательства, оказывающие влияние на бюджетную политику  в Валуйском муниципальном округе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Контактная информация для граждан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основных параметрах бюджета Белгородской области на 2026 год и на плановый период_x000d_2027 – 2028 годов</dc:title>
  <dc:creator>Учетная запись Майкрософт</dc:creator>
  <cp:lastModifiedBy>Бюджет3</cp:lastModifiedBy>
  <cp:revision>373</cp:revision>
  <cp:lastPrinted>2026-04-17T13:15:37Z</cp:lastPrinted>
  <dcterms:created xsi:type="dcterms:W3CDTF">2025-10-31T06:55:00Z</dcterms:created>
  <dcterms:modified xsi:type="dcterms:W3CDTF">2026-04-17T13:19:10Z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2025-10-26T06:00:00Z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2025-10-31T06:00:00Z</vt:filetime>
  </property>
  <property fmtid="{D5CDD505-2E9C-101B-9397-08002B2CF9AE}" pid="5" name="Producer">
    <vt:lpwstr>Microsoft® PowerPoint® LTSC</vt:lpwstr>
  </property>
  <property fmtid="{D5CDD505-2E9C-101B-9397-08002B2CF9AE}" pid="6" name="KSOProductBuildVer">
    <vt:lpwstr>1049-11.2.0.10132</vt:lpwstr>
  </property>
</Properties>
</file>