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harts/colors1.xml" ContentType="application/vnd.ms-office.chartcolorstyl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2"/>
  </p:notesMasterIdLst>
  <p:sldIdLst>
    <p:sldId id="318" r:id="rId2"/>
    <p:sldId id="429" r:id="rId3"/>
    <p:sldId id="431" r:id="rId4"/>
    <p:sldId id="465" r:id="rId5"/>
    <p:sldId id="466" r:id="rId6"/>
    <p:sldId id="472" r:id="rId7"/>
    <p:sldId id="467" r:id="rId8"/>
    <p:sldId id="454" r:id="rId9"/>
    <p:sldId id="468" r:id="rId10"/>
    <p:sldId id="455" r:id="rId11"/>
  </p:sldIdLst>
  <p:sldSz cx="9144000" cy="6858000" type="screen4x3"/>
  <p:notesSz cx="6858000" cy="9144000"/>
  <p:defaultTextStyle>
    <a:defPPr>
      <a:defRPr lang="ru-RU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утилинаОН" initials="П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1517D"/>
    <a:srgbClr val="253C5E"/>
    <a:srgbClr val="646D99"/>
    <a:srgbClr val="F3541A"/>
    <a:srgbClr val="4DD60C"/>
    <a:srgbClr val="F8DD4E"/>
    <a:srgbClr val="F7EA68"/>
    <a:srgbClr val="EEC920"/>
    <a:srgbClr val="FDE11C"/>
    <a:srgbClr val="D4865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>
    <p:restoredLeft sz="14599"/>
    <p:restoredTop sz="99463"/>
  </p:normalViewPr>
  <p:slideViewPr>
    <p:cSldViewPr showGuides="1">
      <p:cViewPr varScale="1">
        <p:scale>
          <a:sx n="111" d="100"/>
          <a:sy n="111" d="100"/>
        </p:scale>
        <p:origin x="-2484" y="-90"/>
      </p:cViewPr>
      <p:guideLst>
        <p:guide orient="horz" pos="2205"/>
        <p:guide pos="2858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75" d="100"/>
        <a:sy n="75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C:\Users\&#1055;&#1091;&#1090;&#1080;&#1083;&#1080;&#1085;&#1072;&#1054;&#1053;\Desktop\&#1054;&#1083;&#1103;\!!!%20%20%20&#1057;&#1051;&#1040;&#1049;&#1044;&#1067;\&#1041;&#1102;&#1076;&#1078;&#1077;&#1090;%20&#1076;&#1083;&#1103;%20&#1043;&#1088;&#1072;&#1078;&#1076;&#1072;&#1085;%20&#1085;&#1072;%202022\!!!%20%20%20%20&#1058;&#1072;&#1073;&#1083;&#1080;&#1094;&#1099;%20&#1082;%20&#1089;&#1083;&#1072;&#1081;&#1076;&#1072;&#1084;%201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file:///C:\Users\&#1055;&#1091;&#1090;&#1080;&#1083;&#1080;&#1085;&#1072;&#1054;&#1053;\Desktop\&#1054;&#1083;&#1103;\!!!%20%20%20&#1057;&#1051;&#1040;&#1049;&#1044;&#1067;\&#1041;&#1102;&#1076;&#1078;&#1077;&#1090;%20&#1076;&#1083;&#1103;%20&#1043;&#1088;&#1072;&#1078;&#1076;&#1072;&#1085;%20&#1085;&#1072;%202022\!!!%20%20%20%20&#1058;&#1072;&#1073;&#1083;&#1080;&#1094;&#1099;%20&#1082;%20&#1089;&#1083;&#1072;&#1081;&#1076;&#1072;&#1084;%20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spPr>
            <a:ln w="19050">
              <a:noFill/>
            </a:ln>
          </c:spPr>
          <c:dPt>
            <c:idx val="0"/>
            <c:spPr>
              <a:solidFill>
                <a:srgbClr val="FB9E13"/>
              </a:solidFill>
              <a:ln w="19050">
                <a:noFill/>
              </a:ln>
              <a:effectLst/>
            </c:spPr>
          </c:dPt>
          <c:dPt>
            <c:idx val="1"/>
            <c:spPr>
              <a:solidFill>
                <a:schemeClr val="accent2"/>
              </a:solidFill>
              <a:ln w="19050">
                <a:noFill/>
              </a:ln>
              <a:effectLst/>
            </c:spPr>
          </c:dPt>
          <c:dPt>
            <c:idx val="2"/>
            <c:spPr>
              <a:solidFill>
                <a:srgbClr val="22C50C"/>
              </a:solidFill>
              <a:ln w="19050">
                <a:noFill/>
              </a:ln>
              <a:effectLst/>
            </c:spPr>
          </c:dPt>
          <c:dPt>
            <c:idx val="3"/>
            <c:spPr>
              <a:solidFill>
                <a:srgbClr val="7030A0"/>
              </a:solidFill>
              <a:ln w="19050">
                <a:noFill/>
              </a:ln>
              <a:effectLst/>
            </c:spPr>
          </c:dPt>
          <c:dPt>
            <c:idx val="4"/>
            <c:spPr>
              <a:solidFill>
                <a:schemeClr val="accent5"/>
              </a:solidFill>
              <a:ln w="19050">
                <a:noFill/>
              </a:ln>
              <a:effectLst/>
            </c:spPr>
          </c:dPt>
          <c:dPt>
            <c:idx val="5"/>
            <c:spPr>
              <a:solidFill>
                <a:srgbClr val="FF0000"/>
              </a:solidFill>
              <a:ln w="19050">
                <a:noFill/>
              </a:ln>
              <a:effectLst/>
            </c:spPr>
          </c:dPt>
          <c:dPt>
            <c:idx val="6"/>
            <c:spPr>
              <a:solidFill>
                <a:srgbClr val="7B6993"/>
              </a:solidFill>
              <a:ln w="19050">
                <a:noFill/>
              </a:ln>
              <a:effectLst/>
            </c:spPr>
          </c:dPt>
          <c:dPt>
            <c:idx val="7"/>
            <c:spPr>
              <a:gradFill>
                <a:gsLst>
                  <a:gs pos="0">
                    <a:srgbClr val="14CD68"/>
                  </a:gs>
                  <a:gs pos="100000">
                    <a:srgbClr val="035C7D"/>
                  </a:gs>
                </a:gsLst>
                <a:lin scaled="0"/>
              </a:gradFill>
              <a:ln w="19050">
                <a:noFill/>
              </a:ln>
              <a:effectLst/>
            </c:spPr>
          </c:dPt>
          <c:dPt>
            <c:idx val="8"/>
            <c:spPr>
              <a:solidFill>
                <a:schemeClr val="bg1">
                  <a:lumMod val="50000"/>
                </a:schemeClr>
              </a:solidFill>
              <a:ln w="19050"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6.8515497553017932E-2"/>
                  <c:y val="8.866075594960357E-2"/>
                </c:manualLayout>
              </c:layout>
              <c:showLegendKey val="1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1187162521864803"/>
                  <c:y val="0.12890625000000006"/>
                </c:manualLayout>
              </c:layout>
              <c:showLegendKey val="1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4643265136566605"/>
                  <c:y val="0"/>
                </c:manualLayout>
              </c:layout>
              <c:showLegendKey val="1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2692980454787406"/>
                  <c:y val="-2.9641544117647117E-2"/>
                </c:manualLayout>
              </c:layout>
              <c:showLegendKey val="1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1993307475853708"/>
                  <c:y val="-7.8469669117647106E-2"/>
                </c:manualLayout>
              </c:layout>
              <c:showLegendKey val="1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9.1185641493649744E-2"/>
                  <c:y val="-0.12545955882352897"/>
                </c:manualLayout>
              </c:layout>
              <c:showLegendKey val="1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5.8863791923340347E-2"/>
                  <c:y val="-0.14292279411764705"/>
                </c:manualLayout>
              </c:layout>
              <c:showLegendKey val="1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1483763023804104E-2"/>
                  <c:y val="-0.14636948529411806"/>
                </c:manualLayout>
              </c:layout>
              <c:showLegendKey val="1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4.388166400486733E-2"/>
                  <c:y val="-0.14108455882352897"/>
                </c:manualLayout>
              </c:layout>
              <c:showLegendKey val="1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'[!!!    Таблицы к слайдам 1.xlsx]налог 2022 факт'!$B$7:$B$15</c:f>
              <c:strCache>
                <c:ptCount val="9"/>
                <c:pt idx="0">
                  <c:v>Налог на доходы  физических лиц 645 937,8 тыс.рублей (73,7%)</c:v>
                </c:pt>
                <c:pt idx="1">
                  <c:v>Единый налог на вмененный доход для отдельных видов деятельности 466,1 (0,1%)</c:v>
                </c:pt>
                <c:pt idx="2">
                  <c:v>Акцизы 33 961,9 тыс.рублей (3,9%)</c:v>
                </c:pt>
                <c:pt idx="3">
                  <c:v>Единый сельскохозяйственный налог  18 637,9 тыс.рублей (2,1%)</c:v>
                </c:pt>
                <c:pt idx="4">
                  <c:v>Налог, взимаемый  в связи с применением упрощенной системы налогообложения 22 013,9 тыс.рублей (2,5%)</c:v>
                </c:pt>
                <c:pt idx="5">
                  <c:v>Налог, взимаемый  в связи с применением патентной системы налогообложения 9 947,7 тыс.рублей (1,1%)</c:v>
                </c:pt>
                <c:pt idx="6">
                  <c:v>Налог на имущество физических лиц 51 042,6 тыс.рублей (5,8%)</c:v>
                </c:pt>
                <c:pt idx="7">
                  <c:v>Земельный налог 87 041,8тыс.рублей (9,9%)</c:v>
                </c:pt>
                <c:pt idx="8">
                  <c:v>Государственная пошлина 7 472,8 тыс.рублей (0,9%)</c:v>
                </c:pt>
              </c:strCache>
            </c:strRef>
          </c:cat>
          <c:val>
            <c:numRef>
              <c:f>'[!!!    Таблицы к слайдам 1.xlsx]налог 2022 факт'!$C$7:$C$15</c:f>
              <c:numCache>
                <c:formatCode>#\ ##0.00</c:formatCode>
                <c:ptCount val="9"/>
                <c:pt idx="0">
                  <c:v>73.7</c:v>
                </c:pt>
                <c:pt idx="1">
                  <c:v>0.1</c:v>
                </c:pt>
                <c:pt idx="2">
                  <c:v>3.9</c:v>
                </c:pt>
                <c:pt idx="3">
                  <c:v>2.1</c:v>
                </c:pt>
                <c:pt idx="4">
                  <c:v>2.5</c:v>
                </c:pt>
                <c:pt idx="5">
                  <c:v>1.1000000000000001</c:v>
                </c:pt>
                <c:pt idx="6">
                  <c:v>5.8</c:v>
                </c:pt>
                <c:pt idx="7">
                  <c:v>9.9</c:v>
                </c:pt>
                <c:pt idx="8">
                  <c:v>0.9</c:v>
                </c:pt>
              </c:numCache>
            </c:numRef>
          </c:val>
        </c:ser>
        <c:dLbls>
          <c:showLegendKey val="1"/>
          <c:showVal val="1"/>
        </c:dLbls>
        <c:firstSliceAng val="18"/>
        <c:holeSize val="45"/>
      </c:doughnut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0" vertOverflow="ellipsis" vert="horz" wrap="square" anchor="ctr" anchorCtr="1"/>
          <a:lstStyle/>
          <a:p>
            <a:pPr>
              <a:defRPr lang="ru-RU"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 rot="0" spcFirstLastPara="0" vertOverflow="ellipsis" vert="horz" wrap="square" anchor="ctr" anchorCtr="1"/>
          <a:lstStyle/>
          <a:p>
            <a:pPr>
              <a:defRPr lang="ru-RU"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 rot="0" spcFirstLastPara="0" vertOverflow="ellipsis" vert="horz" wrap="square" anchor="ctr" anchorCtr="1"/>
          <a:lstStyle/>
          <a:p>
            <a:pPr>
              <a:defRPr lang="ru-RU"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 rot="0" spcFirstLastPara="0" vertOverflow="ellipsis" vert="horz" wrap="square" anchor="ctr" anchorCtr="1"/>
          <a:lstStyle/>
          <a:p>
            <a:pPr>
              <a:defRPr lang="ru-RU"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 rot="0" spcFirstLastPara="0" vertOverflow="ellipsis" vert="horz" wrap="square" anchor="ctr" anchorCtr="1"/>
          <a:lstStyle/>
          <a:p>
            <a:pPr>
              <a:defRPr lang="ru-RU"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defRPr>
            </a:pPr>
            <a:endParaRPr lang="ru-RU"/>
          </a:p>
        </c:txPr>
      </c:legendEntry>
      <c:legendEntry>
        <c:idx val="5"/>
        <c:txPr>
          <a:bodyPr rot="0" spcFirstLastPara="0" vertOverflow="ellipsis" vert="horz" wrap="square" anchor="ctr" anchorCtr="1"/>
          <a:lstStyle/>
          <a:p>
            <a:pPr>
              <a:defRPr lang="ru-RU"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defRPr>
            </a:pPr>
            <a:endParaRPr lang="ru-RU"/>
          </a:p>
        </c:txPr>
      </c:legendEntry>
      <c:legendEntry>
        <c:idx val="6"/>
        <c:txPr>
          <a:bodyPr rot="0" spcFirstLastPara="0" vertOverflow="ellipsis" vert="horz" wrap="square" anchor="ctr" anchorCtr="1"/>
          <a:lstStyle/>
          <a:p>
            <a:pPr>
              <a:defRPr lang="ru-RU"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defRPr>
            </a:pPr>
            <a:endParaRPr lang="ru-RU"/>
          </a:p>
        </c:txPr>
      </c:legendEntry>
      <c:legendEntry>
        <c:idx val="7"/>
        <c:txPr>
          <a:bodyPr rot="0" spcFirstLastPara="0" vertOverflow="ellipsis" vert="horz" wrap="square" anchor="ctr" anchorCtr="1"/>
          <a:lstStyle/>
          <a:p>
            <a:pPr>
              <a:defRPr lang="ru-RU"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defRPr>
            </a:pPr>
            <a:endParaRPr lang="ru-RU"/>
          </a:p>
        </c:txPr>
      </c:legendEntry>
      <c:legendEntry>
        <c:idx val="8"/>
        <c:txPr>
          <a:bodyPr rot="0" spcFirstLastPara="0" vertOverflow="ellipsis" vert="horz" wrap="square" anchor="ctr" anchorCtr="1"/>
          <a:lstStyle/>
          <a:p>
            <a:pPr>
              <a:defRPr lang="ru-RU"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0629931233709244"/>
          <c:y val="1.1447162308711907E-2"/>
          <c:w val="0.39030477198820235"/>
          <c:h val="0.98023858296180277"/>
        </c:manualLayout>
      </c:layout>
      <c:spPr>
        <a:solidFill>
          <a:schemeClr val="bg1">
            <a:lumMod val="95000"/>
          </a:schemeClr>
        </a:solidFill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ru-RU"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spPr>
    <a:noFill/>
    <a:ln w="9525" cap="flat" cmpd="sng" algn="ctr">
      <a:noFill/>
      <a:round/>
    </a:ln>
    <a:effectLst/>
  </c:spPr>
  <c:txPr>
    <a:bodyPr/>
    <a:lstStyle/>
    <a:p>
      <a:pPr>
        <a:defRPr lang="ru-RU" sz="1000" b="1">
          <a:latin typeface="Times New Roman" panose="02020603050405020304" pitchFamily="18" charset="0"/>
          <a:ea typeface="Times New Roman" panose="02020603050405020304" pitchFamily="18" charset="0"/>
          <a:cs typeface="Times New Roman" panose="02020603050405020304" pitchFamily="18" charset="0"/>
          <a:sym typeface="Times New Roman" panose="02020603050405020304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5.3918254580092001E-2"/>
          <c:y val="4.8681291594774502E-2"/>
          <c:w val="0.57865201172803604"/>
          <c:h val="0.94742321614579239"/>
        </c:manualLayout>
      </c:layout>
      <c:doughnutChart>
        <c:varyColors val="1"/>
        <c:ser>
          <c:idx val="0"/>
          <c:order val="0"/>
          <c:spPr>
            <a:ln w="19050">
              <a:noFill/>
            </a:ln>
          </c:spPr>
          <c:dPt>
            <c:idx val="0"/>
            <c:spPr>
              <a:solidFill>
                <a:srgbClr val="F9680D"/>
              </a:solidFill>
              <a:ln w="19050">
                <a:noFill/>
              </a:ln>
              <a:effectLst/>
            </c:spPr>
          </c:dPt>
          <c:dPt>
            <c:idx val="1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</c:dPt>
          <c:dPt>
            <c:idx val="2"/>
            <c:spPr>
              <a:gradFill>
                <a:gsLst>
                  <a:gs pos="0">
                    <a:srgbClr val="9EE256"/>
                  </a:gs>
                  <a:gs pos="100000">
                    <a:srgbClr val="52762D"/>
                  </a:gs>
                </a:gsLst>
                <a:lin scaled="0"/>
              </a:gradFill>
              <a:ln w="19050">
                <a:noFill/>
              </a:ln>
              <a:effectLst/>
            </c:spPr>
          </c:dPt>
          <c:dPt>
            <c:idx val="3"/>
            <c:spPr>
              <a:solidFill>
                <a:srgbClr val="7030A0"/>
              </a:solidFill>
              <a:ln w="19050">
                <a:noFill/>
              </a:ln>
              <a:effectLst/>
            </c:spPr>
          </c:dPt>
          <c:dPt>
            <c:idx val="4"/>
            <c:spPr>
              <a:solidFill>
                <a:srgbClr val="FFC000"/>
              </a:solidFill>
              <a:ln w="19050">
                <a:noFill/>
              </a:ln>
              <a:effectLst/>
            </c:spPr>
          </c:dPt>
          <c:dPt>
            <c:idx val="5"/>
            <c:spPr>
              <a:solidFill>
                <a:srgbClr val="E2CBC5"/>
              </a:solidFill>
              <a:ln w="19050">
                <a:noFill/>
              </a:ln>
              <a:effectLst/>
            </c:spPr>
          </c:dPt>
          <c:dPt>
            <c:idx val="6"/>
            <c:spPr>
              <a:solidFill>
                <a:srgbClr val="EFFB8F"/>
              </a:solidFill>
              <a:ln w="19050">
                <a:noFill/>
              </a:ln>
              <a:effectLst/>
            </c:spPr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19050"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4.7948814452389896E-2"/>
                  <c:y val="-0.15516391422233206"/>
                </c:manualLayout>
              </c:layout>
              <c:showLegendKey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1885585246518613E-2"/>
                  <c:y val="0.13827951688439705"/>
                </c:manualLayout>
              </c:layout>
              <c:showLegendKey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9179525780956005"/>
                  <c:y val="3.3645550899679605E-2"/>
                </c:manualLayout>
              </c:layout>
              <c:showLegendKey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9.5897628904779944E-2"/>
                  <c:y val="3.8205570618683815E-3"/>
                </c:manualLayout>
              </c:layout>
              <c:showLegendKey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8.2197967632668414E-2"/>
                  <c:y val="-0.12151836332265198"/>
                </c:manualLayout>
              </c:layout>
              <c:showLegendKey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4486262702295803E-2"/>
                  <c:y val="-0.15936830343173911"/>
                </c:manualLayout>
              </c:layout>
              <c:showLegendKey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24952954459917E-2"/>
                  <c:y val="-0.15464013443529412"/>
                </c:manualLayout>
              </c:layout>
              <c:showLegendKey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6362718950479305E-2"/>
                  <c:y val="-0.15787627178107805"/>
                </c:manualLayout>
              </c:layout>
              <c:showLegendKey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Percent val="1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'Неналог  2022 факт'!$B$9:$B$16</c:f>
              <c:strCache>
                <c:ptCount val="8"/>
                <c:pt idx="0">
                  <c:v>Доходы, получаемые в виде арендной платы за земельные участки 28 091,8 тыс.рублей (29,1%)</c:v>
                </c:pt>
                <c:pt idx="1">
                  <c:v>Доходы от сдачи в аренду имущества 7 223,5 тыс.рублей (7,5%)</c:v>
                </c:pt>
                <c:pt idx="2">
                  <c:v>Доходы от оказания платных услуг 32 495,7 тыс.рублей (33,7%)</c:v>
                </c:pt>
                <c:pt idx="3">
                  <c:v>доходы от компенсации затрат бюджетов городских округов 5 613 тыс.рублей (5,8%)</c:v>
                </c:pt>
                <c:pt idx="4">
                  <c:v>Доходы от реализации материальных и нематериальных активов 19 075,7 тыс.рублей (19,8%)</c:v>
                </c:pt>
                <c:pt idx="5">
                  <c:v>Плата за негативное воздействие на окружающую среду 1 253,5 тыс.рублей (1,3%)</c:v>
                </c:pt>
                <c:pt idx="6">
                  <c:v>Штрафы, санкции, возмещение ущерба 2 082,1 тыс.рублей (2,2%)</c:v>
                </c:pt>
                <c:pt idx="7">
                  <c:v>Прочие неналоговые доходы бюджетов городских округов 576,5 (0,6%)</c:v>
                </c:pt>
              </c:strCache>
            </c:strRef>
          </c:cat>
          <c:val>
            <c:numRef>
              <c:f>'Неналог  2022 факт'!$C$9:$C$16</c:f>
              <c:numCache>
                <c:formatCode>#\ ##,000</c:formatCode>
                <c:ptCount val="8"/>
                <c:pt idx="0">
                  <c:v>29.1</c:v>
                </c:pt>
                <c:pt idx="1">
                  <c:v>7.5</c:v>
                </c:pt>
                <c:pt idx="2">
                  <c:v>33.700000000000003</c:v>
                </c:pt>
                <c:pt idx="3">
                  <c:v>5.8</c:v>
                </c:pt>
                <c:pt idx="4">
                  <c:v>19.8</c:v>
                </c:pt>
                <c:pt idx="5">
                  <c:v>1.3</c:v>
                </c:pt>
                <c:pt idx="6">
                  <c:v>2.2000000000000002</c:v>
                </c:pt>
                <c:pt idx="7">
                  <c:v>0.6000000000000002</c:v>
                </c:pt>
              </c:numCache>
            </c:numRef>
          </c:val>
        </c:ser>
        <c:dLbls>
          <c:showLegendKey val="1"/>
          <c:showVal val="1"/>
        </c:dLbls>
        <c:firstSliceAng val="0"/>
        <c:holeSize val="45"/>
      </c:doughnut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0" vertOverflow="ellipsis" vert="horz" wrap="square" anchor="ctr" anchorCtr="1"/>
          <a:lstStyle/>
          <a:p>
            <a:pPr>
              <a:defRPr lang="ru-RU"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 rot="0" spcFirstLastPara="0" vertOverflow="ellipsis" vert="horz" wrap="square" anchor="ctr" anchorCtr="1"/>
          <a:lstStyle/>
          <a:p>
            <a:pPr>
              <a:defRPr lang="ru-RU"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 rot="0" spcFirstLastPara="0" vertOverflow="ellipsis" vert="horz" wrap="square" anchor="ctr" anchorCtr="1"/>
          <a:lstStyle/>
          <a:p>
            <a:pPr>
              <a:defRPr lang="ru-RU"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 rot="0" spcFirstLastPara="0" vertOverflow="ellipsis" vert="horz" wrap="square" anchor="ctr" anchorCtr="1"/>
          <a:lstStyle/>
          <a:p>
            <a:pPr>
              <a:defRPr lang="ru-RU"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 rot="0" spcFirstLastPara="0" vertOverflow="ellipsis" vert="horz" wrap="square" anchor="ctr" anchorCtr="1"/>
          <a:lstStyle/>
          <a:p>
            <a:pPr>
              <a:defRPr lang="ru-RU"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defRPr>
            </a:pPr>
            <a:endParaRPr lang="ru-RU"/>
          </a:p>
        </c:txPr>
      </c:legendEntry>
      <c:legendEntry>
        <c:idx val="5"/>
        <c:txPr>
          <a:bodyPr rot="0" spcFirstLastPara="0" vertOverflow="ellipsis" vert="horz" wrap="square" anchor="ctr" anchorCtr="1"/>
          <a:lstStyle/>
          <a:p>
            <a:pPr>
              <a:defRPr lang="ru-RU"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defRPr>
            </a:pPr>
            <a:endParaRPr lang="ru-RU"/>
          </a:p>
        </c:txPr>
      </c:legendEntry>
      <c:legendEntry>
        <c:idx val="6"/>
        <c:txPr>
          <a:bodyPr rot="0" spcFirstLastPara="0" vertOverflow="ellipsis" vert="horz" wrap="square" anchor="ctr" anchorCtr="1"/>
          <a:lstStyle/>
          <a:p>
            <a:pPr>
              <a:defRPr lang="ru-RU"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defRPr>
            </a:pPr>
            <a:endParaRPr lang="ru-RU"/>
          </a:p>
        </c:txPr>
      </c:legendEntry>
      <c:legendEntry>
        <c:idx val="7"/>
        <c:txPr>
          <a:bodyPr rot="0" spcFirstLastPara="0" vertOverflow="ellipsis" vert="horz" wrap="square" anchor="ctr" anchorCtr="1"/>
          <a:lstStyle/>
          <a:p>
            <a:pPr>
              <a:defRPr lang="ru-RU"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5830542293166117"/>
          <c:y val="1.1700744592837707E-2"/>
          <c:w val="0.33848785006769821"/>
          <c:h val="0.97518023874246496"/>
        </c:manualLayout>
      </c:layout>
      <c:spPr>
        <a:solidFill>
          <a:schemeClr val="bg1">
            <a:lumMod val="95000"/>
          </a:schemeClr>
        </a:solidFill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ru-RU"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spPr>
    <a:noFill/>
    <a:ln w="9525" cap="flat" cmpd="sng" algn="ctr">
      <a:noFill/>
      <a:round/>
    </a:ln>
    <a:effectLst/>
  </c:spPr>
  <c:txPr>
    <a:bodyPr/>
    <a:lstStyle/>
    <a:p>
      <a:pPr>
        <a:defRPr lang="ru-RU" sz="1000">
          <a:latin typeface="Times New Roman" panose="02020603050405020304" pitchFamily="18" charset="0"/>
          <a:ea typeface="Times New Roman" panose="02020603050405020304" pitchFamily="18" charset="0"/>
          <a:cs typeface="Times New Roman" panose="02020603050405020304" pitchFamily="18" charset="0"/>
          <a:sym typeface="Times New Roman" panose="02020603050405020304" pitchFamily="18" charset="0"/>
        </a:defRPr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#1">
  <dgm:title val=""/>
  <dgm:desc val=""/>
  <dgm:catLst>
    <dgm:cat type="mainScheme" pri="10200"/>
  </dgm:catLst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72CB07-609E-47C8-8EA0-EBA4D3B0C297}" type="doc">
      <dgm:prSet loTypeId="urn:microsoft.com/office/officeart/2008/layout/AlternatingPictureBlocks#1" loCatId="picture" qsTypeId="urn:microsoft.com/office/officeart/2005/8/quickstyle/simple2#1" qsCatId="simple" csTypeId="urn:microsoft.com/office/officeart/2005/8/colors/accent0_2#1" csCatId="accent1" phldr="1"/>
      <dgm:spPr/>
    </dgm:pt>
    <dgm:pt modelId="{E153230B-13A8-4248-B00F-70E57C15B08B}">
      <dgm:prSet phldrT="[Текст]" phldr="0" custT="1"/>
      <dgm:spPr/>
      <dgm:t>
        <a:bodyPr vert="horz" wrap="square"/>
        <a:lstStyle/>
        <a:p>
          <a:pPr algn="ctr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ru-RU" altLang="zh-CN" sz="2800" b="1">
              <a:latin typeface="Franklin Gothic Book" panose="020B0503020102020204" pitchFamily="34" charset="0"/>
              <a:cs typeface="Franklin Gothic Book" panose="020B0503020102020204" pitchFamily="34" charset="0"/>
            </a:rPr>
            <a:t>Доходы </a:t>
          </a:r>
        </a:p>
        <a:p>
          <a:pPr algn="ctr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ru-RU" altLang="zh-CN" sz="2800" b="1">
              <a:latin typeface="Franklin Gothic Book" panose="020B0503020102020204" pitchFamily="34" charset="0"/>
              <a:cs typeface="Franklin Gothic Book" panose="020B0503020102020204" pitchFamily="34" charset="0"/>
            </a:rPr>
            <a:t>3 549 255,1</a:t>
          </a:r>
        </a:p>
      </dgm:t>
    </dgm:pt>
    <dgm:pt modelId="{FCE48E2A-695B-4646-97E8-122B5795EEAB}" type="parTrans" cxnId="{F474B76C-CE45-477E-A6C4-2A9EFB77C05D}">
      <dgm:prSet/>
      <dgm:spPr/>
      <dgm:t>
        <a:bodyPr/>
        <a:lstStyle/>
        <a:p>
          <a:endParaRPr lang="ru-RU"/>
        </a:p>
      </dgm:t>
    </dgm:pt>
    <dgm:pt modelId="{7FCA2DA3-8795-41FA-B0F3-CD39CD1C5DAA}" type="sibTrans" cxnId="{F474B76C-CE45-477E-A6C4-2A9EFB77C05D}">
      <dgm:prSet/>
      <dgm:spPr/>
      <dgm:t>
        <a:bodyPr/>
        <a:lstStyle/>
        <a:p>
          <a:endParaRPr lang="ru-RU"/>
        </a:p>
      </dgm:t>
    </dgm:pt>
    <dgm:pt modelId="{3E43A77D-E472-4718-AC7D-DD068B0EC6F7}">
      <dgm:prSet phldrT="[Текст]"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zh-CN" sz="2800" b="1" dirty="0">
              <a:latin typeface="Franklin Gothic Book" panose="020B0503020102020204" pitchFamily="34" charset="0"/>
              <a:cs typeface="Franklin Gothic Book" panose="020B0503020102020204" pitchFamily="34" charset="0"/>
            </a:rPr>
            <a:t>Расходы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zh-CN" sz="2800" b="1" dirty="0">
              <a:latin typeface="Franklin Gothic Medium" panose="020B0603020102020204" charset="0"/>
              <a:cs typeface="Franklin Gothic Medium" panose="020B0603020102020204" charset="0"/>
            </a:rPr>
            <a:t> </a:t>
          </a:r>
          <a:r>
            <a:rPr lang="ru-RU" altLang="zh-CN" sz="2800" b="1" dirty="0">
              <a:latin typeface="Franklin Gothic Book" panose="020B0503020102020204" pitchFamily="34" charset="0"/>
              <a:cs typeface="Franklin Gothic Book" panose="020B0503020102020204" pitchFamily="34" charset="0"/>
            </a:rPr>
            <a:t>3 497 </a:t>
          </a:r>
          <a:r>
            <a:rPr lang="ru-RU" altLang="zh-CN" sz="2800" b="1" dirty="0" smtClean="0">
              <a:latin typeface="Franklin Gothic Book" panose="020B0503020102020204" pitchFamily="34" charset="0"/>
              <a:cs typeface="Franklin Gothic Book" panose="020B0503020102020204" pitchFamily="34" charset="0"/>
            </a:rPr>
            <a:t>245,0 </a:t>
          </a:r>
          <a:endParaRPr sz="6500">
            <a:latin typeface="Franklin Gothic Book" panose="020B0503020102020204" pitchFamily="34" charset="0"/>
            <a:cs typeface="Franklin Gothic Book" panose="020B0503020102020204" pitchFamily="34" charset="0"/>
          </a:endParaRPr>
        </a:p>
      </dgm:t>
    </dgm:pt>
    <dgm:pt modelId="{CB4A255C-812C-47C6-A907-041DB4F97A02}" type="parTrans" cxnId="{4184E642-C6D9-49B5-A3C2-1AE6EC33CACB}">
      <dgm:prSet/>
      <dgm:spPr/>
      <dgm:t>
        <a:bodyPr/>
        <a:lstStyle/>
        <a:p>
          <a:endParaRPr lang="ru-RU"/>
        </a:p>
      </dgm:t>
    </dgm:pt>
    <dgm:pt modelId="{CCAA07FF-973D-4DC0-8FF3-437B5E5DDE58}" type="sibTrans" cxnId="{4184E642-C6D9-49B5-A3C2-1AE6EC33CACB}">
      <dgm:prSet/>
      <dgm:spPr/>
      <dgm:t>
        <a:bodyPr/>
        <a:lstStyle/>
        <a:p>
          <a:endParaRPr lang="ru-RU"/>
        </a:p>
      </dgm:t>
    </dgm:pt>
    <dgm:pt modelId="{8D2FD86C-7CA2-4969-81DD-9BAC0592B134}">
      <dgm:prSet phldrT="[Текст]"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zh-CN" sz="2800" b="1">
              <a:latin typeface="Franklin Gothic Book" panose="020B0503020102020204" pitchFamily="34" charset="0"/>
              <a:cs typeface="Franklin Gothic Book" panose="020B0503020102020204" pitchFamily="34" charset="0"/>
            </a:rPr>
            <a:t>Профицит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800" b="1">
              <a:latin typeface="Franklin Gothic Book" panose="020B0503020102020204" pitchFamily="34" charset="0"/>
              <a:cs typeface="Franklin Gothic Book" panose="020B0503020102020204" pitchFamily="34" charset="0"/>
            </a:rPr>
            <a:t>52 010,1</a:t>
          </a:r>
        </a:p>
      </dgm:t>
    </dgm:pt>
    <dgm:pt modelId="{9AAC2946-2FB2-43C9-AE59-E2B3840D91B4}" type="parTrans" cxnId="{0C45C54D-F17B-4501-9A19-916699E5EBE8}">
      <dgm:prSet/>
      <dgm:spPr/>
      <dgm:t>
        <a:bodyPr/>
        <a:lstStyle/>
        <a:p>
          <a:endParaRPr lang="ru-RU"/>
        </a:p>
      </dgm:t>
    </dgm:pt>
    <dgm:pt modelId="{3F3F75C2-51E5-4397-899E-A7E72893E354}" type="sibTrans" cxnId="{0C45C54D-F17B-4501-9A19-916699E5EBE8}">
      <dgm:prSet/>
      <dgm:spPr/>
      <dgm:t>
        <a:bodyPr/>
        <a:lstStyle/>
        <a:p>
          <a:endParaRPr lang="ru-RU"/>
        </a:p>
      </dgm:t>
    </dgm:pt>
    <dgm:pt modelId="{C8BBBD06-0D32-4E9A-993E-D6DBED0E7C29}" type="pres">
      <dgm:prSet presAssocID="{E972CB07-609E-47C8-8EA0-EBA4D3B0C297}" presName="linearFlow" presStyleCnt="0">
        <dgm:presLayoutVars>
          <dgm:dir/>
          <dgm:resizeHandles val="exact"/>
        </dgm:presLayoutVars>
      </dgm:prSet>
      <dgm:spPr/>
    </dgm:pt>
    <dgm:pt modelId="{BAE4F4B9-7559-4DFB-A1E8-67927C52730A}" type="pres">
      <dgm:prSet presAssocID="{E153230B-13A8-4248-B00F-70E57C15B08B}" presName="comp" presStyleCnt="0"/>
      <dgm:spPr/>
    </dgm:pt>
    <dgm:pt modelId="{37CB2207-F7CC-4553-8691-29A3C8A0076C}" type="pres">
      <dgm:prSet presAssocID="{E153230B-13A8-4248-B00F-70E57C15B08B}" presName="rect2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669792-C744-4DE7-876D-FFD88E628BDC}" type="pres">
      <dgm:prSet presAssocID="{E153230B-13A8-4248-B00F-70E57C15B08B}" presName="rect1" presStyleLbl="lnNode1" presStyleIdx="0" presStyleCnt="3"/>
      <dgm:spPr>
        <a:blipFill>
          <a:blip xmlns:r="http://schemas.openxmlformats.org/officeDocument/2006/relationships" r:embed="rId1"/>
          <a:stretch>
            <a:fillRect/>
          </a:stretch>
        </a:blipFill>
      </dgm:spPr>
    </dgm:pt>
    <dgm:pt modelId="{1E42EB7A-1D14-42F0-AD88-6D5C892EA04B}" type="pres">
      <dgm:prSet presAssocID="{7FCA2DA3-8795-41FA-B0F3-CD39CD1C5DAA}" presName="sibTrans" presStyleCnt="0"/>
      <dgm:spPr/>
    </dgm:pt>
    <dgm:pt modelId="{2D70BAB0-3F29-4775-BC28-2DC0CEC862ED}" type="pres">
      <dgm:prSet presAssocID="{3E43A77D-E472-4718-AC7D-DD068B0EC6F7}" presName="comp" presStyleCnt="0"/>
      <dgm:spPr/>
    </dgm:pt>
    <dgm:pt modelId="{3E470D89-CBFD-4BF7-9095-5AC7CB98F4A3}" type="pres">
      <dgm:prSet presAssocID="{3E43A77D-E472-4718-AC7D-DD068B0EC6F7}" presName="rect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DDDB1A-C9C7-43D5-8948-D9A941E5AFAB}" type="pres">
      <dgm:prSet presAssocID="{3E43A77D-E472-4718-AC7D-DD068B0EC6F7}" presName="rect1" presStyleLbl="lnNode1" presStyleIdx="1" presStyleCnt="3"/>
      <dgm:spPr>
        <a:blipFill>
          <a:blip xmlns:r="http://schemas.openxmlformats.org/officeDocument/2006/relationships" r:embed="rId2"/>
          <a:stretch>
            <a:fillRect/>
          </a:stretch>
        </a:blipFill>
      </dgm:spPr>
    </dgm:pt>
    <dgm:pt modelId="{3377A5B4-4983-43DB-993A-8B488EDFDCD6}" type="pres">
      <dgm:prSet presAssocID="{CCAA07FF-973D-4DC0-8FF3-437B5E5DDE58}" presName="sibTrans" presStyleCnt="0"/>
      <dgm:spPr/>
    </dgm:pt>
    <dgm:pt modelId="{61AFE3F5-63B0-4829-B9CA-94998BC3C77B}" type="pres">
      <dgm:prSet presAssocID="{8D2FD86C-7CA2-4969-81DD-9BAC0592B134}" presName="comp" presStyleCnt="0"/>
      <dgm:spPr/>
    </dgm:pt>
    <dgm:pt modelId="{3F790318-8443-4609-A8A9-9D7EDDDB9B4D}" type="pres">
      <dgm:prSet presAssocID="{8D2FD86C-7CA2-4969-81DD-9BAC0592B134}" presName="rect2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3973E2-50F5-4446-B753-9CFC304375B4}" type="pres">
      <dgm:prSet presAssocID="{8D2FD86C-7CA2-4969-81DD-9BAC0592B134}" presName="rect1" presStyleLbl="lnNode1" presStyleIdx="2" presStyleCnt="3"/>
      <dgm:spPr>
        <a:blipFill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09D6511A-9757-4071-8DE0-F6A8C036D903}" type="presOf" srcId="{8D2FD86C-7CA2-4969-81DD-9BAC0592B134}" destId="{3F790318-8443-4609-A8A9-9D7EDDDB9B4D}" srcOrd="0" destOrd="0" presId="urn:microsoft.com/office/officeart/2008/layout/AlternatingPictureBlocks#1"/>
    <dgm:cxn modelId="{0C45C54D-F17B-4501-9A19-916699E5EBE8}" srcId="{E972CB07-609E-47C8-8EA0-EBA4D3B0C297}" destId="{8D2FD86C-7CA2-4969-81DD-9BAC0592B134}" srcOrd="2" destOrd="0" parTransId="{9AAC2946-2FB2-43C9-AE59-E2B3840D91B4}" sibTransId="{3F3F75C2-51E5-4397-899E-A7E72893E354}"/>
    <dgm:cxn modelId="{D4750C17-D97C-4941-B339-4E295E60036D}" type="presOf" srcId="{E153230B-13A8-4248-B00F-70E57C15B08B}" destId="{37CB2207-F7CC-4553-8691-29A3C8A0076C}" srcOrd="0" destOrd="0" presId="urn:microsoft.com/office/officeart/2008/layout/AlternatingPictureBlocks#1"/>
    <dgm:cxn modelId="{0CA8E67C-3F95-4367-98CA-8F239A3A0EBA}" type="presOf" srcId="{E972CB07-609E-47C8-8EA0-EBA4D3B0C297}" destId="{C8BBBD06-0D32-4E9A-993E-D6DBED0E7C29}" srcOrd="0" destOrd="0" presId="urn:microsoft.com/office/officeart/2008/layout/AlternatingPictureBlocks#1"/>
    <dgm:cxn modelId="{F474B76C-CE45-477E-A6C4-2A9EFB77C05D}" srcId="{E972CB07-609E-47C8-8EA0-EBA4D3B0C297}" destId="{E153230B-13A8-4248-B00F-70E57C15B08B}" srcOrd="0" destOrd="0" parTransId="{FCE48E2A-695B-4646-97E8-122B5795EEAB}" sibTransId="{7FCA2DA3-8795-41FA-B0F3-CD39CD1C5DAA}"/>
    <dgm:cxn modelId="{B4199871-0F48-49E2-879C-7B532732D42C}" type="presOf" srcId="{3E43A77D-E472-4718-AC7D-DD068B0EC6F7}" destId="{3E470D89-CBFD-4BF7-9095-5AC7CB98F4A3}" srcOrd="0" destOrd="0" presId="urn:microsoft.com/office/officeart/2008/layout/AlternatingPictureBlocks#1"/>
    <dgm:cxn modelId="{4184E642-C6D9-49B5-A3C2-1AE6EC33CACB}" srcId="{E972CB07-609E-47C8-8EA0-EBA4D3B0C297}" destId="{3E43A77D-E472-4718-AC7D-DD068B0EC6F7}" srcOrd="1" destOrd="0" parTransId="{CB4A255C-812C-47C6-A907-041DB4F97A02}" sibTransId="{CCAA07FF-973D-4DC0-8FF3-437B5E5DDE58}"/>
    <dgm:cxn modelId="{CF08A173-03DD-4061-9B95-D7E63EDFD783}" type="presParOf" srcId="{C8BBBD06-0D32-4E9A-993E-D6DBED0E7C29}" destId="{BAE4F4B9-7559-4DFB-A1E8-67927C52730A}" srcOrd="0" destOrd="0" presId="urn:microsoft.com/office/officeart/2008/layout/AlternatingPictureBlocks#1"/>
    <dgm:cxn modelId="{DF68FAE8-5891-4219-A8E7-8C5B6EA9EADE}" type="presParOf" srcId="{BAE4F4B9-7559-4DFB-A1E8-67927C52730A}" destId="{37CB2207-F7CC-4553-8691-29A3C8A0076C}" srcOrd="0" destOrd="0" presId="urn:microsoft.com/office/officeart/2008/layout/AlternatingPictureBlocks#1"/>
    <dgm:cxn modelId="{05F7D6F6-795A-4473-A6A3-52D2665477A7}" type="presParOf" srcId="{BAE4F4B9-7559-4DFB-A1E8-67927C52730A}" destId="{1A669792-C744-4DE7-876D-FFD88E628BDC}" srcOrd="1" destOrd="0" presId="urn:microsoft.com/office/officeart/2008/layout/AlternatingPictureBlocks#1"/>
    <dgm:cxn modelId="{3132C583-70DF-4A20-B675-23B39D46F082}" type="presParOf" srcId="{C8BBBD06-0D32-4E9A-993E-D6DBED0E7C29}" destId="{1E42EB7A-1D14-42F0-AD88-6D5C892EA04B}" srcOrd="1" destOrd="0" presId="urn:microsoft.com/office/officeart/2008/layout/AlternatingPictureBlocks#1"/>
    <dgm:cxn modelId="{67CA6407-4DFB-4EE6-81D6-D57C041F3AD5}" type="presParOf" srcId="{C8BBBD06-0D32-4E9A-993E-D6DBED0E7C29}" destId="{2D70BAB0-3F29-4775-BC28-2DC0CEC862ED}" srcOrd="2" destOrd="0" presId="urn:microsoft.com/office/officeart/2008/layout/AlternatingPictureBlocks#1"/>
    <dgm:cxn modelId="{41769BB8-6E47-4650-8196-C18531CA5BB2}" type="presParOf" srcId="{2D70BAB0-3F29-4775-BC28-2DC0CEC862ED}" destId="{3E470D89-CBFD-4BF7-9095-5AC7CB98F4A3}" srcOrd="0" destOrd="0" presId="urn:microsoft.com/office/officeart/2008/layout/AlternatingPictureBlocks#1"/>
    <dgm:cxn modelId="{B323F3F8-ACDB-40FE-A2D2-8744E9F9611E}" type="presParOf" srcId="{2D70BAB0-3F29-4775-BC28-2DC0CEC862ED}" destId="{5ADDDB1A-C9C7-43D5-8948-D9A941E5AFAB}" srcOrd="1" destOrd="0" presId="urn:microsoft.com/office/officeart/2008/layout/AlternatingPictureBlocks#1"/>
    <dgm:cxn modelId="{8E9C534D-6A66-4AB2-B19B-45396C8CF5BB}" type="presParOf" srcId="{C8BBBD06-0D32-4E9A-993E-D6DBED0E7C29}" destId="{3377A5B4-4983-43DB-993A-8B488EDFDCD6}" srcOrd="3" destOrd="0" presId="urn:microsoft.com/office/officeart/2008/layout/AlternatingPictureBlocks#1"/>
    <dgm:cxn modelId="{8AD14927-FECE-4565-A9BD-306E712F5828}" type="presParOf" srcId="{C8BBBD06-0D32-4E9A-993E-D6DBED0E7C29}" destId="{61AFE3F5-63B0-4829-B9CA-94998BC3C77B}" srcOrd="4" destOrd="0" presId="urn:microsoft.com/office/officeart/2008/layout/AlternatingPictureBlocks#1"/>
    <dgm:cxn modelId="{9FB7FCF1-4DFA-4611-A066-E38EB1FC1F24}" type="presParOf" srcId="{61AFE3F5-63B0-4829-B9CA-94998BC3C77B}" destId="{3F790318-8443-4609-A8A9-9D7EDDDB9B4D}" srcOrd="0" destOrd="0" presId="urn:microsoft.com/office/officeart/2008/layout/AlternatingPictureBlocks#1"/>
    <dgm:cxn modelId="{01D5A6E6-63BE-4DA6-B8B0-9BC41A5EABCB}" type="presParOf" srcId="{61AFE3F5-63B0-4829-B9CA-94998BC3C77B}" destId="{1B3973E2-50F5-4446-B753-9CFC304375B4}" srcOrd="1" destOrd="0" presId="urn:microsoft.com/office/officeart/2008/layout/AlternatingPictureBlocks#1"/>
  </dgm:cxnLst>
  <dgm:bg/>
  <dgm:whole/>
  <dgm:extLst>
    <a:ext uri="http://schemas.microsoft.com/office/drawing/2008/diagram">
      <dsp:dataModelExt xmlns=""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Группа 1"/>
      <dsp:cNvGrpSpPr/>
    </dsp:nvGrpSpPr>
    <dsp:grpSpPr>
      <a:xfrm>
        <a:off x="0" y="0"/>
        <a:ext cx="4753610" cy="4579620"/>
        <a:chOff x="0" y="0"/>
        <a:chExt cx="4753610" cy="4579620"/>
      </a:xfrm>
    </dsp:grpSpPr>
    <dsp:sp modelId="{37CB2207-F7CC-4553-8691-29A3C8A0076C}">
      <dsp:nvSpPr>
        <dsp:cNvPr id="3" name="Прямоугольник 2"/>
        <dsp:cNvSpPr/>
      </dsp:nvSpPr>
      <dsp:spPr bwMode="white">
        <a:xfrm>
          <a:off x="1605283" y="0"/>
          <a:ext cx="3040703" cy="1375261"/>
        </a:xfrm>
        <a:prstGeom prst="rect">
          <a:avLst/>
        </a:prstGeom>
      </dsp:spPr>
      <dsp:style>
        <a:lnRef idx="3">
          <a:schemeClr val="dk2">
            <a:shade val="80000"/>
          </a:schemeClr>
        </a:lnRef>
        <a:fillRef idx="1">
          <a:schemeClr val="lt1"/>
        </a:fillRef>
        <a:effectRef idx="1">
          <a:scrgbClr r="0" g="0" b="0"/>
        </a:effectRef>
        <a:fontRef idx="minor">
          <a:schemeClr val="lt1"/>
        </a:fontRef>
      </dsp:style>
      <dsp:txBody>
        <a:bodyPr vert="horz" wrap="square" lIns="106680" tIns="106680" rIns="106680" bIns="10668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 algn="ctr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ru-RU" altLang="zh-CN" sz="2800" b="1">
              <a:solidFill>
                <a:schemeClr val="dk2"/>
              </a:solidFill>
              <a:latin typeface="Franklin Gothic Book" panose="020B0503020102020204" pitchFamily="34" charset="0"/>
              <a:cs typeface="Franklin Gothic Book" panose="020B0503020102020204" pitchFamily="34" charset="0"/>
            </a:rPr>
            <a:t>Доходы </a:t>
          </a:r>
          <a:endParaRPr lang="ru-RU" altLang="zh-CN" sz="2800" b="1">
            <a:solidFill>
              <a:schemeClr val="dk2"/>
            </a:solidFill>
            <a:latin typeface="Franklin Gothic Book" panose="020B0503020102020204" pitchFamily="34" charset="0"/>
            <a:cs typeface="Franklin Gothic Book" panose="020B0503020102020204" pitchFamily="34" charset="0"/>
          </a:endParaRPr>
        </a:p>
        <a:p>
          <a:pPr lvl="0" algn="ctr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ru-RU" altLang="zh-CN" sz="2800" b="1">
              <a:solidFill>
                <a:schemeClr val="dk2"/>
              </a:solidFill>
              <a:latin typeface="Franklin Gothic Book" panose="020B0503020102020204" pitchFamily="34" charset="0"/>
              <a:cs typeface="Franklin Gothic Book" panose="020B0503020102020204" pitchFamily="34" charset="0"/>
            </a:rPr>
            <a:t>3 549 255,1</a:t>
          </a:r>
          <a:endParaRPr>
            <a:solidFill>
              <a:schemeClr val="dk2"/>
            </a:solidFill>
          </a:endParaRPr>
        </a:p>
      </dsp:txBody>
      <dsp:txXfrm>
        <a:off x="1605283" y="0"/>
        <a:ext cx="3040703" cy="1375261"/>
      </dsp:txXfrm>
    </dsp:sp>
    <dsp:sp modelId="{1A669792-C744-4DE7-876D-FFD88E628BDC}">
      <dsp:nvSpPr>
        <dsp:cNvPr id="4" name="Прямоугольник 3"/>
        <dsp:cNvSpPr/>
      </dsp:nvSpPr>
      <dsp:spPr bwMode="white">
        <a:xfrm>
          <a:off x="107624" y="0"/>
          <a:ext cx="1361509" cy="1375261"/>
        </a:xfrm>
        <a:prstGeom prst="rect">
          <a:avLst/>
        </a:prstGeom>
        <a:blipFill>
          <a:blip r:embed="rId1"/>
          <a:stretch>
            <a:fillRect/>
          </a:stretch>
        </a:blipFill>
      </dsp:spPr>
      <dsp:style>
        <a:lnRef idx="3">
          <a:schemeClr val="dk2">
            <a:shade val="80000"/>
          </a:schemeClr>
        </a:lnRef>
        <a:fillRef idx="1">
          <a:schemeClr val="lt1"/>
        </a:fillRef>
        <a:effectRef idx="1">
          <a:scrgbClr r="0" g="0" b="0"/>
        </a:effectRef>
        <a:fontRef idx="minor">
          <a:schemeClr val="lt1"/>
        </a:fontRef>
      </dsp:style>
      <dsp:txXfrm>
        <a:off x="107624" y="0"/>
        <a:ext cx="1361509" cy="1375261"/>
      </dsp:txXfrm>
    </dsp:sp>
    <dsp:sp modelId="{3E470D89-CBFD-4BF7-9095-5AC7CB98F4A3}">
      <dsp:nvSpPr>
        <dsp:cNvPr id="5" name="Прямоугольник 4"/>
        <dsp:cNvSpPr/>
      </dsp:nvSpPr>
      <dsp:spPr bwMode="white">
        <a:xfrm>
          <a:off x="107624" y="1602179"/>
          <a:ext cx="3040703" cy="1375261"/>
        </a:xfrm>
        <a:prstGeom prst="rect">
          <a:avLst/>
        </a:prstGeom>
      </dsp:spPr>
      <dsp:style>
        <a:lnRef idx="3">
          <a:schemeClr val="dk2">
            <a:shade val="80000"/>
          </a:schemeClr>
        </a:lnRef>
        <a:fillRef idx="1">
          <a:schemeClr val="lt1"/>
        </a:fillRef>
        <a:effectRef idx="1">
          <a:scrgbClr r="0" g="0" b="0"/>
        </a:effectRef>
        <a:fontRef idx="minor">
          <a:schemeClr val="lt1"/>
        </a:fontRef>
      </dsp:style>
      <dsp:txBody>
        <a:bodyPr vert="horz" wrap="square" lIns="106680" tIns="106680" rIns="106680" bIns="10668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zh-CN" sz="2800" b="1" dirty="0">
              <a:solidFill>
                <a:schemeClr val="dk2"/>
              </a:solidFill>
              <a:latin typeface="Franklin Gothic Book" panose="020B0503020102020204" pitchFamily="34" charset="0"/>
              <a:cs typeface="Franklin Gothic Book" panose="020B0503020102020204" pitchFamily="34" charset="0"/>
            </a:rPr>
            <a:t>Расходы</a:t>
          </a:r>
          <a:endParaRPr lang="ru-RU" altLang="zh-CN" sz="2800" b="1" dirty="0">
            <a:solidFill>
              <a:schemeClr val="dk2"/>
            </a:solidFill>
            <a:latin typeface="Franklin Gothic Book" panose="020B0503020102020204" pitchFamily="34" charset="0"/>
            <a:cs typeface="Franklin Gothic Book" panose="020B0503020102020204" pitchFamily="34" charset="0"/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zh-CN" sz="2800" b="1" dirty="0">
              <a:solidFill>
                <a:schemeClr val="dk2"/>
              </a:solidFill>
              <a:latin typeface="Franklin Gothic Medium" panose="020B0603020102020204" charset="0"/>
              <a:cs typeface="Franklin Gothic Medium" panose="020B0603020102020204" charset="0"/>
            </a:rPr>
            <a:t> </a:t>
          </a:r>
          <a:r>
            <a:rPr lang="ru-RU" altLang="zh-CN" sz="2800" b="1" dirty="0">
              <a:solidFill>
                <a:schemeClr val="dk2"/>
              </a:solidFill>
              <a:latin typeface="Franklin Gothic Book" panose="020B0503020102020204" pitchFamily="34" charset="0"/>
              <a:cs typeface="Franklin Gothic Book" panose="020B0503020102020204" pitchFamily="34" charset="0"/>
            </a:rPr>
            <a:t>3 497 </a:t>
          </a:r>
          <a:r>
            <a:rPr lang="ru-RU" altLang="zh-CN" sz="2800" b="1" dirty="0" smtClean="0">
              <a:solidFill>
                <a:schemeClr val="dk2"/>
              </a:solidFill>
              <a:latin typeface="Franklin Gothic Book" panose="020B0503020102020204" pitchFamily="34" charset="0"/>
              <a:cs typeface="Franklin Gothic Book" panose="020B0503020102020204" pitchFamily="34" charset="0"/>
            </a:rPr>
            <a:t>245,0 </a:t>
          </a:r>
          <a:endParaRPr sz="6500">
            <a:solidFill>
              <a:schemeClr val="dk2"/>
            </a:solidFill>
            <a:latin typeface="Franklin Gothic Book" panose="020B0503020102020204" pitchFamily="34" charset="0"/>
            <a:cs typeface="Franklin Gothic Book" panose="020B0503020102020204" pitchFamily="34" charset="0"/>
          </a:endParaRPr>
        </a:p>
      </dsp:txBody>
      <dsp:txXfrm>
        <a:off x="107624" y="1602179"/>
        <a:ext cx="3040703" cy="1375261"/>
      </dsp:txXfrm>
    </dsp:sp>
    <dsp:sp modelId="{5ADDDB1A-C9C7-43D5-8948-D9A941E5AFAB}">
      <dsp:nvSpPr>
        <dsp:cNvPr id="6" name="Прямоугольник 5"/>
        <dsp:cNvSpPr/>
      </dsp:nvSpPr>
      <dsp:spPr bwMode="white">
        <a:xfrm>
          <a:off x="3284477" y="1602179"/>
          <a:ext cx="1361509" cy="1375261"/>
        </a:xfrm>
        <a:prstGeom prst="rect">
          <a:avLst/>
        </a:prstGeom>
        <a:blipFill>
          <a:blip r:embed="rId2"/>
          <a:stretch>
            <a:fillRect/>
          </a:stretch>
        </a:blipFill>
      </dsp:spPr>
      <dsp:style>
        <a:lnRef idx="3">
          <a:schemeClr val="dk2">
            <a:shade val="80000"/>
          </a:schemeClr>
        </a:lnRef>
        <a:fillRef idx="1">
          <a:schemeClr val="lt1"/>
        </a:fillRef>
        <a:effectRef idx="1">
          <a:scrgbClr r="0" g="0" b="0"/>
        </a:effectRef>
        <a:fontRef idx="minor">
          <a:schemeClr val="lt1"/>
        </a:fontRef>
      </dsp:style>
      <dsp:txXfrm>
        <a:off x="3284477" y="1602179"/>
        <a:ext cx="1361509" cy="1375261"/>
      </dsp:txXfrm>
    </dsp:sp>
    <dsp:sp modelId="{3F790318-8443-4609-A8A9-9D7EDDDB9B4D}">
      <dsp:nvSpPr>
        <dsp:cNvPr id="7" name="Прямоугольник 6"/>
        <dsp:cNvSpPr/>
      </dsp:nvSpPr>
      <dsp:spPr bwMode="white">
        <a:xfrm>
          <a:off x="1605283" y="3204359"/>
          <a:ext cx="3040703" cy="1375261"/>
        </a:xfrm>
        <a:prstGeom prst="rect">
          <a:avLst/>
        </a:prstGeom>
      </dsp:spPr>
      <dsp:style>
        <a:lnRef idx="3">
          <a:schemeClr val="dk2">
            <a:shade val="80000"/>
          </a:schemeClr>
        </a:lnRef>
        <a:fillRef idx="1">
          <a:schemeClr val="lt1"/>
        </a:fillRef>
        <a:effectRef idx="1">
          <a:scrgbClr r="0" g="0" b="0"/>
        </a:effectRef>
        <a:fontRef idx="minor">
          <a:schemeClr val="lt1"/>
        </a:fontRef>
      </dsp:style>
      <dsp:txBody>
        <a:bodyPr vert="horz" wrap="square" lIns="106680" tIns="106680" rIns="106680" bIns="10668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zh-CN" sz="2800" b="1">
              <a:solidFill>
                <a:schemeClr val="dk2"/>
              </a:solidFill>
              <a:latin typeface="Franklin Gothic Book" panose="020B0503020102020204" pitchFamily="34" charset="0"/>
              <a:cs typeface="Franklin Gothic Book" panose="020B0503020102020204" pitchFamily="34" charset="0"/>
            </a:rPr>
            <a:t>Профицит</a:t>
          </a:r>
          <a:endParaRPr lang="ru-RU" altLang="zh-CN" sz="2800" b="1">
            <a:solidFill>
              <a:schemeClr val="dk2"/>
            </a:solidFill>
            <a:latin typeface="Franklin Gothic Book" panose="020B0503020102020204" pitchFamily="34" charset="0"/>
            <a:cs typeface="Franklin Gothic Book" panose="020B0503020102020204" pitchFamily="34" charset="0"/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800" b="1">
              <a:solidFill>
                <a:schemeClr val="dk2"/>
              </a:solidFill>
              <a:latin typeface="Franklin Gothic Book" panose="020B0503020102020204" pitchFamily="34" charset="0"/>
              <a:cs typeface="Franklin Gothic Book" panose="020B0503020102020204" pitchFamily="34" charset="0"/>
            </a:rPr>
            <a:t>52 010,1</a:t>
          </a:r>
          <a:endParaRPr>
            <a:solidFill>
              <a:schemeClr val="dk2"/>
            </a:solidFill>
          </a:endParaRPr>
        </a:p>
      </dsp:txBody>
      <dsp:txXfrm>
        <a:off x="1605283" y="3204359"/>
        <a:ext cx="3040703" cy="1375261"/>
      </dsp:txXfrm>
    </dsp:sp>
    <dsp:sp modelId="{1B3973E2-50F5-4446-B753-9CFC304375B4}">
      <dsp:nvSpPr>
        <dsp:cNvPr id="8" name="Прямоугольник 7"/>
        <dsp:cNvSpPr/>
      </dsp:nvSpPr>
      <dsp:spPr bwMode="white">
        <a:xfrm>
          <a:off x="107624" y="3204359"/>
          <a:ext cx="1361509" cy="1375261"/>
        </a:xfrm>
        <a:prstGeom prst="rect">
          <a:avLst/>
        </a:prstGeom>
        <a:blipFill>
          <a:blip r:embed="rId3"/>
          <a:stretch>
            <a:fillRect/>
          </a:stretch>
        </a:blipFill>
      </dsp:spPr>
      <dsp:style>
        <a:lnRef idx="3">
          <a:schemeClr val="dk2">
            <a:shade val="80000"/>
          </a:schemeClr>
        </a:lnRef>
        <a:fillRef idx="1">
          <a:schemeClr val="lt1"/>
        </a:fillRef>
        <a:effectRef idx="1">
          <a:scrgbClr r="0" g="0" b="0"/>
        </a:effectRef>
        <a:fontRef idx="minor">
          <a:schemeClr val="lt1"/>
        </a:fontRef>
      </dsp:style>
      <dsp:txXfrm>
        <a:off x="107624" y="3204359"/>
        <a:ext cx="1361509" cy="13752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PictureBlocks#1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#1">
  <dgm:title val=""/>
  <dgm:desc val=""/>
  <dgm:catLst>
    <dgm:cat type="simple" pri="102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lvl="0" eaLnBrk="1" hangingPunct="1">
              <a:buChar char="•"/>
            </a:pPr>
            <a:endParaRPr lang="en-US" altLang="zh-CN" sz="120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lvl="0" algn="r" eaLnBrk="1" hangingPunct="1">
              <a:buChar char="•"/>
            </a:pPr>
            <a:endParaRPr lang="en-US" altLang="zh-CN" sz="1200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Второй уровень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Третий уровень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Четвертый уровень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eaLnBrk="1" hangingPunct="1">
              <a:buChar char="•"/>
            </a:pPr>
            <a:endParaRPr lang="en-US" altLang="zh-CN" sz="12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>
              <a:buChar char="•"/>
            </a:pPr>
            <a:fld id="{9A0DB2DC-4C9A-4742-B13C-FB6460FD3503}" type="slidenum">
              <a:rPr lang="ru-RU" altLang="zh-CN" sz="1200" dirty="0"/>
              <a:pPr lvl="0" algn="r" eaLnBrk="1" hangingPunct="1">
                <a:buChar char="•"/>
              </a:pPr>
              <a:t>‹#›</a:t>
            </a:fld>
            <a:endParaRPr lang="ru-RU" altLang="zh-CN" sz="1200" dirty="0">
              <a:ea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47813" y="1701800"/>
            <a:ext cx="6908800" cy="108267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zh-CN" noProof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2927350"/>
            <a:ext cx="6913562" cy="17526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altLang="zh-CN" noProof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1" hangingPunct="1">
              <a:buChar char="•"/>
            </a:pPr>
            <a:endParaRPr lang="en-US" altLang="zh-CN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algn="r" eaLnBrk="1" hangingPunct="1">
              <a:buChar char="•"/>
            </a:pPr>
            <a:endParaRPr lang="en-US" altLang="zh-CN" dirty="0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algn="r" eaLnBrk="1" hangingPunct="1">
              <a:buChar char="•"/>
            </a:pPr>
            <a:fld id="{9A0DB2DC-4C9A-4742-B13C-FB6460FD3503}" type="slidenum">
              <a:rPr lang="en-US" altLang="zh-CN" dirty="0">
                <a:cs typeface="华文楷体" charset="0"/>
              </a:rPr>
              <a:pPr algn="r" eaLnBrk="1" hangingPunct="1">
                <a:buChar char="•"/>
              </a:pPr>
              <a:t>‹#›</a:t>
            </a:fld>
            <a:endParaRPr lang="en-US" altLang="zh-CN" dirty="0">
              <a:ea typeface="华文楷体" charset="0"/>
              <a:cs typeface="华文楷体" charset="0"/>
            </a:endParaRPr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>
              <a:buChar char="•"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>
              <a:buChar char="•"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Char char="•"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  <a:cs typeface="华文楷体" charset="0"/>
              </a:rPr>
              <a:pPr lvl="0" eaLnBrk="1" hangingPunct="1">
                <a:buChar char="•"/>
              </a:pPr>
              <a:t>‹#›</a:t>
            </a:fld>
            <a:endParaRPr lang="en-US" altLang="zh-CN" dirty="0">
              <a:latin typeface="Arial" panose="020B0604020202020204" pitchFamily="34" charset="0"/>
              <a:cs typeface="华文楷体" charset="0"/>
            </a:endParaRPr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937250"/>
          </a:xfrm>
        </p:spPr>
        <p:txBody>
          <a:bodyPr vert="eaVert"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937250"/>
          </a:xfrm>
        </p:spPr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>
              <a:buChar char="•"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>
              <a:buChar char="•"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Char char="•"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  <a:cs typeface="华文楷体" charset="0"/>
              </a:rPr>
              <a:pPr lvl="0" eaLnBrk="1" hangingPunct="1">
                <a:buChar char="•"/>
              </a:pPr>
              <a:t>‹#›</a:t>
            </a:fld>
            <a:endParaRPr lang="en-US" altLang="zh-CN" dirty="0">
              <a:latin typeface="Arial" panose="020B0604020202020204" pitchFamily="34" charset="0"/>
              <a:cs typeface="华文楷体" charset="0"/>
            </a:endParaRPr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>
              <a:buChar char="•"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>
              <a:buChar char="•"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Char char="•"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  <a:cs typeface="华文楷体" charset="0"/>
              </a:rPr>
              <a:pPr lvl="0" eaLnBrk="1" hangingPunct="1">
                <a:buChar char="•"/>
              </a:pPr>
              <a:t>‹#›</a:t>
            </a:fld>
            <a:endParaRPr lang="en-US" altLang="zh-CN" dirty="0">
              <a:latin typeface="Arial" panose="020B0604020202020204" pitchFamily="34" charset="0"/>
              <a:cs typeface="华文楷体" charset="0"/>
            </a:endParaRPr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>
              <a:buChar char="•"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>
              <a:buChar char="•"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Char char="•"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  <a:cs typeface="华文楷体" charset="0"/>
              </a:rPr>
              <a:pPr lvl="0" eaLnBrk="1" hangingPunct="1">
                <a:buChar char="•"/>
              </a:pPr>
              <a:t>‹#›</a:t>
            </a:fld>
            <a:endParaRPr lang="en-US" altLang="zh-CN" dirty="0">
              <a:latin typeface="Arial" panose="020B0604020202020204" pitchFamily="34" charset="0"/>
              <a:cs typeface="华文楷体" charset="0"/>
            </a:endParaRPr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4750"/>
            <a:ext cx="4038600" cy="4953000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4750"/>
            <a:ext cx="4038600" cy="4953000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>
              <a:buChar char="•"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>
              <a:buChar char="•"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Char char="•"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  <a:cs typeface="华文楷体" charset="0"/>
              </a:rPr>
              <a:pPr lvl="0" eaLnBrk="1" hangingPunct="1">
                <a:buChar char="•"/>
              </a:pPr>
              <a:t>‹#›</a:t>
            </a:fld>
            <a:endParaRPr lang="en-US" altLang="zh-CN" dirty="0">
              <a:latin typeface="Arial" panose="020B0604020202020204" pitchFamily="34" charset="0"/>
              <a:cs typeface="华文楷体" charset="0"/>
            </a:endParaRPr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7" name="Замещающая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>
              <a:buChar char="•"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8" name="Замещающий 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>
              <a:buChar char="•"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9" name="Замещающий 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Char char="•"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  <a:cs typeface="华文楷体" charset="0"/>
              </a:rPr>
              <a:pPr lvl="0" eaLnBrk="1" hangingPunct="1">
                <a:buChar char="•"/>
              </a:pPr>
              <a:t>‹#›</a:t>
            </a:fld>
            <a:endParaRPr lang="en-US" altLang="zh-CN" dirty="0">
              <a:latin typeface="Arial" panose="020B0604020202020204" pitchFamily="34" charset="0"/>
              <a:cs typeface="华文楷体" charset="0"/>
            </a:endParaRPr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>
              <a:buChar char="•"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>
              <a:buChar char="•"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Char char="•"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  <a:cs typeface="华文楷体" charset="0"/>
              </a:rPr>
              <a:pPr lvl="0" eaLnBrk="1" hangingPunct="1">
                <a:buChar char="•"/>
              </a:pPr>
              <a:t>‹#›</a:t>
            </a:fld>
            <a:endParaRPr lang="en-US" altLang="zh-CN" dirty="0">
              <a:latin typeface="Arial" panose="020B0604020202020204" pitchFamily="34" charset="0"/>
              <a:cs typeface="华文楷体" charset="0"/>
            </a:endParaRPr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>
              <a:buChar char="•"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>
              <a:buChar char="•"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Char char="•"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  <a:cs typeface="华文楷体" charset="0"/>
              </a:rPr>
              <a:pPr lvl="0" eaLnBrk="1" hangingPunct="1">
                <a:buChar char="•"/>
              </a:pPr>
              <a:t>‹#›</a:t>
            </a:fld>
            <a:endParaRPr lang="en-US" altLang="zh-CN" dirty="0">
              <a:latin typeface="Arial" panose="020B0604020202020204" pitchFamily="34" charset="0"/>
              <a:cs typeface="华文楷体" charset="0"/>
            </a:endParaRPr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>
              <a:buChar char="•"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>
              <a:buChar char="•"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Char char="•"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  <a:cs typeface="华文楷体" charset="0"/>
              </a:rPr>
              <a:pPr lvl="0" eaLnBrk="1" hangingPunct="1">
                <a:buChar char="•"/>
              </a:pPr>
              <a:t>‹#›</a:t>
            </a:fld>
            <a:endParaRPr lang="en-US" altLang="zh-CN" dirty="0">
              <a:latin typeface="Arial" panose="020B0604020202020204" pitchFamily="34" charset="0"/>
              <a:cs typeface="华文楷体" charset="0"/>
            </a:endParaRPr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>
              <a:buChar char="•"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>
              <a:buChar char="•"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Char char="•"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  <a:cs typeface="华文楷体" charset="0"/>
              </a:rPr>
              <a:pPr lvl="0" eaLnBrk="1" hangingPunct="1">
                <a:buChar char="•"/>
              </a:pPr>
              <a:t>‹#›</a:t>
            </a:fld>
            <a:endParaRPr lang="en-US" altLang="zh-CN" dirty="0">
              <a:latin typeface="Arial" panose="020B0604020202020204" pitchFamily="34" charset="0"/>
              <a:cs typeface="华文楷体" charset="0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-6350" y="0"/>
            <a:ext cx="915035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/>
          </p:nvPr>
        </p:nvSpPr>
        <p:spPr>
          <a:xfrm>
            <a:off x="457200" y="1174750"/>
            <a:ext cx="82296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lvl="0" eaLnBrk="1" hangingPunct="1">
              <a:buChar char="•"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lvl="0" eaLnBrk="1" hangingPunct="1">
              <a:buChar char="•"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buChar char="•"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  <a:cs typeface="华文楷体" charset="0"/>
              </a:rPr>
              <a:pPr lvl="0" eaLnBrk="1" hangingPunct="1">
                <a:buChar char="•"/>
              </a:pPr>
              <a:t>‹#›</a:t>
            </a:fld>
            <a:endParaRPr lang="en-US" altLang="zh-CN" dirty="0">
              <a:latin typeface="Arial" panose="020B0604020202020204" pitchFamily="34" charset="0"/>
              <a:cs typeface="华文楷体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mailto:ufinval@rambler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8.jpeg"/><Relationship Id="rId7" Type="http://schemas.openxmlformats.org/officeDocument/2006/relationships/diagramLayout" Target="../diagrams/layout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1.xml"/><Relationship Id="rId5" Type="http://schemas.openxmlformats.org/officeDocument/2006/relationships/image" Target="../media/image5.jpeg"/><Relationship Id="rId10" Type="http://schemas.microsoft.com/office/2007/relationships/diagramDrawing" Target="../diagrams/drawing1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Office_Excel_97-20031.xls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485265"/>
            <a:ext cx="9131935" cy="526796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softEdge rad="31750"/>
          </a:effectLst>
        </p:spPr>
        <p:txBody>
          <a:bodyPr vert="horz" wrap="none" lIns="91440" tIns="45720" rIns="91440" bIns="45720" numCol="1" anchor="ctr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370" y="36195"/>
            <a:ext cx="9065260" cy="363093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softEdge rad="12700"/>
          </a:effectLst>
        </p:spPr>
        <p:txBody>
          <a:bodyPr vert="horz" wrap="none" lIns="91440" tIns="45720" rIns="91440" bIns="45720" numCol="1" anchor="ctr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51460" y="2052955"/>
            <a:ext cx="6022340" cy="4316730"/>
          </a:xfrm>
          <a:solidFill>
            <a:srgbClr val="1D3F68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bliqueTopLeft"/>
            <a:lightRig rig="twoPt" dir="t">
              <a:rot lat="0" lon="0" rev="0"/>
            </a:lightRig>
          </a:scene3d>
          <a:sp3d extrusionH="76200">
            <a:extrusionClr>
              <a:schemeClr val="bg1">
                <a:lumMod val="75000"/>
              </a:schemeClr>
            </a:extrusion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ru-RU" altLang="en-US" b="1">
              <a:solidFill>
                <a:schemeClr val="tx1"/>
              </a:solidFill>
              <a:latin typeface="Franklin Gothic Medium" panose="020B0603020102020204" charset="0"/>
              <a:cs typeface="Franklin Gothic Medium" panose="020B0603020102020204" charset="0"/>
            </a:endParaRPr>
          </a:p>
          <a:p>
            <a:pPr algn="ctr"/>
            <a:endParaRPr lang="ru-RU" altLang="en-US">
              <a:solidFill>
                <a:schemeClr val="tx1"/>
              </a:solidFill>
              <a:latin typeface="Franklin Gothic Medium" panose="020B0603020102020204" charset="0"/>
              <a:cs typeface="Franklin Gothic Medium" panose="020B0603020102020204" charset="0"/>
            </a:endParaRPr>
          </a:p>
        </p:txBody>
      </p:sp>
      <p:pic>
        <p:nvPicPr>
          <p:cNvPr id="14" name="Рисунок 12" descr="C:\Users\ПутилинаОН\Desktop\Бюджет для граждан 2022\maxresdefault1.jpgmaxresdefault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505" y="908685"/>
            <a:ext cx="6100445" cy="5384800"/>
          </a:xfrm>
          <a:custGeom>
            <a:avLst/>
            <a:gdLst>
              <a:gd name="connsiteX0" fmla="*/ 4728104 w 5039333"/>
              <a:gd name="connsiteY0" fmla="*/ 1561505 h 5172574"/>
              <a:gd name="connsiteX1" fmla="*/ 4729866 w 5039333"/>
              <a:gd name="connsiteY1" fmla="*/ 1561505 h 5172574"/>
              <a:gd name="connsiteX2" fmla="*/ 4765132 w 5039333"/>
              <a:gd name="connsiteY2" fmla="*/ 1646143 h 5172574"/>
              <a:gd name="connsiteX3" fmla="*/ 4728104 w 5039333"/>
              <a:gd name="connsiteY3" fmla="*/ 1561505 h 5172574"/>
              <a:gd name="connsiteX4" fmla="*/ 4888651 w 5039333"/>
              <a:gd name="connsiteY4" fmla="*/ 1542826 h 5172574"/>
              <a:gd name="connsiteX5" fmla="*/ 4889224 w 5039333"/>
              <a:gd name="connsiteY5" fmla="*/ 1544092 h 5172574"/>
              <a:gd name="connsiteX6" fmla="*/ 4907960 w 5039333"/>
              <a:gd name="connsiteY6" fmla="*/ 1589717 h 5172574"/>
              <a:gd name="connsiteX7" fmla="*/ 4869167 w 5039333"/>
              <a:gd name="connsiteY7" fmla="*/ 1499790 h 5172574"/>
              <a:gd name="connsiteX8" fmla="*/ 4870930 w 5039333"/>
              <a:gd name="connsiteY8" fmla="*/ 1499790 h 5172574"/>
              <a:gd name="connsiteX9" fmla="*/ 4888651 w 5039333"/>
              <a:gd name="connsiteY9" fmla="*/ 1542826 h 5172574"/>
              <a:gd name="connsiteX10" fmla="*/ 4583190 w 5039333"/>
              <a:gd name="connsiteY10" fmla="*/ 1291357 h 5172574"/>
              <a:gd name="connsiteX11" fmla="*/ 4608198 w 5039333"/>
              <a:gd name="connsiteY11" fmla="*/ 1328750 h 5172574"/>
              <a:gd name="connsiteX12" fmla="*/ 4606436 w 5039333"/>
              <a:gd name="connsiteY12" fmla="*/ 1328750 h 5172574"/>
              <a:gd name="connsiteX13" fmla="*/ 4526081 w 5039333"/>
              <a:gd name="connsiteY13" fmla="*/ 1205962 h 5172574"/>
              <a:gd name="connsiteX14" fmla="*/ 4544719 w 5039333"/>
              <a:gd name="connsiteY14" fmla="*/ 1231768 h 5172574"/>
              <a:gd name="connsiteX15" fmla="*/ 4565879 w 5039333"/>
              <a:gd name="connsiteY15" fmla="*/ 1263507 h 5172574"/>
              <a:gd name="connsiteX16" fmla="*/ 4583190 w 5039333"/>
              <a:gd name="connsiteY16" fmla="*/ 1291357 h 5172574"/>
              <a:gd name="connsiteX17" fmla="*/ 707794 w 5039333"/>
              <a:gd name="connsiteY17" fmla="*/ 1046623 h 5172574"/>
              <a:gd name="connsiteX18" fmla="*/ 672528 w 5039333"/>
              <a:gd name="connsiteY18" fmla="*/ 1110102 h 5172574"/>
              <a:gd name="connsiteX19" fmla="*/ 639027 w 5039333"/>
              <a:gd name="connsiteY19" fmla="*/ 1177107 h 5172574"/>
              <a:gd name="connsiteX20" fmla="*/ 623156 w 5039333"/>
              <a:gd name="connsiteY20" fmla="*/ 1210608 h 5172574"/>
              <a:gd name="connsiteX21" fmla="*/ 607288 w 5039333"/>
              <a:gd name="connsiteY21" fmla="*/ 1244112 h 5172574"/>
              <a:gd name="connsiteX22" fmla="*/ 577311 w 5039333"/>
              <a:gd name="connsiteY22" fmla="*/ 1312879 h 5172574"/>
              <a:gd name="connsiteX23" fmla="*/ 249338 w 5039333"/>
              <a:gd name="connsiteY23" fmla="*/ 2272111 h 5172574"/>
              <a:gd name="connsiteX24" fmla="*/ 245812 w 5039333"/>
              <a:gd name="connsiteY24" fmla="*/ 2781703 h 5172574"/>
              <a:gd name="connsiteX25" fmla="*/ 351609 w 5039333"/>
              <a:gd name="connsiteY25" fmla="*/ 3280714 h 5172574"/>
              <a:gd name="connsiteX26" fmla="*/ 868255 w 5039333"/>
              <a:gd name="connsiteY26" fmla="*/ 4151780 h 5172574"/>
              <a:gd name="connsiteX27" fmla="*/ 1702292 w 5039333"/>
              <a:gd name="connsiteY27" fmla="*/ 4726614 h 5172574"/>
              <a:gd name="connsiteX28" fmla="*/ 2700317 w 5039333"/>
              <a:gd name="connsiteY28" fmla="*/ 4897654 h 5172574"/>
              <a:gd name="connsiteX29" fmla="*/ 3678944 w 5039333"/>
              <a:gd name="connsiteY29" fmla="*/ 4634923 h 5172574"/>
              <a:gd name="connsiteX30" fmla="*/ 4456557 w 5039333"/>
              <a:gd name="connsiteY30" fmla="*/ 3986031 h 5172574"/>
              <a:gd name="connsiteX31" fmla="*/ 4892089 w 5039333"/>
              <a:gd name="connsiteY31" fmla="*/ 3070883 h 5172574"/>
              <a:gd name="connsiteX32" fmla="*/ 4960857 w 5039333"/>
              <a:gd name="connsiteY32" fmla="*/ 3289531 h 5172574"/>
              <a:gd name="connsiteX33" fmla="*/ 4410711 w 5039333"/>
              <a:gd name="connsiteY33" fmla="*/ 4217023 h 5172574"/>
              <a:gd name="connsiteX34" fmla="*/ 3523774 w 5039333"/>
              <a:gd name="connsiteY34" fmla="*/ 4821832 h 5172574"/>
              <a:gd name="connsiteX35" fmla="*/ 2467560 w 5039333"/>
              <a:gd name="connsiteY35" fmla="*/ 4992872 h 5172574"/>
              <a:gd name="connsiteX36" fmla="*/ 1443088 w 5039333"/>
              <a:gd name="connsiteY36" fmla="*/ 4700165 h 5172574"/>
              <a:gd name="connsiteX37" fmla="*/ 642553 w 5039333"/>
              <a:gd name="connsiteY37" fmla="*/ 4003664 h 5172574"/>
              <a:gd name="connsiteX38" fmla="*/ 215837 w 5039333"/>
              <a:gd name="connsiteY38" fmla="*/ 3037380 h 5172574"/>
              <a:gd name="connsiteX39" fmla="*/ 240523 w 5039333"/>
              <a:gd name="connsiteY39" fmla="*/ 1984695 h 5172574"/>
              <a:gd name="connsiteX40" fmla="*/ 422141 w 5039333"/>
              <a:gd name="connsiteY40" fmla="*/ 1489209 h 5172574"/>
              <a:gd name="connsiteX41" fmla="*/ 707794 w 5039333"/>
              <a:gd name="connsiteY41" fmla="*/ 1046623 h 5172574"/>
              <a:gd name="connsiteX42" fmla="*/ 4497112 w 5039333"/>
              <a:gd name="connsiteY42" fmla="*/ 916139 h 5172574"/>
              <a:gd name="connsiteX43" fmla="*/ 4507691 w 5039333"/>
              <a:gd name="connsiteY43" fmla="*/ 921428 h 5172574"/>
              <a:gd name="connsiteX44" fmla="*/ 4520033 w 5039333"/>
              <a:gd name="connsiteY44" fmla="*/ 928482 h 5172574"/>
              <a:gd name="connsiteX45" fmla="*/ 4569406 w 5039333"/>
              <a:gd name="connsiteY45" fmla="*/ 990198 h 5172574"/>
              <a:gd name="connsiteX46" fmla="*/ 4617015 w 5039333"/>
              <a:gd name="connsiteY46" fmla="*/ 1053676 h 5172574"/>
              <a:gd name="connsiteX47" fmla="*/ 4676967 w 5039333"/>
              <a:gd name="connsiteY47" fmla="*/ 1141841 h 5172574"/>
              <a:gd name="connsiteX48" fmla="*/ 4747499 w 5039333"/>
              <a:gd name="connsiteY48" fmla="*/ 1256454 h 5172574"/>
              <a:gd name="connsiteX49" fmla="*/ 4781001 w 5039333"/>
              <a:gd name="connsiteY49" fmla="*/ 1316406 h 5172574"/>
              <a:gd name="connsiteX50" fmla="*/ 4796871 w 5039333"/>
              <a:gd name="connsiteY50" fmla="*/ 1346383 h 5172574"/>
              <a:gd name="connsiteX51" fmla="*/ 4810978 w 5039333"/>
              <a:gd name="connsiteY51" fmla="*/ 1376358 h 5172574"/>
              <a:gd name="connsiteX52" fmla="*/ 4807451 w 5039333"/>
              <a:gd name="connsiteY52" fmla="*/ 1374596 h 5172574"/>
              <a:gd name="connsiteX53" fmla="*/ 4773948 w 5039333"/>
              <a:gd name="connsiteY53" fmla="*/ 1312879 h 5172574"/>
              <a:gd name="connsiteX54" fmla="*/ 4738682 w 5039333"/>
              <a:gd name="connsiteY54" fmla="*/ 1251165 h 5172574"/>
              <a:gd name="connsiteX55" fmla="*/ 4662861 w 5039333"/>
              <a:gd name="connsiteY55" fmla="*/ 1131261 h 5172574"/>
              <a:gd name="connsiteX56" fmla="*/ 4602909 w 5039333"/>
              <a:gd name="connsiteY56" fmla="*/ 1048386 h 5172574"/>
              <a:gd name="connsiteX57" fmla="*/ 4551773 w 5039333"/>
              <a:gd name="connsiteY57" fmla="*/ 981380 h 5172574"/>
              <a:gd name="connsiteX58" fmla="*/ 4525324 w 5039333"/>
              <a:gd name="connsiteY58" fmla="*/ 947879 h 5172574"/>
              <a:gd name="connsiteX59" fmla="*/ 4222038 w 5039333"/>
              <a:gd name="connsiteY59" fmla="*/ 849134 h 5172574"/>
              <a:gd name="connsiteX60" fmla="*/ 4252013 w 5039333"/>
              <a:gd name="connsiteY60" fmla="*/ 861476 h 5172574"/>
              <a:gd name="connsiteX61" fmla="*/ 4443991 w 5039333"/>
              <a:gd name="connsiteY61" fmla="*/ 1083211 h 5172574"/>
              <a:gd name="connsiteX62" fmla="*/ 4526081 w 5039333"/>
              <a:gd name="connsiteY62" fmla="*/ 1205962 h 5172574"/>
              <a:gd name="connsiteX63" fmla="*/ 4521798 w 5039333"/>
              <a:gd name="connsiteY63" fmla="*/ 1200029 h 5172574"/>
              <a:gd name="connsiteX64" fmla="*/ 4477714 w 5039333"/>
              <a:gd name="connsiteY64" fmla="*/ 1136550 h 5172574"/>
              <a:gd name="connsiteX65" fmla="*/ 4430106 w 5039333"/>
              <a:gd name="connsiteY65" fmla="*/ 1076598 h 5172574"/>
              <a:gd name="connsiteX66" fmla="*/ 4405420 w 5039333"/>
              <a:gd name="connsiteY66" fmla="*/ 1046623 h 5172574"/>
              <a:gd name="connsiteX67" fmla="*/ 4380734 w 5039333"/>
              <a:gd name="connsiteY67" fmla="*/ 1016646 h 5172574"/>
              <a:gd name="connsiteX68" fmla="*/ 4329598 w 5039333"/>
              <a:gd name="connsiteY68" fmla="*/ 958459 h 5172574"/>
              <a:gd name="connsiteX69" fmla="*/ 4222038 w 5039333"/>
              <a:gd name="connsiteY69" fmla="*/ 849134 h 5172574"/>
              <a:gd name="connsiteX70" fmla="*/ 2590993 w 5039333"/>
              <a:gd name="connsiteY70" fmla="*/ 284881 h 5172574"/>
              <a:gd name="connsiteX71" fmla="*/ 4848008 w 5039333"/>
              <a:gd name="connsiteY71" fmla="*/ 2541895 h 5172574"/>
              <a:gd name="connsiteX72" fmla="*/ 4836356 w 5039333"/>
              <a:gd name="connsiteY72" fmla="*/ 2772662 h 5172574"/>
              <a:gd name="connsiteX73" fmla="*/ 4805702 w 5039333"/>
              <a:gd name="connsiteY73" fmla="*/ 2973520 h 5172574"/>
              <a:gd name="connsiteX74" fmla="*/ 4810978 w 5039333"/>
              <a:gd name="connsiteY74" fmla="*/ 2984481 h 5172574"/>
              <a:gd name="connsiteX75" fmla="*/ 4851534 w 5039333"/>
              <a:gd name="connsiteY75" fmla="*/ 3086752 h 5172574"/>
              <a:gd name="connsiteX76" fmla="*/ 4458319 w 5039333"/>
              <a:gd name="connsiteY76" fmla="*/ 3910210 h 5172574"/>
              <a:gd name="connsiteX77" fmla="*/ 3779450 w 5039333"/>
              <a:gd name="connsiteY77" fmla="*/ 4516783 h 5172574"/>
              <a:gd name="connsiteX78" fmla="*/ 2922490 w 5039333"/>
              <a:gd name="connsiteY78" fmla="*/ 4813016 h 5172574"/>
              <a:gd name="connsiteX79" fmla="*/ 2021448 w 5039333"/>
              <a:gd name="connsiteY79" fmla="*/ 4756591 h 5172574"/>
              <a:gd name="connsiteX80" fmla="*/ 1215623 w 5039333"/>
              <a:gd name="connsiteY80" fmla="*/ 4356323 h 5172574"/>
              <a:gd name="connsiteX81" fmla="*/ 628447 w 5039333"/>
              <a:gd name="connsiteY81" fmla="*/ 3679218 h 5172574"/>
              <a:gd name="connsiteX82" fmla="*/ 349847 w 5039333"/>
              <a:gd name="connsiteY82" fmla="*/ 2831075 h 5172574"/>
              <a:gd name="connsiteX83" fmla="*/ 345902 w 5039333"/>
              <a:gd name="connsiteY83" fmla="*/ 2774443 h 5172574"/>
              <a:gd name="connsiteX84" fmla="*/ 345630 w 5039333"/>
              <a:gd name="connsiteY84" fmla="*/ 2772662 h 5172574"/>
              <a:gd name="connsiteX85" fmla="*/ 345241 w 5039333"/>
              <a:gd name="connsiteY85" fmla="*/ 2764951 h 5172574"/>
              <a:gd name="connsiteX86" fmla="*/ 334308 w 5039333"/>
              <a:gd name="connsiteY86" fmla="*/ 2607964 h 5172574"/>
              <a:gd name="connsiteX87" fmla="*/ 335383 w 5039333"/>
              <a:gd name="connsiteY87" fmla="*/ 2569715 h 5172574"/>
              <a:gd name="connsiteX88" fmla="*/ 333978 w 5039333"/>
              <a:gd name="connsiteY88" fmla="*/ 2541895 h 5172574"/>
              <a:gd name="connsiteX89" fmla="*/ 338912 w 5039333"/>
              <a:gd name="connsiteY89" fmla="*/ 2444195 h 5172574"/>
              <a:gd name="connsiteX90" fmla="*/ 340589 w 5039333"/>
              <a:gd name="connsiteY90" fmla="*/ 2384523 h 5172574"/>
              <a:gd name="connsiteX91" fmla="*/ 342807 w 5039333"/>
              <a:gd name="connsiteY91" fmla="*/ 2367040 h 5172574"/>
              <a:gd name="connsiteX92" fmla="*/ 345630 w 5039333"/>
              <a:gd name="connsiteY92" fmla="*/ 2311129 h 5172574"/>
              <a:gd name="connsiteX93" fmla="*/ 2590993 w 5039333"/>
              <a:gd name="connsiteY93" fmla="*/ 284881 h 5172574"/>
              <a:gd name="connsiteX94" fmla="*/ 1524200 w 5039333"/>
              <a:gd name="connsiteY94" fmla="*/ 209060 h 5172574"/>
              <a:gd name="connsiteX95" fmla="*/ 1279103 w 5039333"/>
              <a:gd name="connsiteY95" fmla="*/ 383625 h 5172574"/>
              <a:gd name="connsiteX96" fmla="*/ 799487 w 5039333"/>
              <a:gd name="connsiteY96" fmla="*/ 760970 h 5172574"/>
              <a:gd name="connsiteX97" fmla="*/ 423905 w 5039333"/>
              <a:gd name="connsiteY97" fmla="*/ 1240585 h 5172574"/>
              <a:gd name="connsiteX98" fmla="*/ 173518 w 5039333"/>
              <a:gd name="connsiteY98" fmla="*/ 1797786 h 5172574"/>
              <a:gd name="connsiteX99" fmla="*/ 65958 w 5039333"/>
              <a:gd name="connsiteY99" fmla="*/ 2397305 h 5172574"/>
              <a:gd name="connsiteX100" fmla="*/ 102986 w 5039333"/>
              <a:gd name="connsiteY100" fmla="*/ 3005642 h 5172574"/>
              <a:gd name="connsiteX101" fmla="*/ 134725 w 5039333"/>
              <a:gd name="connsiteY101" fmla="*/ 3155521 h 5172574"/>
              <a:gd name="connsiteX102" fmla="*/ 154122 w 5039333"/>
              <a:gd name="connsiteY102" fmla="*/ 3229579 h 5172574"/>
              <a:gd name="connsiteX103" fmla="*/ 175282 w 5039333"/>
              <a:gd name="connsiteY103" fmla="*/ 3303638 h 5172574"/>
              <a:gd name="connsiteX104" fmla="*/ 284606 w 5039333"/>
              <a:gd name="connsiteY104" fmla="*/ 3589291 h 5172574"/>
              <a:gd name="connsiteX105" fmla="*/ 427432 w 5039333"/>
              <a:gd name="connsiteY105" fmla="*/ 3859076 h 5172574"/>
              <a:gd name="connsiteX106" fmla="*/ 601999 w 5039333"/>
              <a:gd name="connsiteY106" fmla="*/ 4109463 h 5172574"/>
              <a:gd name="connsiteX107" fmla="*/ 804776 w 5039333"/>
              <a:gd name="connsiteY107" fmla="*/ 4338691 h 5172574"/>
              <a:gd name="connsiteX108" fmla="*/ 1034004 w 5039333"/>
              <a:gd name="connsiteY108" fmla="*/ 4539707 h 5172574"/>
              <a:gd name="connsiteX109" fmla="*/ 1284392 w 5039333"/>
              <a:gd name="connsiteY109" fmla="*/ 4714272 h 5172574"/>
              <a:gd name="connsiteX110" fmla="*/ 1351397 w 5039333"/>
              <a:gd name="connsiteY110" fmla="*/ 4753064 h 5172574"/>
              <a:gd name="connsiteX111" fmla="*/ 1384901 w 5039333"/>
              <a:gd name="connsiteY111" fmla="*/ 4772461 h 5172574"/>
              <a:gd name="connsiteX112" fmla="*/ 1418402 w 5039333"/>
              <a:gd name="connsiteY112" fmla="*/ 4790094 h 5172574"/>
              <a:gd name="connsiteX113" fmla="*/ 1487172 w 5039333"/>
              <a:gd name="connsiteY113" fmla="*/ 4825360 h 5172574"/>
              <a:gd name="connsiteX114" fmla="*/ 1555939 w 5039333"/>
              <a:gd name="connsiteY114" fmla="*/ 4857099 h 5172574"/>
              <a:gd name="connsiteX115" fmla="*/ 1841593 w 5039333"/>
              <a:gd name="connsiteY115" fmla="*/ 4966424 h 5172574"/>
              <a:gd name="connsiteX116" fmla="*/ 2139590 w 5039333"/>
              <a:gd name="connsiteY116" fmla="*/ 5038718 h 5172574"/>
              <a:gd name="connsiteX117" fmla="*/ 3347445 w 5039333"/>
              <a:gd name="connsiteY117" fmla="*/ 4964659 h 5172574"/>
              <a:gd name="connsiteX118" fmla="*/ 3902883 w 5039333"/>
              <a:gd name="connsiteY118" fmla="*/ 4712509 h 5172574"/>
              <a:gd name="connsiteX119" fmla="*/ 4382498 w 5039333"/>
              <a:gd name="connsiteY119" fmla="*/ 4335165 h 5172574"/>
              <a:gd name="connsiteX120" fmla="*/ 4758079 w 5039333"/>
              <a:gd name="connsiteY120" fmla="*/ 3855549 h 5172574"/>
              <a:gd name="connsiteX121" fmla="*/ 5008466 w 5039333"/>
              <a:gd name="connsiteY121" fmla="*/ 3298349 h 5172574"/>
              <a:gd name="connsiteX122" fmla="*/ 5035578 w 5039333"/>
              <a:gd name="connsiteY122" fmla="*/ 3414285 h 5172574"/>
              <a:gd name="connsiteX123" fmla="*/ 5039333 w 5039333"/>
              <a:gd name="connsiteY123" fmla="*/ 3436011 h 5172574"/>
              <a:gd name="connsiteX124" fmla="*/ 4972399 w 5039333"/>
              <a:gd name="connsiteY124" fmla="*/ 3618891 h 5172574"/>
              <a:gd name="connsiteX125" fmla="*/ 4403875 w 5039333"/>
              <a:gd name="connsiteY125" fmla="*/ 4462124 h 5172574"/>
              <a:gd name="connsiteX126" fmla="*/ 4253822 w 5039333"/>
              <a:gd name="connsiteY126" fmla="*/ 4598501 h 5172574"/>
              <a:gd name="connsiteX127" fmla="*/ 4172842 w 5039333"/>
              <a:gd name="connsiteY127" fmla="*/ 4661928 h 5172574"/>
              <a:gd name="connsiteX128" fmla="*/ 3151720 w 5039333"/>
              <a:gd name="connsiteY128" fmla="*/ 5118067 h 5172574"/>
              <a:gd name="connsiteX129" fmla="*/ 2515170 w 5039333"/>
              <a:gd name="connsiteY129" fmla="*/ 5170966 h 5172574"/>
              <a:gd name="connsiteX130" fmla="*/ 2196015 w 5039333"/>
              <a:gd name="connsiteY130" fmla="*/ 5140989 h 5172574"/>
              <a:gd name="connsiteX131" fmla="*/ 2116666 w 5039333"/>
              <a:gd name="connsiteY131" fmla="*/ 5126882 h 5172574"/>
              <a:gd name="connsiteX132" fmla="*/ 2039081 w 5039333"/>
              <a:gd name="connsiteY132" fmla="*/ 5111014 h 5172574"/>
              <a:gd name="connsiteX133" fmla="*/ 1883912 w 5039333"/>
              <a:gd name="connsiteY133" fmla="*/ 5070457 h 5172574"/>
              <a:gd name="connsiteX134" fmla="*/ 1808091 w 5039333"/>
              <a:gd name="connsiteY134" fmla="*/ 5047535 h 5172574"/>
              <a:gd name="connsiteX135" fmla="*/ 1732268 w 5039333"/>
              <a:gd name="connsiteY135" fmla="*/ 5021085 h 5172574"/>
              <a:gd name="connsiteX136" fmla="*/ 1582389 w 5039333"/>
              <a:gd name="connsiteY136" fmla="*/ 4962897 h 5172574"/>
              <a:gd name="connsiteX137" fmla="*/ 1510094 w 5039333"/>
              <a:gd name="connsiteY137" fmla="*/ 4929394 h 5172574"/>
              <a:gd name="connsiteX138" fmla="*/ 1437799 w 5039333"/>
              <a:gd name="connsiteY138" fmla="*/ 4894128 h 5172574"/>
              <a:gd name="connsiteX139" fmla="*/ 1296736 w 5039333"/>
              <a:gd name="connsiteY139" fmla="*/ 4818307 h 5172574"/>
              <a:gd name="connsiteX140" fmla="*/ 1227967 w 5039333"/>
              <a:gd name="connsiteY140" fmla="*/ 4777750 h 5172574"/>
              <a:gd name="connsiteX141" fmla="*/ 1160962 w 5039333"/>
              <a:gd name="connsiteY141" fmla="*/ 4733669 h 5172574"/>
              <a:gd name="connsiteX142" fmla="*/ 1127460 w 5039333"/>
              <a:gd name="connsiteY142" fmla="*/ 4712509 h 5172574"/>
              <a:gd name="connsiteX143" fmla="*/ 1095721 w 5039333"/>
              <a:gd name="connsiteY143" fmla="*/ 4689586 h 5172574"/>
              <a:gd name="connsiteX144" fmla="*/ 1030478 w 5039333"/>
              <a:gd name="connsiteY144" fmla="*/ 4641978 h 5172574"/>
              <a:gd name="connsiteX145" fmla="*/ 788908 w 5039333"/>
              <a:gd name="connsiteY145" fmla="*/ 4433909 h 5172574"/>
              <a:gd name="connsiteX146" fmla="*/ 573786 w 5039333"/>
              <a:gd name="connsiteY146" fmla="*/ 4199390 h 5172574"/>
              <a:gd name="connsiteX147" fmla="*/ 390403 w 5039333"/>
              <a:gd name="connsiteY147" fmla="*/ 3940187 h 5172574"/>
              <a:gd name="connsiteX148" fmla="*/ 311054 w 5039333"/>
              <a:gd name="connsiteY148" fmla="*/ 3802650 h 5172574"/>
              <a:gd name="connsiteX149" fmla="*/ 274026 w 5039333"/>
              <a:gd name="connsiteY149" fmla="*/ 3732119 h 5172574"/>
              <a:gd name="connsiteX150" fmla="*/ 238760 w 5039333"/>
              <a:gd name="connsiteY150" fmla="*/ 3661587 h 5172574"/>
              <a:gd name="connsiteX151" fmla="*/ 207021 w 5039333"/>
              <a:gd name="connsiteY151" fmla="*/ 3589291 h 5172574"/>
              <a:gd name="connsiteX152" fmla="*/ 191150 w 5039333"/>
              <a:gd name="connsiteY152" fmla="*/ 3552263 h 5172574"/>
              <a:gd name="connsiteX153" fmla="*/ 177044 w 5039333"/>
              <a:gd name="connsiteY153" fmla="*/ 3515233 h 5172574"/>
              <a:gd name="connsiteX154" fmla="*/ 148831 w 5039333"/>
              <a:gd name="connsiteY154" fmla="*/ 3441174 h 5172574"/>
              <a:gd name="connsiteX155" fmla="*/ 124145 w 5039333"/>
              <a:gd name="connsiteY155" fmla="*/ 3365354 h 5172574"/>
              <a:gd name="connsiteX156" fmla="*/ 80064 w 5039333"/>
              <a:gd name="connsiteY156" fmla="*/ 3213711 h 5172574"/>
              <a:gd name="connsiteX157" fmla="*/ 62431 w 5039333"/>
              <a:gd name="connsiteY157" fmla="*/ 3136126 h 5172574"/>
              <a:gd name="connsiteX158" fmla="*/ 46560 w 5039333"/>
              <a:gd name="connsiteY158" fmla="*/ 3058541 h 5172574"/>
              <a:gd name="connsiteX159" fmla="*/ 6006 w 5039333"/>
              <a:gd name="connsiteY159" fmla="*/ 2744675 h 5172574"/>
              <a:gd name="connsiteX160" fmla="*/ 39507 w 5039333"/>
              <a:gd name="connsiteY160" fmla="*/ 2115178 h 5172574"/>
              <a:gd name="connsiteX161" fmla="*/ 53614 w 5039333"/>
              <a:gd name="connsiteY161" fmla="*/ 2037594 h 5172574"/>
              <a:gd name="connsiteX162" fmla="*/ 71247 w 5039333"/>
              <a:gd name="connsiteY162" fmla="*/ 1960009 h 5172574"/>
              <a:gd name="connsiteX163" fmla="*/ 90644 w 5039333"/>
              <a:gd name="connsiteY163" fmla="*/ 1884188 h 5172574"/>
              <a:gd name="connsiteX164" fmla="*/ 113566 w 5039333"/>
              <a:gd name="connsiteY164" fmla="*/ 1808366 h 5172574"/>
              <a:gd name="connsiteX165" fmla="*/ 124145 w 5039333"/>
              <a:gd name="connsiteY165" fmla="*/ 1771337 h 5172574"/>
              <a:gd name="connsiteX166" fmla="*/ 136489 w 5039333"/>
              <a:gd name="connsiteY166" fmla="*/ 1732545 h 5172574"/>
              <a:gd name="connsiteX167" fmla="*/ 162938 w 5039333"/>
              <a:gd name="connsiteY167" fmla="*/ 1658487 h 5172574"/>
              <a:gd name="connsiteX168" fmla="*/ 192915 w 5039333"/>
              <a:gd name="connsiteY168" fmla="*/ 1584428 h 5172574"/>
              <a:gd name="connsiteX169" fmla="*/ 222890 w 5039333"/>
              <a:gd name="connsiteY169" fmla="*/ 1512132 h 5172574"/>
              <a:gd name="connsiteX170" fmla="*/ 291659 w 5039333"/>
              <a:gd name="connsiteY170" fmla="*/ 1371069 h 5172574"/>
              <a:gd name="connsiteX171" fmla="*/ 328687 w 5039333"/>
              <a:gd name="connsiteY171" fmla="*/ 1302302 h 5172574"/>
              <a:gd name="connsiteX172" fmla="*/ 369244 w 5039333"/>
              <a:gd name="connsiteY172" fmla="*/ 1233532 h 5172574"/>
              <a:gd name="connsiteX173" fmla="*/ 411563 w 5039333"/>
              <a:gd name="connsiteY173" fmla="*/ 1166527 h 5172574"/>
              <a:gd name="connsiteX174" fmla="*/ 453882 w 5039333"/>
              <a:gd name="connsiteY174" fmla="*/ 1101286 h 5172574"/>
              <a:gd name="connsiteX175" fmla="*/ 499728 w 5039333"/>
              <a:gd name="connsiteY175" fmla="*/ 1037808 h 5172574"/>
              <a:gd name="connsiteX176" fmla="*/ 547336 w 5039333"/>
              <a:gd name="connsiteY176" fmla="*/ 974329 h 5172574"/>
              <a:gd name="connsiteX177" fmla="*/ 988159 w 5039333"/>
              <a:gd name="connsiteY177" fmla="*/ 531742 h 5172574"/>
              <a:gd name="connsiteX178" fmla="*/ 1524200 w 5039333"/>
              <a:gd name="connsiteY178" fmla="*/ 209060 h 5172574"/>
              <a:gd name="connsiteX179" fmla="*/ 3479692 w 5039333"/>
              <a:gd name="connsiteY179" fmla="*/ 202007 h 5172574"/>
              <a:gd name="connsiteX180" fmla="*/ 3576673 w 5039333"/>
              <a:gd name="connsiteY180" fmla="*/ 230220 h 5172574"/>
              <a:gd name="connsiteX181" fmla="*/ 3673655 w 5039333"/>
              <a:gd name="connsiteY181" fmla="*/ 263721 h 5172574"/>
              <a:gd name="connsiteX182" fmla="*/ 4454792 w 5039333"/>
              <a:gd name="connsiteY182" fmla="*/ 850899 h 5172574"/>
              <a:gd name="connsiteX183" fmla="*/ 4400131 w 5039333"/>
              <a:gd name="connsiteY183" fmla="*/ 801526 h 5172574"/>
              <a:gd name="connsiteX184" fmla="*/ 4343706 w 5039333"/>
              <a:gd name="connsiteY184" fmla="*/ 753917 h 5172574"/>
              <a:gd name="connsiteX185" fmla="*/ 3479692 w 5039333"/>
              <a:gd name="connsiteY185" fmla="*/ 202007 h 5172574"/>
              <a:gd name="connsiteX186" fmla="*/ 2955994 w 5039333"/>
              <a:gd name="connsiteY186" fmla="*/ 198480 h 5172574"/>
              <a:gd name="connsiteX187" fmla="*/ 2996548 w 5039333"/>
              <a:gd name="connsiteY187" fmla="*/ 198480 h 5172574"/>
              <a:gd name="connsiteX188" fmla="*/ 3070607 w 5039333"/>
              <a:gd name="connsiteY188" fmla="*/ 212587 h 5172574"/>
              <a:gd name="connsiteX189" fmla="*/ 3144665 w 5039333"/>
              <a:gd name="connsiteY189" fmla="*/ 230220 h 5172574"/>
              <a:gd name="connsiteX190" fmla="*/ 3181695 w 5039333"/>
              <a:gd name="connsiteY190" fmla="*/ 239035 h 5172574"/>
              <a:gd name="connsiteX191" fmla="*/ 3218723 w 5039333"/>
              <a:gd name="connsiteY191" fmla="*/ 249615 h 5172574"/>
              <a:gd name="connsiteX192" fmla="*/ 3291019 w 5039333"/>
              <a:gd name="connsiteY192" fmla="*/ 270774 h 5172574"/>
              <a:gd name="connsiteX193" fmla="*/ 3573146 w 5039333"/>
              <a:gd name="connsiteY193" fmla="*/ 381863 h 5172574"/>
              <a:gd name="connsiteX194" fmla="*/ 4084501 w 5039333"/>
              <a:gd name="connsiteY194" fmla="*/ 706309 h 5172574"/>
              <a:gd name="connsiteX195" fmla="*/ 4045708 w 5039333"/>
              <a:gd name="connsiteY195" fmla="*/ 686911 h 5172574"/>
              <a:gd name="connsiteX196" fmla="*/ 4028076 w 5039333"/>
              <a:gd name="connsiteY196" fmla="*/ 676332 h 5172574"/>
              <a:gd name="connsiteX197" fmla="*/ 2836090 w 5039333"/>
              <a:gd name="connsiteY197" fmla="*/ 200243 h 5172574"/>
              <a:gd name="connsiteX198" fmla="*/ 2915437 w 5039333"/>
              <a:gd name="connsiteY198" fmla="*/ 200243 h 5172574"/>
              <a:gd name="connsiteX199" fmla="*/ 2590991 w 5039333"/>
              <a:gd name="connsiteY199" fmla="*/ 150870 h 5172574"/>
              <a:gd name="connsiteX200" fmla="*/ 2495773 w 5039333"/>
              <a:gd name="connsiteY200" fmla="*/ 164977 h 5172574"/>
              <a:gd name="connsiteX201" fmla="*/ 2471087 w 5039333"/>
              <a:gd name="connsiteY201" fmla="*/ 168503 h 5172574"/>
              <a:gd name="connsiteX202" fmla="*/ 2446401 w 5039333"/>
              <a:gd name="connsiteY202" fmla="*/ 173792 h 5172574"/>
              <a:gd name="connsiteX203" fmla="*/ 2398793 w 5039333"/>
              <a:gd name="connsiteY203" fmla="*/ 184372 h 5172574"/>
              <a:gd name="connsiteX204" fmla="*/ 1580625 w 5039333"/>
              <a:gd name="connsiteY204" fmla="*/ 403020 h 5172574"/>
              <a:gd name="connsiteX205" fmla="*/ 892941 w 5039333"/>
              <a:gd name="connsiteY205" fmla="*/ 894980 h 5172574"/>
              <a:gd name="connsiteX206" fmla="*/ 1159197 w 5039333"/>
              <a:gd name="connsiteY206" fmla="*/ 605800 h 5172574"/>
              <a:gd name="connsiteX207" fmla="*/ 1485407 w 5039333"/>
              <a:gd name="connsiteY207" fmla="*/ 406547 h 5172574"/>
              <a:gd name="connsiteX208" fmla="*/ 1659972 w 5039333"/>
              <a:gd name="connsiteY208" fmla="*/ 327200 h 5172574"/>
              <a:gd name="connsiteX209" fmla="*/ 1749901 w 5039333"/>
              <a:gd name="connsiteY209" fmla="*/ 293696 h 5172574"/>
              <a:gd name="connsiteX210" fmla="*/ 1839828 w 5039333"/>
              <a:gd name="connsiteY210" fmla="*/ 263721 h 5172574"/>
              <a:gd name="connsiteX211" fmla="*/ 2211884 w 5039333"/>
              <a:gd name="connsiteY211" fmla="*/ 177319 h 5172574"/>
              <a:gd name="connsiteX212" fmla="*/ 2590991 w 5039333"/>
              <a:gd name="connsiteY212" fmla="*/ 150870 h 5172574"/>
              <a:gd name="connsiteX213" fmla="*/ 2522251 w 5039333"/>
              <a:gd name="connsiteY213" fmla="*/ 412 h 5172574"/>
              <a:gd name="connsiteX214" fmla="*/ 3301599 w 5039333"/>
              <a:gd name="connsiteY214" fmla="*/ 106789 h 5172574"/>
              <a:gd name="connsiteX215" fmla="*/ 3236358 w 5039333"/>
              <a:gd name="connsiteY215" fmla="*/ 96209 h 5172574"/>
              <a:gd name="connsiteX216" fmla="*/ 3167589 w 5039333"/>
              <a:gd name="connsiteY216" fmla="*/ 89156 h 5172574"/>
              <a:gd name="connsiteX217" fmla="*/ 2984206 w 5039333"/>
              <a:gd name="connsiteY217" fmla="*/ 52126 h 5172574"/>
              <a:gd name="connsiteX218" fmla="*/ 2890753 w 5039333"/>
              <a:gd name="connsiteY218" fmla="*/ 39784 h 5172574"/>
              <a:gd name="connsiteX219" fmla="*/ 2797297 w 5039333"/>
              <a:gd name="connsiteY219" fmla="*/ 30967 h 5172574"/>
              <a:gd name="connsiteX220" fmla="*/ 2703844 w 5039333"/>
              <a:gd name="connsiteY220" fmla="*/ 23913 h 5172574"/>
              <a:gd name="connsiteX221" fmla="*/ 2610388 w 5039333"/>
              <a:gd name="connsiteY221" fmla="*/ 20387 h 5172574"/>
              <a:gd name="connsiteX222" fmla="*/ 2516935 w 5039333"/>
              <a:gd name="connsiteY222" fmla="*/ 22151 h 5172574"/>
              <a:gd name="connsiteX223" fmla="*/ 2469325 w 5039333"/>
              <a:gd name="connsiteY223" fmla="*/ 23913 h 5172574"/>
              <a:gd name="connsiteX224" fmla="*/ 2423479 w 5039333"/>
              <a:gd name="connsiteY224" fmla="*/ 27440 h 5172574"/>
              <a:gd name="connsiteX225" fmla="*/ 1691714 w 5039333"/>
              <a:gd name="connsiteY225" fmla="*/ 182610 h 5172574"/>
              <a:gd name="connsiteX226" fmla="*/ 1725215 w 5039333"/>
              <a:gd name="connsiteY226" fmla="*/ 164977 h 5172574"/>
              <a:gd name="connsiteX227" fmla="*/ 1751666 w 5039333"/>
              <a:gd name="connsiteY227" fmla="*/ 152635 h 5172574"/>
              <a:gd name="connsiteX228" fmla="*/ 1818671 w 5039333"/>
              <a:gd name="connsiteY228" fmla="*/ 122658 h 5172574"/>
              <a:gd name="connsiteX229" fmla="*/ 1876858 w 5039333"/>
              <a:gd name="connsiteY229" fmla="*/ 101498 h 5172574"/>
              <a:gd name="connsiteX230" fmla="*/ 1963261 w 5039333"/>
              <a:gd name="connsiteY230" fmla="*/ 75050 h 5172574"/>
              <a:gd name="connsiteX231" fmla="*/ 2088454 w 5039333"/>
              <a:gd name="connsiteY231" fmla="*/ 45073 h 5172574"/>
              <a:gd name="connsiteX232" fmla="*/ 2167803 w 5039333"/>
              <a:gd name="connsiteY232" fmla="*/ 30967 h 5172574"/>
              <a:gd name="connsiteX233" fmla="*/ 2211884 w 5039333"/>
              <a:gd name="connsiteY233" fmla="*/ 23913 h 5172574"/>
              <a:gd name="connsiteX234" fmla="*/ 2259494 w 5039333"/>
              <a:gd name="connsiteY234" fmla="*/ 18624 h 5172574"/>
              <a:gd name="connsiteX235" fmla="*/ 2522251 w 5039333"/>
              <a:gd name="connsiteY235" fmla="*/ 412 h 5172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</a:cxnLst>
            <a:rect l="l" t="t" r="r" b="b"/>
            <a:pathLst>
              <a:path w="5039333" h="5172574">
                <a:moveTo>
                  <a:pt x="4728104" y="1561505"/>
                </a:moveTo>
                <a:cubicBezTo>
                  <a:pt x="4728104" y="1561505"/>
                  <a:pt x="4729866" y="1561505"/>
                  <a:pt x="4729866" y="1561505"/>
                </a:cubicBezTo>
                <a:cubicBezTo>
                  <a:pt x="4742210" y="1589717"/>
                  <a:pt x="4754552" y="1616166"/>
                  <a:pt x="4765132" y="1646143"/>
                </a:cubicBezTo>
                <a:cubicBezTo>
                  <a:pt x="4754552" y="1616166"/>
                  <a:pt x="4740446" y="1589717"/>
                  <a:pt x="4728104" y="1561505"/>
                </a:cubicBezTo>
                <a:close/>
                <a:moveTo>
                  <a:pt x="4888651" y="1542826"/>
                </a:moveTo>
                <a:lnTo>
                  <a:pt x="4889224" y="1544092"/>
                </a:lnTo>
                <a:cubicBezTo>
                  <a:pt x="4896057" y="1558860"/>
                  <a:pt x="4902670" y="1573848"/>
                  <a:pt x="4907960" y="1589717"/>
                </a:cubicBezTo>
                <a:close/>
                <a:moveTo>
                  <a:pt x="4869167" y="1499790"/>
                </a:moveTo>
                <a:cubicBezTo>
                  <a:pt x="4869167" y="1499790"/>
                  <a:pt x="4870930" y="1499790"/>
                  <a:pt x="4870930" y="1499790"/>
                </a:cubicBezTo>
                <a:lnTo>
                  <a:pt x="4888651" y="1542826"/>
                </a:lnTo>
                <a:close/>
                <a:moveTo>
                  <a:pt x="4583190" y="1291357"/>
                </a:moveTo>
                <a:lnTo>
                  <a:pt x="4608198" y="1328750"/>
                </a:lnTo>
                <a:cubicBezTo>
                  <a:pt x="4608198" y="1328750"/>
                  <a:pt x="4606436" y="1328750"/>
                  <a:pt x="4606436" y="1328750"/>
                </a:cubicBezTo>
                <a:close/>
                <a:moveTo>
                  <a:pt x="4526081" y="1205962"/>
                </a:moveTo>
                <a:lnTo>
                  <a:pt x="4544719" y="1231768"/>
                </a:lnTo>
                <a:lnTo>
                  <a:pt x="4565879" y="1263507"/>
                </a:lnTo>
                <a:lnTo>
                  <a:pt x="4583190" y="1291357"/>
                </a:lnTo>
                <a:close/>
                <a:moveTo>
                  <a:pt x="707794" y="1046623"/>
                </a:moveTo>
                <a:cubicBezTo>
                  <a:pt x="695452" y="1069545"/>
                  <a:pt x="683108" y="1090705"/>
                  <a:pt x="672528" y="1110102"/>
                </a:cubicBezTo>
                <a:cubicBezTo>
                  <a:pt x="661949" y="1133024"/>
                  <a:pt x="649607" y="1154183"/>
                  <a:pt x="639027" y="1177107"/>
                </a:cubicBezTo>
                <a:lnTo>
                  <a:pt x="623156" y="1210608"/>
                </a:lnTo>
                <a:lnTo>
                  <a:pt x="607288" y="1244112"/>
                </a:lnTo>
                <a:cubicBezTo>
                  <a:pt x="596708" y="1267034"/>
                  <a:pt x="587890" y="1289958"/>
                  <a:pt x="577311" y="1312879"/>
                </a:cubicBezTo>
                <a:cubicBezTo>
                  <a:pt x="400981" y="1603824"/>
                  <a:pt x="288131" y="1933558"/>
                  <a:pt x="249338" y="2272111"/>
                </a:cubicBezTo>
                <a:cubicBezTo>
                  <a:pt x="229943" y="2441387"/>
                  <a:pt x="228179" y="2612427"/>
                  <a:pt x="245812" y="2781703"/>
                </a:cubicBezTo>
                <a:cubicBezTo>
                  <a:pt x="261682" y="2950979"/>
                  <a:pt x="298710" y="3118491"/>
                  <a:pt x="351609" y="3280714"/>
                </a:cubicBezTo>
                <a:cubicBezTo>
                  <a:pt x="457407" y="3603397"/>
                  <a:pt x="635500" y="3903157"/>
                  <a:pt x="868255" y="4151780"/>
                </a:cubicBezTo>
                <a:cubicBezTo>
                  <a:pt x="1101010" y="4400406"/>
                  <a:pt x="1386663" y="4599657"/>
                  <a:pt x="1702292" y="4726614"/>
                </a:cubicBezTo>
                <a:cubicBezTo>
                  <a:pt x="2016158" y="4855335"/>
                  <a:pt x="2360001" y="4913523"/>
                  <a:pt x="2700317" y="4897654"/>
                </a:cubicBezTo>
                <a:cubicBezTo>
                  <a:pt x="3040632" y="4883548"/>
                  <a:pt x="3377420" y="4791857"/>
                  <a:pt x="3678944" y="4634923"/>
                </a:cubicBezTo>
                <a:cubicBezTo>
                  <a:pt x="3980466" y="4479753"/>
                  <a:pt x="4248488" y="4255816"/>
                  <a:pt x="4456557" y="3986031"/>
                </a:cubicBezTo>
                <a:cubicBezTo>
                  <a:pt x="4666388" y="3718010"/>
                  <a:pt x="4816268" y="3402382"/>
                  <a:pt x="4892089" y="3070883"/>
                </a:cubicBezTo>
                <a:cubicBezTo>
                  <a:pt x="4918539" y="3141415"/>
                  <a:pt x="4939699" y="3213709"/>
                  <a:pt x="4960857" y="3289531"/>
                </a:cubicBezTo>
                <a:cubicBezTo>
                  <a:pt x="4848008" y="3633372"/>
                  <a:pt x="4659334" y="3954292"/>
                  <a:pt x="4410711" y="4217023"/>
                </a:cubicBezTo>
                <a:cubicBezTo>
                  <a:pt x="4163850" y="4479753"/>
                  <a:pt x="3858799" y="4689586"/>
                  <a:pt x="3523774" y="4821832"/>
                </a:cubicBezTo>
                <a:cubicBezTo>
                  <a:pt x="3188748" y="4955842"/>
                  <a:pt x="2825510" y="5014032"/>
                  <a:pt x="2467560" y="4992872"/>
                </a:cubicBezTo>
                <a:cubicBezTo>
                  <a:pt x="2109613" y="4971713"/>
                  <a:pt x="1756955" y="4871204"/>
                  <a:pt x="1443088" y="4700165"/>
                </a:cubicBezTo>
                <a:cubicBezTo>
                  <a:pt x="1127458" y="4530889"/>
                  <a:pt x="854149" y="4289317"/>
                  <a:pt x="642553" y="4003664"/>
                </a:cubicBezTo>
                <a:cubicBezTo>
                  <a:pt x="432721" y="3718010"/>
                  <a:pt x="284604" y="3384749"/>
                  <a:pt x="215837" y="3037380"/>
                </a:cubicBezTo>
                <a:cubicBezTo>
                  <a:pt x="147067" y="2688248"/>
                  <a:pt x="155885" y="2328536"/>
                  <a:pt x="240523" y="1984695"/>
                </a:cubicBezTo>
                <a:cubicBezTo>
                  <a:pt x="282842" y="1813655"/>
                  <a:pt x="342794" y="1646143"/>
                  <a:pt x="422141" y="1489209"/>
                </a:cubicBezTo>
                <a:cubicBezTo>
                  <a:pt x="501490" y="1332277"/>
                  <a:pt x="596708" y="1182396"/>
                  <a:pt x="707794" y="1046623"/>
                </a:cubicBezTo>
                <a:close/>
                <a:moveTo>
                  <a:pt x="4497112" y="916139"/>
                </a:moveTo>
                <a:cubicBezTo>
                  <a:pt x="4500638" y="917902"/>
                  <a:pt x="4504165" y="919666"/>
                  <a:pt x="4507691" y="921428"/>
                </a:cubicBezTo>
                <a:cubicBezTo>
                  <a:pt x="4511218" y="924955"/>
                  <a:pt x="4516507" y="926719"/>
                  <a:pt x="4520033" y="928482"/>
                </a:cubicBezTo>
                <a:cubicBezTo>
                  <a:pt x="4537666" y="947879"/>
                  <a:pt x="4553537" y="969038"/>
                  <a:pt x="4569406" y="990198"/>
                </a:cubicBezTo>
                <a:cubicBezTo>
                  <a:pt x="4585276" y="1011357"/>
                  <a:pt x="4602909" y="1032517"/>
                  <a:pt x="4617015" y="1053676"/>
                </a:cubicBezTo>
                <a:cubicBezTo>
                  <a:pt x="4636411" y="1081889"/>
                  <a:pt x="4657570" y="1111864"/>
                  <a:pt x="4676967" y="1141841"/>
                </a:cubicBezTo>
                <a:cubicBezTo>
                  <a:pt x="4701653" y="1180633"/>
                  <a:pt x="4726340" y="1217662"/>
                  <a:pt x="4747499" y="1256454"/>
                </a:cubicBezTo>
                <a:lnTo>
                  <a:pt x="4781001" y="1316406"/>
                </a:lnTo>
                <a:lnTo>
                  <a:pt x="4796871" y="1346383"/>
                </a:lnTo>
                <a:lnTo>
                  <a:pt x="4810978" y="1376358"/>
                </a:lnTo>
                <a:cubicBezTo>
                  <a:pt x="4809213" y="1376358"/>
                  <a:pt x="4809213" y="1374596"/>
                  <a:pt x="4807451" y="1374596"/>
                </a:cubicBezTo>
                <a:cubicBezTo>
                  <a:pt x="4796871" y="1353436"/>
                  <a:pt x="4786292" y="1334039"/>
                  <a:pt x="4773948" y="1312879"/>
                </a:cubicBezTo>
                <a:lnTo>
                  <a:pt x="4738682" y="1251165"/>
                </a:lnTo>
                <a:cubicBezTo>
                  <a:pt x="4713996" y="1210608"/>
                  <a:pt x="4689310" y="1170054"/>
                  <a:pt x="4662861" y="1131261"/>
                </a:cubicBezTo>
                <a:lnTo>
                  <a:pt x="4602909" y="1048386"/>
                </a:lnTo>
                <a:cubicBezTo>
                  <a:pt x="4587039" y="1025464"/>
                  <a:pt x="4569406" y="1004304"/>
                  <a:pt x="4551773" y="981380"/>
                </a:cubicBezTo>
                <a:lnTo>
                  <a:pt x="4525324" y="947879"/>
                </a:lnTo>
                <a:close/>
                <a:moveTo>
                  <a:pt x="4222038" y="849134"/>
                </a:moveTo>
                <a:cubicBezTo>
                  <a:pt x="4230853" y="852661"/>
                  <a:pt x="4241433" y="856188"/>
                  <a:pt x="4252013" y="861476"/>
                </a:cubicBezTo>
                <a:cubicBezTo>
                  <a:pt x="4320780" y="931127"/>
                  <a:pt x="4384700" y="1005185"/>
                  <a:pt x="4443991" y="1083211"/>
                </a:cubicBezTo>
                <a:lnTo>
                  <a:pt x="4526081" y="1205962"/>
                </a:lnTo>
                <a:lnTo>
                  <a:pt x="4521798" y="1200029"/>
                </a:lnTo>
                <a:lnTo>
                  <a:pt x="4477714" y="1136550"/>
                </a:lnTo>
                <a:lnTo>
                  <a:pt x="4430106" y="1076598"/>
                </a:lnTo>
                <a:lnTo>
                  <a:pt x="4405420" y="1046623"/>
                </a:lnTo>
                <a:lnTo>
                  <a:pt x="4380734" y="1016646"/>
                </a:lnTo>
                <a:cubicBezTo>
                  <a:pt x="4363101" y="997251"/>
                  <a:pt x="4347231" y="977854"/>
                  <a:pt x="4329598" y="958459"/>
                </a:cubicBezTo>
                <a:cubicBezTo>
                  <a:pt x="4294332" y="921428"/>
                  <a:pt x="4259066" y="884400"/>
                  <a:pt x="4222038" y="849134"/>
                </a:cubicBezTo>
                <a:close/>
                <a:moveTo>
                  <a:pt x="2590993" y="284881"/>
                </a:moveTo>
                <a:cubicBezTo>
                  <a:pt x="3837507" y="284881"/>
                  <a:pt x="4848008" y="1295380"/>
                  <a:pt x="4848008" y="2541895"/>
                </a:cubicBezTo>
                <a:cubicBezTo>
                  <a:pt x="4848008" y="2619802"/>
                  <a:pt x="4844061" y="2696787"/>
                  <a:pt x="4836356" y="2772662"/>
                </a:cubicBezTo>
                <a:lnTo>
                  <a:pt x="4805702" y="2973520"/>
                </a:lnTo>
                <a:lnTo>
                  <a:pt x="4810978" y="2984481"/>
                </a:lnTo>
                <a:cubicBezTo>
                  <a:pt x="4825084" y="3017984"/>
                  <a:pt x="4837426" y="3051486"/>
                  <a:pt x="4851534" y="3086752"/>
                </a:cubicBezTo>
                <a:cubicBezTo>
                  <a:pt x="4777474" y="3384749"/>
                  <a:pt x="4641702" y="3665112"/>
                  <a:pt x="4458319" y="3910210"/>
                </a:cubicBezTo>
                <a:cubicBezTo>
                  <a:pt x="4274937" y="4155307"/>
                  <a:pt x="4042182" y="4363376"/>
                  <a:pt x="3779450" y="4516783"/>
                </a:cubicBezTo>
                <a:cubicBezTo>
                  <a:pt x="3516721" y="4671953"/>
                  <a:pt x="3224014" y="4772460"/>
                  <a:pt x="2922490" y="4813016"/>
                </a:cubicBezTo>
                <a:cubicBezTo>
                  <a:pt x="2620968" y="4853571"/>
                  <a:pt x="2314155" y="4834176"/>
                  <a:pt x="2021448" y="4756591"/>
                </a:cubicBezTo>
                <a:cubicBezTo>
                  <a:pt x="1728742" y="4679006"/>
                  <a:pt x="1453668" y="4541469"/>
                  <a:pt x="1215623" y="4356323"/>
                </a:cubicBezTo>
                <a:cubicBezTo>
                  <a:pt x="977579" y="4171178"/>
                  <a:pt x="776564" y="3940185"/>
                  <a:pt x="628447" y="3679218"/>
                </a:cubicBezTo>
                <a:cubicBezTo>
                  <a:pt x="480330" y="3418251"/>
                  <a:pt x="385113" y="3127308"/>
                  <a:pt x="349847" y="2831075"/>
                </a:cubicBezTo>
                <a:lnTo>
                  <a:pt x="345902" y="2774443"/>
                </a:lnTo>
                <a:lnTo>
                  <a:pt x="345630" y="2772662"/>
                </a:lnTo>
                <a:lnTo>
                  <a:pt x="345241" y="2764951"/>
                </a:lnTo>
                <a:lnTo>
                  <a:pt x="334308" y="2607964"/>
                </a:lnTo>
                <a:lnTo>
                  <a:pt x="335383" y="2569715"/>
                </a:lnTo>
                <a:lnTo>
                  <a:pt x="333978" y="2541895"/>
                </a:lnTo>
                <a:lnTo>
                  <a:pt x="338912" y="2444195"/>
                </a:lnTo>
                <a:lnTo>
                  <a:pt x="340589" y="2384523"/>
                </a:lnTo>
                <a:lnTo>
                  <a:pt x="342807" y="2367040"/>
                </a:lnTo>
                <a:lnTo>
                  <a:pt x="345630" y="2311129"/>
                </a:lnTo>
                <a:cubicBezTo>
                  <a:pt x="461213" y="1173014"/>
                  <a:pt x="1422384" y="284881"/>
                  <a:pt x="2590993" y="284881"/>
                </a:cubicBezTo>
                <a:close/>
                <a:moveTo>
                  <a:pt x="1524200" y="209060"/>
                </a:moveTo>
                <a:cubicBezTo>
                  <a:pt x="1437799" y="261959"/>
                  <a:pt x="1358450" y="320147"/>
                  <a:pt x="1279103" y="383625"/>
                </a:cubicBezTo>
                <a:cubicBezTo>
                  <a:pt x="1104536" y="491187"/>
                  <a:pt x="944077" y="618144"/>
                  <a:pt x="799487" y="760970"/>
                </a:cubicBezTo>
                <a:cubicBezTo>
                  <a:pt x="656660" y="905560"/>
                  <a:pt x="529703" y="1066020"/>
                  <a:pt x="423905" y="1240585"/>
                </a:cubicBezTo>
                <a:cubicBezTo>
                  <a:pt x="318108" y="1416915"/>
                  <a:pt x="235234" y="1603824"/>
                  <a:pt x="173518" y="1797786"/>
                </a:cubicBezTo>
                <a:cubicBezTo>
                  <a:pt x="115330" y="1991748"/>
                  <a:pt x="78300" y="2194528"/>
                  <a:pt x="65958" y="2397305"/>
                </a:cubicBezTo>
                <a:cubicBezTo>
                  <a:pt x="53614" y="2600085"/>
                  <a:pt x="65958" y="2804627"/>
                  <a:pt x="102986" y="3005642"/>
                </a:cubicBezTo>
                <a:cubicBezTo>
                  <a:pt x="110039" y="3056777"/>
                  <a:pt x="124145" y="3106149"/>
                  <a:pt x="134725" y="3155521"/>
                </a:cubicBezTo>
                <a:cubicBezTo>
                  <a:pt x="140016" y="3180207"/>
                  <a:pt x="147069" y="3204893"/>
                  <a:pt x="154122" y="3229579"/>
                </a:cubicBezTo>
                <a:cubicBezTo>
                  <a:pt x="161175" y="3254265"/>
                  <a:pt x="168229" y="3278952"/>
                  <a:pt x="175282" y="3303638"/>
                </a:cubicBezTo>
                <a:cubicBezTo>
                  <a:pt x="207021" y="3400620"/>
                  <a:pt x="242287" y="3497600"/>
                  <a:pt x="284606" y="3589291"/>
                </a:cubicBezTo>
                <a:cubicBezTo>
                  <a:pt x="326925" y="3682746"/>
                  <a:pt x="376297" y="3770911"/>
                  <a:pt x="427432" y="3859076"/>
                </a:cubicBezTo>
                <a:cubicBezTo>
                  <a:pt x="482095" y="3945476"/>
                  <a:pt x="538520" y="4030114"/>
                  <a:pt x="601999" y="4109463"/>
                </a:cubicBezTo>
                <a:cubicBezTo>
                  <a:pt x="663713" y="4190575"/>
                  <a:pt x="734245" y="4266396"/>
                  <a:pt x="804776" y="4338691"/>
                </a:cubicBezTo>
                <a:cubicBezTo>
                  <a:pt x="878835" y="4409223"/>
                  <a:pt x="952893" y="4477991"/>
                  <a:pt x="1034004" y="4539707"/>
                </a:cubicBezTo>
                <a:cubicBezTo>
                  <a:pt x="1113354" y="4603185"/>
                  <a:pt x="1197991" y="4661373"/>
                  <a:pt x="1284392" y="4714272"/>
                </a:cubicBezTo>
                <a:lnTo>
                  <a:pt x="1351397" y="4753064"/>
                </a:lnTo>
                <a:lnTo>
                  <a:pt x="1384901" y="4772461"/>
                </a:lnTo>
                <a:lnTo>
                  <a:pt x="1418402" y="4790094"/>
                </a:lnTo>
                <a:lnTo>
                  <a:pt x="1487172" y="4825360"/>
                </a:lnTo>
                <a:cubicBezTo>
                  <a:pt x="1510094" y="4835940"/>
                  <a:pt x="1533017" y="4846520"/>
                  <a:pt x="1555939" y="4857099"/>
                </a:cubicBezTo>
                <a:cubicBezTo>
                  <a:pt x="1647630" y="4901181"/>
                  <a:pt x="1744612" y="4934684"/>
                  <a:pt x="1841593" y="4966424"/>
                </a:cubicBezTo>
                <a:cubicBezTo>
                  <a:pt x="1940337" y="4996399"/>
                  <a:pt x="2039081" y="5021085"/>
                  <a:pt x="2139590" y="5038718"/>
                </a:cubicBezTo>
                <a:cubicBezTo>
                  <a:pt x="2539856" y="5112776"/>
                  <a:pt x="2957758" y="5084563"/>
                  <a:pt x="3347445" y="4964659"/>
                </a:cubicBezTo>
                <a:cubicBezTo>
                  <a:pt x="3541407" y="4902945"/>
                  <a:pt x="3728316" y="4818307"/>
                  <a:pt x="3902883" y="4712509"/>
                </a:cubicBezTo>
                <a:cubicBezTo>
                  <a:pt x="4077448" y="4604948"/>
                  <a:pt x="4237908" y="4479755"/>
                  <a:pt x="4382498" y="4335165"/>
                </a:cubicBezTo>
                <a:cubicBezTo>
                  <a:pt x="4525324" y="4190575"/>
                  <a:pt x="4652281" y="4030114"/>
                  <a:pt x="4758079" y="3855549"/>
                </a:cubicBezTo>
                <a:cubicBezTo>
                  <a:pt x="4863876" y="3680982"/>
                  <a:pt x="4946752" y="3492311"/>
                  <a:pt x="5008466" y="3298349"/>
                </a:cubicBezTo>
                <a:cubicBezTo>
                  <a:pt x="5018165" y="3336259"/>
                  <a:pt x="5027422" y="3375051"/>
                  <a:pt x="5035578" y="3414285"/>
                </a:cubicBezTo>
                <a:lnTo>
                  <a:pt x="5039333" y="3436011"/>
                </a:lnTo>
                <a:lnTo>
                  <a:pt x="4972399" y="3618891"/>
                </a:lnTo>
                <a:cubicBezTo>
                  <a:pt x="4838158" y="3936271"/>
                  <a:pt x="4643909" y="4222090"/>
                  <a:pt x="4403875" y="4462124"/>
                </a:cubicBezTo>
                <a:lnTo>
                  <a:pt x="4253822" y="4598501"/>
                </a:lnTo>
                <a:lnTo>
                  <a:pt x="4172842" y="4661928"/>
                </a:lnTo>
                <a:cubicBezTo>
                  <a:pt x="3869931" y="4884512"/>
                  <a:pt x="3518926" y="5042465"/>
                  <a:pt x="3151720" y="5118067"/>
                </a:cubicBezTo>
                <a:cubicBezTo>
                  <a:pt x="2941887" y="5162148"/>
                  <a:pt x="2728530" y="5178019"/>
                  <a:pt x="2515170" y="5170966"/>
                </a:cubicBezTo>
                <a:cubicBezTo>
                  <a:pt x="2407610" y="5169201"/>
                  <a:pt x="2301813" y="5156859"/>
                  <a:pt x="2196015" y="5140989"/>
                </a:cubicBezTo>
                <a:cubicBezTo>
                  <a:pt x="2169565" y="5137462"/>
                  <a:pt x="2143116" y="5132173"/>
                  <a:pt x="2116666" y="5126882"/>
                </a:cubicBezTo>
                <a:cubicBezTo>
                  <a:pt x="2091980" y="5121593"/>
                  <a:pt x="2065532" y="5118067"/>
                  <a:pt x="2039081" y="5111014"/>
                </a:cubicBezTo>
                <a:cubicBezTo>
                  <a:pt x="1986183" y="5096907"/>
                  <a:pt x="1935048" y="5086327"/>
                  <a:pt x="1883912" y="5070457"/>
                </a:cubicBezTo>
                <a:lnTo>
                  <a:pt x="1808091" y="5047535"/>
                </a:lnTo>
                <a:lnTo>
                  <a:pt x="1732268" y="5021085"/>
                </a:lnTo>
                <a:cubicBezTo>
                  <a:pt x="1681134" y="5003452"/>
                  <a:pt x="1631762" y="4982292"/>
                  <a:pt x="1582389" y="4962897"/>
                </a:cubicBezTo>
                <a:cubicBezTo>
                  <a:pt x="1557703" y="4952317"/>
                  <a:pt x="1534780" y="4939973"/>
                  <a:pt x="1510094" y="4929394"/>
                </a:cubicBezTo>
                <a:cubicBezTo>
                  <a:pt x="1485407" y="4917051"/>
                  <a:pt x="1460721" y="4906472"/>
                  <a:pt x="1437799" y="4894128"/>
                </a:cubicBezTo>
                <a:cubicBezTo>
                  <a:pt x="1390190" y="4869442"/>
                  <a:pt x="1342582" y="4846520"/>
                  <a:pt x="1296736" y="4818307"/>
                </a:cubicBezTo>
                <a:cubicBezTo>
                  <a:pt x="1273812" y="4804201"/>
                  <a:pt x="1250890" y="4791857"/>
                  <a:pt x="1227967" y="4777750"/>
                </a:cubicBezTo>
                <a:lnTo>
                  <a:pt x="1160962" y="4733669"/>
                </a:lnTo>
                <a:lnTo>
                  <a:pt x="1127460" y="4712509"/>
                </a:lnTo>
                <a:lnTo>
                  <a:pt x="1095721" y="4689586"/>
                </a:lnTo>
                <a:lnTo>
                  <a:pt x="1030478" y="4641978"/>
                </a:lnTo>
                <a:cubicBezTo>
                  <a:pt x="945840" y="4576735"/>
                  <a:pt x="864728" y="4507968"/>
                  <a:pt x="788908" y="4433909"/>
                </a:cubicBezTo>
                <a:cubicBezTo>
                  <a:pt x="711323" y="4359851"/>
                  <a:pt x="640791" y="4280502"/>
                  <a:pt x="573786" y="4199390"/>
                </a:cubicBezTo>
                <a:cubicBezTo>
                  <a:pt x="508543" y="4116516"/>
                  <a:pt x="445065" y="4030114"/>
                  <a:pt x="390403" y="3940187"/>
                </a:cubicBezTo>
                <a:cubicBezTo>
                  <a:pt x="362191" y="3896104"/>
                  <a:pt x="337505" y="3848496"/>
                  <a:pt x="311054" y="3802650"/>
                </a:cubicBezTo>
                <a:cubicBezTo>
                  <a:pt x="296948" y="3779727"/>
                  <a:pt x="286368" y="3755041"/>
                  <a:pt x="274026" y="3732119"/>
                </a:cubicBezTo>
                <a:cubicBezTo>
                  <a:pt x="261682" y="3709195"/>
                  <a:pt x="249340" y="3686273"/>
                  <a:pt x="238760" y="3661587"/>
                </a:cubicBezTo>
                <a:lnTo>
                  <a:pt x="207021" y="3589291"/>
                </a:lnTo>
                <a:cubicBezTo>
                  <a:pt x="201730" y="3576949"/>
                  <a:pt x="196441" y="3564605"/>
                  <a:pt x="191150" y="3552263"/>
                </a:cubicBezTo>
                <a:lnTo>
                  <a:pt x="177044" y="3515233"/>
                </a:lnTo>
                <a:lnTo>
                  <a:pt x="148831" y="3441174"/>
                </a:lnTo>
                <a:cubicBezTo>
                  <a:pt x="140016" y="3416488"/>
                  <a:pt x="132963" y="3390040"/>
                  <a:pt x="124145" y="3365354"/>
                </a:cubicBezTo>
                <a:cubicBezTo>
                  <a:pt x="106512" y="3315982"/>
                  <a:pt x="94170" y="3264845"/>
                  <a:pt x="80064" y="3213711"/>
                </a:cubicBezTo>
                <a:cubicBezTo>
                  <a:pt x="73011" y="3187260"/>
                  <a:pt x="67720" y="3162574"/>
                  <a:pt x="62431" y="3136126"/>
                </a:cubicBezTo>
                <a:cubicBezTo>
                  <a:pt x="57140" y="3109675"/>
                  <a:pt x="51851" y="3084989"/>
                  <a:pt x="46560" y="3058541"/>
                </a:cubicBezTo>
                <a:cubicBezTo>
                  <a:pt x="27165" y="2954506"/>
                  <a:pt x="11295" y="2850472"/>
                  <a:pt x="6006" y="2744675"/>
                </a:cubicBezTo>
                <a:cubicBezTo>
                  <a:pt x="-8101" y="2534842"/>
                  <a:pt x="2479" y="2323247"/>
                  <a:pt x="39507" y="2115178"/>
                </a:cubicBezTo>
                <a:lnTo>
                  <a:pt x="53614" y="2037594"/>
                </a:lnTo>
                <a:cubicBezTo>
                  <a:pt x="58904" y="2011145"/>
                  <a:pt x="65958" y="1986459"/>
                  <a:pt x="71247" y="1960009"/>
                </a:cubicBezTo>
                <a:cubicBezTo>
                  <a:pt x="78300" y="1935323"/>
                  <a:pt x="83591" y="1908874"/>
                  <a:pt x="90644" y="1884188"/>
                </a:cubicBezTo>
                <a:lnTo>
                  <a:pt x="113566" y="1808366"/>
                </a:lnTo>
                <a:cubicBezTo>
                  <a:pt x="117092" y="1796023"/>
                  <a:pt x="120619" y="1783679"/>
                  <a:pt x="124145" y="1771337"/>
                </a:cubicBezTo>
                <a:lnTo>
                  <a:pt x="136489" y="1732545"/>
                </a:lnTo>
                <a:lnTo>
                  <a:pt x="162938" y="1658487"/>
                </a:lnTo>
                <a:cubicBezTo>
                  <a:pt x="173518" y="1633801"/>
                  <a:pt x="182335" y="1609114"/>
                  <a:pt x="192915" y="1584428"/>
                </a:cubicBezTo>
                <a:cubicBezTo>
                  <a:pt x="201730" y="1559742"/>
                  <a:pt x="212310" y="1535056"/>
                  <a:pt x="222890" y="1512132"/>
                </a:cubicBezTo>
                <a:cubicBezTo>
                  <a:pt x="245813" y="1464524"/>
                  <a:pt x="266973" y="1416915"/>
                  <a:pt x="291659" y="1371069"/>
                </a:cubicBezTo>
                <a:cubicBezTo>
                  <a:pt x="304001" y="1348147"/>
                  <a:pt x="316345" y="1325223"/>
                  <a:pt x="328687" y="1302302"/>
                </a:cubicBezTo>
                <a:lnTo>
                  <a:pt x="369244" y="1233532"/>
                </a:lnTo>
                <a:cubicBezTo>
                  <a:pt x="383350" y="1210610"/>
                  <a:pt x="397457" y="1187687"/>
                  <a:pt x="411563" y="1166527"/>
                </a:cubicBezTo>
                <a:lnTo>
                  <a:pt x="453882" y="1101286"/>
                </a:lnTo>
                <a:lnTo>
                  <a:pt x="499728" y="1037808"/>
                </a:lnTo>
                <a:cubicBezTo>
                  <a:pt x="515596" y="1014884"/>
                  <a:pt x="531467" y="993724"/>
                  <a:pt x="547336" y="974329"/>
                </a:cubicBezTo>
                <a:cubicBezTo>
                  <a:pt x="676057" y="810342"/>
                  <a:pt x="824173" y="660463"/>
                  <a:pt x="988159" y="531742"/>
                </a:cubicBezTo>
                <a:cubicBezTo>
                  <a:pt x="1153908" y="403022"/>
                  <a:pt x="1333764" y="293698"/>
                  <a:pt x="1524200" y="209060"/>
                </a:cubicBezTo>
                <a:close/>
                <a:moveTo>
                  <a:pt x="3479692" y="202007"/>
                </a:moveTo>
                <a:cubicBezTo>
                  <a:pt x="3511432" y="210822"/>
                  <a:pt x="3544933" y="219640"/>
                  <a:pt x="3576673" y="230220"/>
                </a:cubicBezTo>
                <a:lnTo>
                  <a:pt x="3673655" y="263721"/>
                </a:lnTo>
                <a:cubicBezTo>
                  <a:pt x="3969888" y="406549"/>
                  <a:pt x="4236144" y="607564"/>
                  <a:pt x="4454792" y="850899"/>
                </a:cubicBezTo>
                <a:lnTo>
                  <a:pt x="4400131" y="801526"/>
                </a:lnTo>
                <a:cubicBezTo>
                  <a:pt x="4380734" y="785656"/>
                  <a:pt x="4363101" y="769787"/>
                  <a:pt x="4343706" y="753917"/>
                </a:cubicBezTo>
                <a:cubicBezTo>
                  <a:pt x="4096845" y="514109"/>
                  <a:pt x="3802374" y="323673"/>
                  <a:pt x="3479692" y="202007"/>
                </a:cubicBezTo>
                <a:close/>
                <a:moveTo>
                  <a:pt x="2955994" y="198480"/>
                </a:moveTo>
                <a:lnTo>
                  <a:pt x="2996548" y="198480"/>
                </a:lnTo>
                <a:lnTo>
                  <a:pt x="3070607" y="212587"/>
                </a:lnTo>
                <a:lnTo>
                  <a:pt x="3144665" y="230220"/>
                </a:lnTo>
                <a:lnTo>
                  <a:pt x="3181695" y="239035"/>
                </a:lnTo>
                <a:cubicBezTo>
                  <a:pt x="3194037" y="242562"/>
                  <a:pt x="3206381" y="246088"/>
                  <a:pt x="3218723" y="249615"/>
                </a:cubicBezTo>
                <a:lnTo>
                  <a:pt x="3291019" y="270774"/>
                </a:lnTo>
                <a:cubicBezTo>
                  <a:pt x="3386237" y="302514"/>
                  <a:pt x="3481455" y="337780"/>
                  <a:pt x="3573146" y="381863"/>
                </a:cubicBezTo>
                <a:cubicBezTo>
                  <a:pt x="3758291" y="466501"/>
                  <a:pt x="3929331" y="577587"/>
                  <a:pt x="4084501" y="706309"/>
                </a:cubicBezTo>
                <a:cubicBezTo>
                  <a:pt x="4072157" y="699255"/>
                  <a:pt x="4058051" y="693965"/>
                  <a:pt x="4045708" y="686911"/>
                </a:cubicBezTo>
                <a:cubicBezTo>
                  <a:pt x="4040418" y="683385"/>
                  <a:pt x="4033364" y="679858"/>
                  <a:pt x="4028076" y="676332"/>
                </a:cubicBezTo>
                <a:cubicBezTo>
                  <a:pt x="3684233" y="411838"/>
                  <a:pt x="3266333" y="244326"/>
                  <a:pt x="2836090" y="200243"/>
                </a:cubicBezTo>
                <a:lnTo>
                  <a:pt x="2915437" y="200243"/>
                </a:lnTo>
                <a:close/>
                <a:moveTo>
                  <a:pt x="2590991" y="150870"/>
                </a:moveTo>
                <a:lnTo>
                  <a:pt x="2495773" y="164977"/>
                </a:lnTo>
                <a:lnTo>
                  <a:pt x="2471087" y="168503"/>
                </a:lnTo>
                <a:lnTo>
                  <a:pt x="2446401" y="173792"/>
                </a:lnTo>
                <a:lnTo>
                  <a:pt x="2398793" y="184372"/>
                </a:lnTo>
                <a:cubicBezTo>
                  <a:pt x="2114902" y="207296"/>
                  <a:pt x="1836302" y="281354"/>
                  <a:pt x="1580625" y="403020"/>
                </a:cubicBezTo>
                <a:cubicBezTo>
                  <a:pt x="1324947" y="522924"/>
                  <a:pt x="1090430" y="692200"/>
                  <a:pt x="892941" y="894980"/>
                </a:cubicBezTo>
                <a:cubicBezTo>
                  <a:pt x="972288" y="792709"/>
                  <a:pt x="1060453" y="695727"/>
                  <a:pt x="1159197" y="605800"/>
                </a:cubicBezTo>
                <a:cubicBezTo>
                  <a:pt x="1261468" y="529977"/>
                  <a:pt x="1372557" y="464737"/>
                  <a:pt x="1485407" y="406547"/>
                </a:cubicBezTo>
                <a:cubicBezTo>
                  <a:pt x="1543595" y="378334"/>
                  <a:pt x="1601785" y="351886"/>
                  <a:pt x="1659972" y="327200"/>
                </a:cubicBezTo>
                <a:lnTo>
                  <a:pt x="1749901" y="293696"/>
                </a:lnTo>
                <a:cubicBezTo>
                  <a:pt x="1778114" y="283117"/>
                  <a:pt x="1809853" y="274301"/>
                  <a:pt x="1839828" y="263721"/>
                </a:cubicBezTo>
                <a:cubicBezTo>
                  <a:pt x="1961496" y="226691"/>
                  <a:pt x="2086689" y="194952"/>
                  <a:pt x="2211884" y="177319"/>
                </a:cubicBezTo>
                <a:cubicBezTo>
                  <a:pt x="2337077" y="159686"/>
                  <a:pt x="2464034" y="150870"/>
                  <a:pt x="2590991" y="150870"/>
                </a:cubicBezTo>
                <a:close/>
                <a:moveTo>
                  <a:pt x="2522251" y="412"/>
                </a:moveTo>
                <a:cubicBezTo>
                  <a:pt x="2785505" y="-4299"/>
                  <a:pt x="3049008" y="31407"/>
                  <a:pt x="3301599" y="106789"/>
                </a:cubicBezTo>
                <a:cubicBezTo>
                  <a:pt x="3278677" y="103263"/>
                  <a:pt x="3255753" y="99736"/>
                  <a:pt x="3236358" y="96209"/>
                </a:cubicBezTo>
                <a:cubicBezTo>
                  <a:pt x="3213434" y="92683"/>
                  <a:pt x="3190512" y="90918"/>
                  <a:pt x="3167589" y="89156"/>
                </a:cubicBezTo>
                <a:cubicBezTo>
                  <a:pt x="3107637" y="73286"/>
                  <a:pt x="3045922" y="62706"/>
                  <a:pt x="2984206" y="52126"/>
                </a:cubicBezTo>
                <a:cubicBezTo>
                  <a:pt x="2952467" y="48600"/>
                  <a:pt x="2922492" y="43311"/>
                  <a:pt x="2890753" y="39784"/>
                </a:cubicBezTo>
                <a:cubicBezTo>
                  <a:pt x="2859013" y="36257"/>
                  <a:pt x="2829036" y="32731"/>
                  <a:pt x="2797297" y="30967"/>
                </a:cubicBezTo>
                <a:cubicBezTo>
                  <a:pt x="2765558" y="29204"/>
                  <a:pt x="2735583" y="23913"/>
                  <a:pt x="2703844" y="23913"/>
                </a:cubicBezTo>
                <a:lnTo>
                  <a:pt x="2610388" y="20387"/>
                </a:lnTo>
                <a:cubicBezTo>
                  <a:pt x="2578649" y="20387"/>
                  <a:pt x="2548674" y="22151"/>
                  <a:pt x="2516935" y="22151"/>
                </a:cubicBezTo>
                <a:lnTo>
                  <a:pt x="2469325" y="23913"/>
                </a:lnTo>
                <a:cubicBezTo>
                  <a:pt x="2455218" y="25678"/>
                  <a:pt x="2439350" y="25678"/>
                  <a:pt x="2423479" y="27440"/>
                </a:cubicBezTo>
                <a:cubicBezTo>
                  <a:pt x="2173092" y="41546"/>
                  <a:pt x="1926231" y="94445"/>
                  <a:pt x="1691714" y="182610"/>
                </a:cubicBezTo>
                <a:cubicBezTo>
                  <a:pt x="1705820" y="175557"/>
                  <a:pt x="1716400" y="170268"/>
                  <a:pt x="1725215" y="164977"/>
                </a:cubicBezTo>
                <a:cubicBezTo>
                  <a:pt x="1734033" y="161450"/>
                  <a:pt x="1742848" y="156161"/>
                  <a:pt x="1751666" y="152635"/>
                </a:cubicBezTo>
                <a:cubicBezTo>
                  <a:pt x="1769298" y="143817"/>
                  <a:pt x="1786931" y="135002"/>
                  <a:pt x="1818671" y="122658"/>
                </a:cubicBezTo>
                <a:cubicBezTo>
                  <a:pt x="1834539" y="115605"/>
                  <a:pt x="1853937" y="108551"/>
                  <a:pt x="1876858" y="101498"/>
                </a:cubicBezTo>
                <a:cubicBezTo>
                  <a:pt x="1899782" y="94445"/>
                  <a:pt x="1927995" y="83865"/>
                  <a:pt x="1963261" y="75050"/>
                </a:cubicBezTo>
                <a:cubicBezTo>
                  <a:pt x="1998527" y="66232"/>
                  <a:pt x="2039081" y="55653"/>
                  <a:pt x="2088454" y="45073"/>
                </a:cubicBezTo>
                <a:cubicBezTo>
                  <a:pt x="2113140" y="41546"/>
                  <a:pt x="2139590" y="36257"/>
                  <a:pt x="2167803" y="30967"/>
                </a:cubicBezTo>
                <a:cubicBezTo>
                  <a:pt x="2181909" y="29204"/>
                  <a:pt x="2196015" y="25678"/>
                  <a:pt x="2211884" y="23913"/>
                </a:cubicBezTo>
                <a:cubicBezTo>
                  <a:pt x="2225990" y="22151"/>
                  <a:pt x="2243623" y="20387"/>
                  <a:pt x="2259494" y="18624"/>
                </a:cubicBezTo>
                <a:cubicBezTo>
                  <a:pt x="2346777" y="8045"/>
                  <a:pt x="2434499" y="1984"/>
                  <a:pt x="2522251" y="412"/>
                </a:cubicBez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</p:pic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3275965" y="1341120"/>
            <a:ext cx="5278120" cy="2542540"/>
          </a:xfrm>
          <a:prstGeom prst="round2DiagRect">
            <a:avLst/>
          </a:prstGeom>
          <a:solidFill>
            <a:srgbClr val="F8E57F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vert="horz" wrap="none" lIns="91440" tIns="45720" rIns="91440" bIns="45720" numCol="1" anchor="ctr" anchorCtr="0" compatLnSpc="1"/>
          <a:lstStyle/>
          <a:p>
            <a:pPr algn="ctr"/>
            <a:endParaRPr lang="ru-RU" altLang="en-US" sz="4800" b="1">
              <a:solidFill>
                <a:schemeClr val="tx1"/>
              </a:solidFill>
              <a:latin typeface="Franklin Gothic Medium" panose="020B0603020102020204" charset="0"/>
              <a:cs typeface="Franklin Gothic Medium" panose="020B0603020102020204" charset="0"/>
              <a:sym typeface="+mn-ea"/>
            </a:endParaRPr>
          </a:p>
          <a:p>
            <a:pPr algn="ctr"/>
            <a:endParaRPr lang="ru-RU" altLang="en-US" sz="4800" b="1">
              <a:solidFill>
                <a:schemeClr val="tx1"/>
              </a:solidFill>
              <a:latin typeface="Franklin Gothic Medium" panose="020B0603020102020204" charset="0"/>
              <a:cs typeface="Franklin Gothic Medium" panose="020B0603020102020204" charset="0"/>
              <a:sym typeface="+mn-ea"/>
            </a:endParaRPr>
          </a:p>
          <a:p>
            <a:pPr algn="ctr"/>
            <a:endParaRPr lang="ru-RU" altLang="en-US" sz="4800" b="1">
              <a:solidFill>
                <a:schemeClr val="tx1"/>
              </a:solidFill>
              <a:latin typeface="Franklin Gothic Medium" panose="020B0603020102020204" charset="0"/>
              <a:cs typeface="Franklin Gothic Medium" panose="020B0603020102020204" charset="0"/>
              <a:sym typeface="+mn-ea"/>
            </a:endParaRPr>
          </a:p>
          <a:p>
            <a:pPr algn="ctr"/>
            <a:endParaRPr lang="ru-RU" altLang="en-US" sz="4800" b="1">
              <a:solidFill>
                <a:schemeClr val="tx1"/>
              </a:solidFill>
              <a:latin typeface="Franklin Gothic Medium" panose="020B0603020102020204" charset="0"/>
              <a:cs typeface="Franklin Gothic Medium" panose="020B0603020102020204" charset="0"/>
              <a:sym typeface="+mn-ea"/>
            </a:endParaRPr>
          </a:p>
          <a:p>
            <a:pPr algn="ctr"/>
            <a:endParaRPr lang="ru-RU" altLang="en-US" sz="4800" b="1">
              <a:solidFill>
                <a:schemeClr val="tx1"/>
              </a:solidFill>
              <a:latin typeface="Franklin Gothic Medium" panose="020B0603020102020204" charset="0"/>
              <a:cs typeface="Franklin Gothic Medium" panose="020B0603020102020204" charset="0"/>
              <a:sym typeface="+mn-ea"/>
            </a:endParaRPr>
          </a:p>
          <a:p>
            <a:pPr algn="ctr"/>
            <a:r>
              <a:rPr lang="ru-RU" altLang="en-US" sz="4800" b="1">
                <a:solidFill>
                  <a:schemeClr val="tx1"/>
                </a:solidFill>
                <a:latin typeface="Franklin Gothic Medium" panose="020B0603020102020204" charset="0"/>
                <a:cs typeface="Franklin Gothic Medium" panose="020B0603020102020204" charset="0"/>
                <a:sym typeface="+mn-ea"/>
              </a:rPr>
              <a:t>БЮДЖЕТ </a:t>
            </a:r>
          </a:p>
          <a:p>
            <a:pPr algn="ctr"/>
            <a:r>
              <a:rPr lang="ru-RU" altLang="en-US" sz="4800" b="1">
                <a:solidFill>
                  <a:schemeClr val="tx1"/>
                </a:solidFill>
                <a:latin typeface="Franklin Gothic Medium" panose="020B0603020102020204" charset="0"/>
                <a:cs typeface="Franklin Gothic Medium" panose="020B0603020102020204" charset="0"/>
                <a:sym typeface="+mn-ea"/>
              </a:rPr>
              <a:t>ДЛЯ ГРАЖДАН</a:t>
            </a:r>
            <a:endParaRPr lang="ru-RU" altLang="en-US" sz="4800" b="1">
              <a:solidFill>
                <a:schemeClr val="tx1"/>
              </a:solidFill>
              <a:latin typeface="Franklin Gothic Medium" panose="020B0603020102020204" charset="0"/>
              <a:cs typeface="Franklin Gothic Medium" panose="020B0603020102020204" charset="0"/>
            </a:endParaRPr>
          </a:p>
          <a:p>
            <a:pPr algn="ctr"/>
            <a:endParaRPr lang="ru-RU" altLang="en-US" sz="3200">
              <a:solidFill>
                <a:schemeClr val="bg1"/>
              </a:solidFill>
              <a:latin typeface="Franklin Gothic Medium" panose="020B0603020102020204" charset="0"/>
              <a:cs typeface="Franklin Gothic Medium" panose="020B0603020102020204" charset="0"/>
              <a:sym typeface="+mn-ea"/>
            </a:endParaRPr>
          </a:p>
          <a:p>
            <a:pPr algn="ctr"/>
            <a:endParaRPr lang="ru-RU" altLang="en-US" sz="3200">
              <a:solidFill>
                <a:schemeClr val="bg1"/>
              </a:solidFill>
              <a:latin typeface="Franklin Gothic Medium" panose="020B0603020102020204" charset="0"/>
              <a:cs typeface="Franklin Gothic Medium" panose="020B0603020102020204" charset="0"/>
              <a:sym typeface="+mn-ea"/>
            </a:endParaRPr>
          </a:p>
          <a:p>
            <a:pPr algn="ctr"/>
            <a:endParaRPr lang="ru-RU" altLang="en-US" sz="3200">
              <a:solidFill>
                <a:schemeClr val="bg1"/>
              </a:solidFill>
              <a:latin typeface="Franklin Gothic Medium" panose="020B0603020102020204" charset="0"/>
              <a:cs typeface="Franklin Gothic Medium" panose="020B0603020102020204" charset="0"/>
              <a:sym typeface="+mn-ea"/>
            </a:endParaRPr>
          </a:p>
          <a:p>
            <a:pPr algn="ctr"/>
            <a:endParaRPr lang="ru-RU" altLang="en-US" sz="3200">
              <a:solidFill>
                <a:schemeClr val="bg1"/>
              </a:solidFill>
              <a:latin typeface="Franklin Gothic Medium" panose="020B0603020102020204" charset="0"/>
              <a:cs typeface="Franklin Gothic Medium" panose="020B0603020102020204" charset="0"/>
              <a:sym typeface="+mn-ea"/>
            </a:endParaRPr>
          </a:p>
          <a:p>
            <a:pPr algn="ctr"/>
            <a:endParaRPr lang="ru-RU" altLang="en-US" sz="3200">
              <a:solidFill>
                <a:schemeClr val="bg1"/>
              </a:solidFill>
              <a:latin typeface="Franklin Gothic Medium" panose="020B0603020102020204" charset="0"/>
              <a:cs typeface="Franklin Gothic Medium" panose="020B0603020102020204" charset="0"/>
              <a:sym typeface="+mn-ea"/>
            </a:endParaRPr>
          </a:p>
          <a:p>
            <a:pPr algn="ctr"/>
            <a:endParaRPr lang="ru-RU" altLang="en-US" sz="3200">
              <a:solidFill>
                <a:schemeClr val="bg1"/>
              </a:solidFill>
              <a:latin typeface="Franklin Gothic Medium" panose="020B0603020102020204" charset="0"/>
              <a:cs typeface="Franklin Gothic Medium" panose="020B0603020102020204" charset="0"/>
              <a:sym typeface="+mn-ea"/>
            </a:endParaRPr>
          </a:p>
          <a:p>
            <a:pPr algn="ctr"/>
            <a:endParaRPr lang="ru-RU" altLang="en-US" sz="3200">
              <a:solidFill>
                <a:schemeClr val="bg1"/>
              </a:solidFill>
              <a:latin typeface="Franklin Gothic Medium" panose="020B0603020102020204" charset="0"/>
              <a:cs typeface="Franklin Gothic Medium" panose="020B0603020102020204" charset="0"/>
              <a:sym typeface="+mn-ea"/>
            </a:endParaRPr>
          </a:p>
          <a:p>
            <a:pPr algn="ctr"/>
            <a:endParaRPr kumimoji="0" lang="ru-RU" altLang="en-US" sz="3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Franklin Gothic Medium" panose="020B0603020102020204" charset="0"/>
              <a:ea typeface="SimSun" panose="02010600030101010101" pitchFamily="2" charset="-122"/>
              <a:cs typeface="Franklin Gothic Medium" panose="020B0603020102020204" charset="0"/>
              <a:sym typeface="+mn-ea"/>
            </a:endParaRPr>
          </a:p>
        </p:txBody>
      </p:sp>
      <p:sp>
        <p:nvSpPr>
          <p:cNvPr id="4098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  <a:buNone/>
            </a:pPr>
            <a:endParaRPr lang="en-US" altLang="ru-RU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4099" name="Picture 6" descr="C:\Users\Бюджет11\Desktop\Coat_of_Arms_of_Valuyki_(Belgorod_oblast).svg.pngCoat_of_Arms_of_Valuyki_(Belgorod_oblast).sv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705" y="332740"/>
            <a:ext cx="796290" cy="84645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1" name="Picture 6" descr="C:\Users\Бюджет11\Desktop\12.jpg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28940" y="260985"/>
            <a:ext cx="852170" cy="80200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3708400" y="4725035"/>
            <a:ext cx="4791710" cy="1266825"/>
          </a:xfrm>
          <a:prstGeom prst="round2Diag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vert="horz" wrap="none" lIns="91440" tIns="45720" rIns="91440" bIns="45720" numCol="1" anchor="ctr" anchorCtr="0" compatLnSpc="1"/>
          <a:lstStyle/>
          <a:p>
            <a:pPr algn="ctr"/>
            <a:r>
              <a:rPr lang="ru-RU" altLang="en-US" sz="2000" i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Medium" panose="020B0603020102020204" charset="0"/>
                <a:cs typeface="Franklin Gothic Medium" panose="020B0603020102020204" charset="0"/>
                <a:sym typeface="+mn-ea"/>
              </a:rPr>
              <a:t>(исполнение бюджета</a:t>
            </a:r>
          </a:p>
          <a:p>
            <a:pPr algn="ctr"/>
            <a:r>
              <a:rPr lang="ru-RU" altLang="en-US" sz="2000" i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Medium" panose="020B0603020102020204" charset="0"/>
                <a:cs typeface="Franklin Gothic Medium" panose="020B0603020102020204" charset="0"/>
                <a:sym typeface="+mn-ea"/>
              </a:rPr>
              <a:t> Валуйского городского округа </a:t>
            </a:r>
          </a:p>
          <a:p>
            <a:pPr algn="ctr"/>
            <a:r>
              <a:rPr lang="ru-RU" altLang="en-US" sz="2000" i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Medium" panose="020B0603020102020204" charset="0"/>
                <a:cs typeface="Franklin Gothic Medium" panose="020B0603020102020204" charset="0"/>
                <a:sym typeface="+mn-ea"/>
              </a:rPr>
              <a:t>за 2022 год</a:t>
            </a:r>
            <a:r>
              <a:rPr lang="ru-RU" altLang="en-US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Medium" panose="020B0603020102020204" charset="0"/>
                <a:cs typeface="Franklin Gothic Medium" panose="020B0603020102020204" charset="0"/>
                <a:sym typeface="+mn-ea"/>
              </a:rPr>
              <a:t>)</a:t>
            </a:r>
            <a:endParaRPr lang="ru-RU" altLang="en-US" sz="2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Franklin Gothic Medium" panose="020B0603020102020204" charset="0"/>
              <a:cs typeface="Franklin Gothic Medium" panose="020B0603020102020204" charset="0"/>
              <a:sym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EE256"/>
            </a:gs>
            <a:gs pos="100000">
              <a:srgbClr val="52762D"/>
            </a:gs>
          </a:gsLst>
          <a:lin ang="540000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31750" y="1556385"/>
            <a:ext cx="8943975" cy="532320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softEdge rad="31750"/>
          </a:effectLst>
        </p:spPr>
        <p:txBody>
          <a:bodyPr vert="horz" wrap="none" lIns="91440" tIns="45720" rIns="91440" bIns="45720" numCol="1" anchor="ctr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71450" y="2052955"/>
            <a:ext cx="5877560" cy="4548505"/>
          </a:xfrm>
          <a:solidFill>
            <a:srgbClr val="1D3F68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bliqueTopLeft"/>
            <a:lightRig rig="twoPt" dir="t">
              <a:rot lat="0" lon="0" rev="0"/>
            </a:lightRig>
          </a:scene3d>
          <a:sp3d extrusionH="76200">
            <a:extrusionClr>
              <a:schemeClr val="bg1">
                <a:lumMod val="75000"/>
              </a:schemeClr>
            </a:extrusion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ru-RU" altLang="en-US" b="1">
              <a:solidFill>
                <a:schemeClr val="tx1"/>
              </a:solidFill>
              <a:latin typeface="Franklin Gothic Medium" panose="020B0603020102020204" charset="0"/>
              <a:cs typeface="Franklin Gothic Medium" panose="020B0603020102020204" charset="0"/>
            </a:endParaRPr>
          </a:p>
          <a:p>
            <a:pPr algn="ctr"/>
            <a:endParaRPr lang="ru-RU" altLang="en-US">
              <a:solidFill>
                <a:schemeClr val="tx1"/>
              </a:solidFill>
              <a:latin typeface="Franklin Gothic Medium" panose="020B0603020102020204" charset="0"/>
              <a:cs typeface="Franklin Gothic Medium" panose="020B060302010202020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8740" y="116205"/>
            <a:ext cx="9065260" cy="3550285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softEdge rad="12700"/>
          </a:effectLst>
        </p:spPr>
        <p:txBody>
          <a:bodyPr vert="horz" wrap="none" lIns="91440" tIns="45720" rIns="91440" bIns="45720" numCol="1" anchor="ctr" anchorCtr="0" compatLnSpc="1"/>
          <a:lstStyle/>
          <a:p>
            <a:pPr marL="0" lvl="0" indent="0" algn="ctr">
              <a:spcBef>
                <a:spcPct val="0"/>
              </a:spcBef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66561" name="Заголовок 1"/>
          <p:cNvSpPr/>
          <p:nvPr/>
        </p:nvSpPr>
        <p:spPr>
          <a:xfrm>
            <a:off x="611188" y="620395"/>
            <a:ext cx="8075613" cy="101758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>
              <a:spcBef>
                <a:spcPct val="0"/>
              </a:spcBef>
              <a:buNone/>
            </a:pPr>
            <a:r>
              <a:rPr lang="en-US" altLang="zh-CN" sz="2300" b="1" dirty="0">
                <a:effectLst>
                  <a:outerShdw blurRad="38100" dist="38100" dir="2700000">
                    <a:srgbClr val="FFFFFF"/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  <a:sym typeface="+mn-ea"/>
              </a:rPr>
              <a:t>Контактная информация для граждан</a:t>
            </a:r>
            <a:endParaRPr lang="en-US" altLang="zh-CN" sz="2300" b="1" dirty="0">
              <a:effectLst>
                <a:outerShdw blurRad="38100" dist="38100" dir="2700000">
                  <a:srgbClr val="FFFFFF"/>
                </a:outerShdw>
              </a:effectLst>
              <a:latin typeface="Calibri" panose="020F0502020204030204" pitchFamily="34" charset="0"/>
              <a:ea typeface="Arial" panose="020B0604020202020204" pitchFamily="34" charset="0"/>
              <a:sym typeface="+mn-ea"/>
            </a:endParaRPr>
          </a:p>
        </p:txBody>
      </p:sp>
      <p:sp>
        <p:nvSpPr>
          <p:cNvPr id="60418" name="Содержимое 2"/>
          <p:cNvSpPr/>
          <p:nvPr/>
        </p:nvSpPr>
        <p:spPr>
          <a:xfrm>
            <a:off x="368300" y="1490663"/>
            <a:ext cx="8318500" cy="13716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None/>
            </a:pPr>
            <a:r>
              <a:rPr lang="en-US" altLang="zh-CN" b="1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+mn-ea"/>
              </a:rPr>
              <a:t>Управление финансов и бюджетной политики  администрации </a:t>
            </a:r>
          </a:p>
          <a:p>
            <a:pPr marL="342900" indent="-342900" algn="ctr">
              <a:spcBef>
                <a:spcPct val="20000"/>
              </a:spcBef>
              <a:buNone/>
            </a:pPr>
            <a:r>
              <a:rPr lang="en-US" altLang="zh-CN" b="1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+mn-ea"/>
              </a:rPr>
              <a:t>Валуйского городского округа </a:t>
            </a:r>
            <a:r>
              <a:rPr lang="en-US" altLang="zh-CN" b="1" dirty="0">
                <a:effectLst>
                  <a:outerShdw blurRad="38100" dist="38100" dir="2700000">
                    <a:srgbClr val="FFFFFF"/>
                  </a:outerShdw>
                </a:effectLst>
                <a:latin typeface="Calibri" panose="020F0502020204030204" pitchFamily="34" charset="0"/>
                <a:sym typeface="+mn-ea"/>
              </a:rPr>
              <a:t>–</a:t>
            </a:r>
          </a:p>
          <a:p>
            <a:pPr marL="342900" indent="-342900" algn="ctr">
              <a:spcBef>
                <a:spcPct val="20000"/>
              </a:spcBef>
              <a:buNone/>
            </a:pPr>
            <a:r>
              <a:rPr lang="en-US" altLang="zh-CN" sz="1600" b="1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+mn-ea"/>
              </a:rPr>
              <a:t>функциональный орган администрации Валуйского городского округа, обеспечивающий проведение единой финансовой, бюджетной и налоговой политики в Валуйском городском округе</a:t>
            </a:r>
          </a:p>
        </p:txBody>
      </p:sp>
      <p:sp>
        <p:nvSpPr>
          <p:cNvPr id="14340" name="Содержимое 3"/>
          <p:cNvSpPr/>
          <p:nvPr/>
        </p:nvSpPr>
        <p:spPr>
          <a:xfrm>
            <a:off x="4135120" y="2960370"/>
            <a:ext cx="4777105" cy="1845310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</a:ln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ru-RU" altLang="zh-CN" sz="13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Руководитель: Мащенко Лариса Викторовна</a:t>
            </a:r>
            <a:endParaRPr kumimoji="0" lang="ru-RU" altLang="zh-CN" sz="1300" b="1" i="1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ru-RU" altLang="zh-CN" sz="13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Адрес: 309990, Белгородская область, г. Валуйки, пл. Красная, 1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ru-RU" altLang="zh-CN" sz="1400" b="1" i="0" u="none" strike="noStrike" kern="1200" cap="none" spc="0" normalizeH="0" baseline="0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Телефон, факс: тел. 8(47236) 3-22-35,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ru-RU" altLang="zh-CN" sz="1400" b="1" i="0" u="none" strike="noStrike" kern="1200" cap="none" spc="0" normalizeH="0" baseline="0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Адрес электронной почты:</a:t>
            </a:r>
            <a:r>
              <a:rPr kumimoji="0" lang="ru-RU" altLang="zh-CN" sz="1400" b="1" i="0" u="none" strike="noStrike" kern="1200" cap="none" spc="0" normalizeH="0" baseline="0" noProof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 </a:t>
            </a:r>
            <a:r>
              <a:rPr kumimoji="0" lang="en-US" altLang="ru-RU" sz="14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 </a:t>
            </a:r>
            <a:r>
              <a:rPr kumimoji="0" lang="en-US" altLang="ru-RU" sz="14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  <a:hlinkClick r:id="rId2"/>
              </a:rPr>
              <a:t>ufinval@yandex.ru</a:t>
            </a:r>
            <a:endParaRPr kumimoji="0" lang="en-US" altLang="ru-RU" sz="1400" b="1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ru-RU" altLang="zh-CN" sz="1400" b="1" i="0" u="none" strike="noStrike" kern="1200" cap="none" spc="0" normalizeH="0" baseline="0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Режим работы: </a:t>
            </a:r>
            <a:r>
              <a:rPr kumimoji="0" lang="en-US" altLang="ru-RU" sz="1400" b="1" i="0" u="none" strike="noStrike" kern="1200" cap="none" spc="0" normalizeH="0" baseline="0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 </a:t>
            </a:r>
            <a:r>
              <a:rPr kumimoji="0" lang="ru-RU" altLang="zh-CN" sz="1400" b="1" i="0" u="none" strike="noStrike" kern="1200" cap="none" spc="0" normalizeH="0" baseline="0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8.00 - 17.00,  обеденный перерыв 1</a:t>
            </a:r>
            <a:r>
              <a:rPr kumimoji="0" lang="en-US" altLang="ru-RU" sz="1400" b="1" i="0" u="none" strike="noStrike" kern="1200" cap="none" spc="0" normalizeH="0" baseline="0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3</a:t>
            </a:r>
            <a:r>
              <a:rPr kumimoji="0" lang="ru-RU" altLang="zh-CN" sz="1400" b="1" i="0" u="none" strike="noStrike" kern="1200" cap="none" spc="0" normalizeH="0" baseline="0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.00 - 1</a:t>
            </a:r>
            <a:r>
              <a:rPr kumimoji="0" lang="en-US" altLang="ru-RU" sz="1400" b="1" i="0" u="none" strike="noStrike" kern="1200" cap="none" spc="0" normalizeH="0" baseline="0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4</a:t>
            </a:r>
            <a:r>
              <a:rPr kumimoji="0" lang="ru-RU" altLang="zh-CN" sz="1400" b="1" i="0" u="none" strike="noStrike" kern="1200" cap="none" spc="0" normalizeH="0" baseline="0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.00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altLang="zh-CN" sz="1400" b="1" i="0" u="none" strike="noStrike" kern="1200" cap="none" spc="0" normalizeH="0" baseline="0" noProof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Times New Roman" panose="02020603050405020304" pitchFamily="18" charset="0"/>
              <a:ea typeface="SimSun" panose="02010600030101010101" pitchFamily="2" charset="-122"/>
              <a:cs typeface="+mn-cs"/>
            </a:endParaRPr>
          </a:p>
        </p:txBody>
      </p:sp>
      <p:pic>
        <p:nvPicPr>
          <p:cNvPr id="14341" name="Изображение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67360" y="3916680"/>
            <a:ext cx="5116830" cy="2422525"/>
          </a:xfrm>
          <a:prstGeom prst="rect">
            <a:avLst/>
          </a:prstGeom>
          <a:noFill/>
          <a:ln w="9525">
            <a:noFill/>
          </a:ln>
          <a:effectLst>
            <a:softEdge rad="635000"/>
          </a:effec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29845" y="1628775"/>
            <a:ext cx="9157970" cy="52292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softEdge rad="31750"/>
          </a:effectLst>
        </p:spPr>
        <p:txBody>
          <a:bodyPr vert="horz" wrap="none" lIns="91440" tIns="45720" rIns="91440" bIns="45720" numCol="1" anchor="ctr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3669665"/>
            <a:ext cx="6334125" cy="3150870"/>
          </a:xfrm>
          <a:solidFill>
            <a:srgbClr val="1D3F68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bliqueTopLeft"/>
            <a:lightRig rig="twoPt" dir="t">
              <a:rot lat="0" lon="0" rev="0"/>
            </a:lightRig>
          </a:scene3d>
          <a:sp3d extrusionH="76200">
            <a:extrusionClr>
              <a:schemeClr val="bg1">
                <a:lumMod val="75000"/>
              </a:schemeClr>
            </a:extrusion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ru-RU" altLang="en-US" b="1">
              <a:solidFill>
                <a:schemeClr val="tx1"/>
              </a:solidFill>
              <a:latin typeface="Franklin Gothic Medium" panose="020B0603020102020204" charset="0"/>
              <a:cs typeface="Franklin Gothic Medium" panose="020B0603020102020204" charset="0"/>
            </a:endParaRPr>
          </a:p>
          <a:p>
            <a:pPr algn="ctr"/>
            <a:endParaRPr lang="ru-RU" altLang="en-US">
              <a:solidFill>
                <a:schemeClr val="tx1"/>
              </a:solidFill>
              <a:latin typeface="Franklin Gothic Medium" panose="020B0603020102020204" charset="0"/>
              <a:cs typeface="Franklin Gothic Medium" panose="020B0603020102020204" charset="0"/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179705" y="4149090"/>
            <a:ext cx="8812530" cy="796290"/>
          </a:xfrm>
          <a:prstGeom prst="round2DiagRect">
            <a:avLst/>
          </a:prstGeom>
          <a:solidFill>
            <a:srgbClr val="DEF9FA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vert="horz" wrap="none" lIns="91440" tIns="45720" rIns="91440" bIns="45720" numCol="1" anchor="ctr" anchorCtr="0" compatLnSpc="1"/>
          <a:lstStyle/>
          <a:p>
            <a:pPr lvl="0" algn="r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 lang="ru-RU">
                <a:solidFill>
                  <a:srgbClr val="000000"/>
                </a:solidFill>
                <a:latin typeface="Calibri" panose="020F0502020204030204" pitchFamily="2" charset="-52"/>
                <a:ea typeface="Calibri" panose="020F0502020204030204" pitchFamily="2" charset="-52"/>
                <a:cs typeface="Calibri" panose="020F0502020204030204" pitchFamily="2" charset="-52"/>
              </a:defRPr>
            </a:pPr>
            <a:r>
              <a:rPr lang="ru-RU" alt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Га</a:t>
            </a:r>
            <a:r>
              <a:rPr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рантированное исполнение принятых</a:t>
            </a:r>
          </a:p>
          <a:p>
            <a:pPr lvl="0" algn="r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 lang="ru-RU">
                <a:solidFill>
                  <a:srgbClr val="000000"/>
                </a:solidFill>
                <a:latin typeface="Calibri" panose="020F0502020204030204" pitchFamily="2" charset="-52"/>
                <a:ea typeface="Calibri" panose="020F0502020204030204" pitchFamily="2" charset="-52"/>
                <a:cs typeface="Calibri" panose="020F0502020204030204" pitchFamily="2" charset="-52"/>
              </a:defRPr>
            </a:pPr>
            <a:r>
              <a:rPr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социальных обязательств</a:t>
            </a:r>
            <a:endParaRPr lang="ru-RU" altLang="en-US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07950" y="3284855"/>
            <a:ext cx="8884285" cy="685165"/>
          </a:xfrm>
          <a:prstGeom prst="round2DiagRect">
            <a:avLst/>
          </a:prstGeom>
          <a:solidFill>
            <a:srgbClr val="F8E57F"/>
          </a:solidFill>
          <a:ln>
            <a:noFill/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 lang="ru-RU">
                <a:solidFill>
                  <a:srgbClr val="000000"/>
                </a:solidFill>
                <a:latin typeface="Calibri" panose="020F0502020204030204" pitchFamily="2" charset="-52"/>
                <a:ea typeface="Calibri" panose="020F0502020204030204" pitchFamily="2" charset="-52"/>
                <a:cs typeface="Calibri" panose="020F0502020204030204" pitchFamily="2" charset="-52"/>
              </a:defRPr>
            </a:pPr>
            <a:endParaRPr sz="1800" b="1" kern="1" dirty="0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lvl="0" algn="r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 lang="ru-RU">
                <a:solidFill>
                  <a:srgbClr val="000000"/>
                </a:solidFill>
                <a:latin typeface="Calibri" panose="020F0502020204030204" pitchFamily="2" charset="-52"/>
                <a:ea typeface="Calibri" panose="020F0502020204030204" pitchFamily="2" charset="-52"/>
                <a:cs typeface="Calibri" panose="020F0502020204030204" pitchFamily="2" charset="-52"/>
              </a:defRPr>
            </a:pPr>
            <a:r>
              <a:rPr sz="1600" b="1" kern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Реализация мер по повышению </a:t>
            </a:r>
          </a:p>
          <a:p>
            <a:pPr lvl="0" algn="r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 lang="ru-RU">
                <a:solidFill>
                  <a:srgbClr val="000000"/>
                </a:solidFill>
                <a:latin typeface="Calibri" panose="020F0502020204030204" pitchFamily="2" charset="-52"/>
                <a:ea typeface="Calibri" panose="020F0502020204030204" pitchFamily="2" charset="-52"/>
                <a:cs typeface="Calibri" panose="020F0502020204030204" pitchFamily="2" charset="-52"/>
              </a:defRPr>
            </a:pPr>
            <a:r>
              <a:rPr sz="1600" b="1" kern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эффективности бюджетных расходов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 lang="ru-RU">
                <a:solidFill>
                  <a:srgbClr val="000000"/>
                </a:solidFill>
                <a:latin typeface="Calibri" panose="020F0502020204030204" pitchFamily="2" charset="-52"/>
                <a:ea typeface="Calibri" panose="020F0502020204030204" pitchFamily="2" charset="-52"/>
                <a:cs typeface="Calibri" panose="020F0502020204030204" pitchFamily="2" charset="-52"/>
              </a:defRPr>
            </a:pPr>
            <a:r>
              <a:rPr sz="1600" b="1" kern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endParaRPr lang="ru-RU" altLang="en-US" sz="1600" b="1" kern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62230" y="2028190"/>
            <a:ext cx="8930005" cy="1154430"/>
          </a:xfrm>
          <a:prstGeom prst="round2DiagRect">
            <a:avLst/>
          </a:prstGeom>
          <a:solidFill>
            <a:srgbClr val="DDFFFF"/>
          </a:solidFill>
          <a:ln w="9525" cap="flat" cmpd="sng" algn="ctr">
            <a:noFill/>
            <a:prstDash val="solid"/>
            <a:headEnd type="none"/>
            <a:tailEnd type="none"/>
          </a:ln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spcCol="0" rtlCol="0" fromWordArt="0" anchor="ctr" anchorCtr="0" forceAA="0" compatLnSpc="0">
            <a:noAutofit/>
            <a:scene3d>
              <a:camera prst="orthographicFront"/>
              <a:lightRig rig="threePt" dir="t"/>
            </a:scene3d>
          </a:bodyPr>
          <a:lstStyle/>
          <a:p>
            <a:pPr lvl="0" algn="r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 lang="ru-RU">
                <a:solidFill>
                  <a:srgbClr val="000000"/>
                </a:solidFill>
                <a:latin typeface="Calibri" panose="020F0502020204030204" pitchFamily="2" charset="-52"/>
                <a:ea typeface="Calibri" panose="020F0502020204030204" pitchFamily="2" charset="-52"/>
                <a:cs typeface="Calibri" panose="020F0502020204030204" pitchFamily="2" charset="-52"/>
              </a:defRPr>
            </a:pPr>
            <a:endParaRPr sz="2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lvl="0" algn="r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 lang="ru-RU">
                <a:solidFill>
                  <a:srgbClr val="000000"/>
                </a:solidFill>
                <a:latin typeface="Calibri" panose="020F0502020204030204" pitchFamily="2" charset="-52"/>
                <a:ea typeface="Calibri" panose="020F0502020204030204" pitchFamily="2" charset="-52"/>
                <a:cs typeface="Calibri" panose="020F0502020204030204" pitchFamily="2" charset="-52"/>
              </a:defRPr>
            </a:pPr>
            <a:endParaRPr sz="2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lvl="0" algn="r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 lang="ru-RU">
                <a:solidFill>
                  <a:srgbClr val="000000"/>
                </a:solidFill>
                <a:latin typeface="Calibri" panose="020F0502020204030204" pitchFamily="2" charset="-52"/>
                <a:ea typeface="Calibri" panose="020F0502020204030204" pitchFamily="2" charset="-52"/>
                <a:cs typeface="Calibri" panose="020F0502020204030204" pitchFamily="2" charset="-52"/>
              </a:defRPr>
            </a:pPr>
            <a:endParaRPr sz="2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lvl="0" algn="r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 lang="ru-RU">
                <a:solidFill>
                  <a:srgbClr val="000000"/>
                </a:solidFill>
                <a:latin typeface="Calibri" panose="020F0502020204030204" pitchFamily="2" charset="-52"/>
                <a:ea typeface="Calibri" panose="020F0502020204030204" pitchFamily="2" charset="-52"/>
                <a:cs typeface="Calibri" panose="020F0502020204030204" pitchFamily="2" charset="-52"/>
              </a:defRPr>
            </a:pPr>
            <a:endParaRPr sz="2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lvl="0" algn="r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 lang="ru-RU">
                <a:solidFill>
                  <a:srgbClr val="000000"/>
                </a:solidFill>
                <a:latin typeface="Calibri" panose="020F0502020204030204" pitchFamily="2" charset="-52"/>
                <a:ea typeface="Calibri" panose="020F0502020204030204" pitchFamily="2" charset="-52"/>
                <a:cs typeface="Calibri" panose="020F0502020204030204" pitchFamily="2" charset="-52"/>
              </a:defRPr>
            </a:pPr>
            <a:endParaRPr sz="2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lvl="0" algn="r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 lang="ru-RU">
                <a:solidFill>
                  <a:srgbClr val="000000"/>
                </a:solidFill>
                <a:latin typeface="Calibri" panose="020F0502020204030204" pitchFamily="2" charset="-52"/>
                <a:ea typeface="Calibri" panose="020F0502020204030204" pitchFamily="2" charset="-52"/>
                <a:cs typeface="Calibri" panose="020F0502020204030204" pitchFamily="2" charset="-52"/>
              </a:defRPr>
            </a:pPr>
            <a:endParaRPr sz="2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lvl="0" algn="r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 lang="ru-RU">
                <a:solidFill>
                  <a:srgbClr val="000000"/>
                </a:solidFill>
                <a:latin typeface="Calibri" panose="020F0502020204030204" pitchFamily="2" charset="-52"/>
                <a:ea typeface="Calibri" panose="020F0502020204030204" pitchFamily="2" charset="-52"/>
                <a:cs typeface="Calibri" panose="020F0502020204030204" pitchFamily="2" charset="-52"/>
              </a:defRPr>
            </a:pPr>
            <a:endParaRPr sz="2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lvl="0" algn="r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 lang="ru-RU">
                <a:solidFill>
                  <a:srgbClr val="000000"/>
                </a:solidFill>
                <a:latin typeface="Calibri" panose="020F0502020204030204" pitchFamily="2" charset="-52"/>
                <a:ea typeface="Calibri" panose="020F0502020204030204" pitchFamily="2" charset="-52"/>
                <a:cs typeface="Calibri" panose="020F0502020204030204" pitchFamily="2" charset="-52"/>
              </a:defRPr>
            </a:pPr>
            <a:endParaRPr sz="2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lvl="0" algn="r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 lang="ru-RU">
                <a:solidFill>
                  <a:srgbClr val="000000"/>
                </a:solidFill>
                <a:latin typeface="Calibri" panose="020F0502020204030204" pitchFamily="2" charset="-52"/>
                <a:ea typeface="Calibri" panose="020F0502020204030204" pitchFamily="2" charset="-52"/>
                <a:cs typeface="Calibri" panose="020F0502020204030204" pitchFamily="2" charset="-52"/>
              </a:defRPr>
            </a:pPr>
            <a:endParaRPr sz="2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lvl="0" algn="r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 lang="ru-RU">
                <a:solidFill>
                  <a:srgbClr val="000000"/>
                </a:solidFill>
                <a:latin typeface="Calibri" panose="020F0502020204030204" pitchFamily="2" charset="-52"/>
                <a:ea typeface="Calibri" panose="020F0502020204030204" pitchFamily="2" charset="-52"/>
                <a:cs typeface="Calibri" panose="020F0502020204030204" pitchFamily="2" charset="-52"/>
              </a:defRPr>
            </a:pPr>
            <a:endParaRPr sz="2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lvl="0" algn="r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 lang="ru-RU">
                <a:solidFill>
                  <a:srgbClr val="000000"/>
                </a:solidFill>
                <a:latin typeface="Calibri" panose="020F0502020204030204" pitchFamily="2" charset="-52"/>
                <a:ea typeface="Calibri" panose="020F0502020204030204" pitchFamily="2" charset="-52"/>
                <a:cs typeface="Calibri" panose="020F0502020204030204" pitchFamily="2" charset="-52"/>
              </a:defRPr>
            </a:pPr>
            <a:endParaRPr sz="2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lvl="0" algn="r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 lang="ru-RU">
                <a:solidFill>
                  <a:srgbClr val="000000"/>
                </a:solidFill>
                <a:latin typeface="Calibri" panose="020F0502020204030204" pitchFamily="2" charset="-52"/>
                <a:ea typeface="Calibri" panose="020F0502020204030204" pitchFamily="2" charset="-52"/>
                <a:cs typeface="Calibri" panose="020F0502020204030204" pitchFamily="2" charset="-52"/>
              </a:defRPr>
            </a:pPr>
            <a:endParaRPr sz="2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2230" y="116182"/>
            <a:ext cx="9065895" cy="1913255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softEdge rad="12700"/>
          </a:effectLst>
        </p:spPr>
        <p:txBody>
          <a:bodyPr vert="horz" wrap="none" lIns="91440" tIns="45720" rIns="91440" bIns="45720" numCol="1" anchor="ctr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pic>
        <p:nvPicPr>
          <p:cNvPr id="4099" name="Picture 6" descr="C:\Users\Бюджет11\Desktop\Coat_of_Arms_of_Valuyki_(Belgorod_oblast).svg.pngCoat_of_Arms_of_Valuyki_(Belgorod_oblast).sv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705" y="332740"/>
            <a:ext cx="796290" cy="84645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1" name="Picture 6" descr="C:\Users\Бюджет11\Desktop\12.jpg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940" y="260985"/>
            <a:ext cx="852170" cy="80200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Текстовое поле 5"/>
          <p:cNvSpPr txBox="1"/>
          <p:nvPr/>
        </p:nvSpPr>
        <p:spPr>
          <a:xfrm>
            <a:off x="3996055" y="2132965"/>
            <a:ext cx="4882515" cy="829945"/>
          </a:xfrm>
          <a:prstGeom prst="rect">
            <a:avLst/>
          </a:prstGeom>
          <a:noFill/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r">
              <a:defRPr lang="ru-RU">
                <a:solidFill>
                  <a:srgbClr val="000000"/>
                </a:solidFill>
                <a:latin typeface="Calibri" panose="020F0502020204030204" pitchFamily="2" charset="-52"/>
                <a:ea typeface="Calibri" panose="020F0502020204030204" pitchFamily="2" charset="-52"/>
                <a:cs typeface="Calibri" panose="020F0502020204030204" pitchFamily="2" charset="-52"/>
              </a:defRPr>
            </a:pPr>
            <a:r>
              <a:rPr sz="16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Концентрация финансовых ресурсов на достижении целей и результатов национальных, региональных и местных проектов</a:t>
            </a:r>
            <a:endParaRPr lang="ru-RU" altLang="en-US" sz="16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374140" y="228601"/>
            <a:ext cx="6598285" cy="1557325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headEnd type="none"/>
            <a:tailEnd type="none"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>
            <a:no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 noProof="1">
                <a:solidFill>
                  <a:srgbClr val="000000"/>
                </a:solidFill>
                <a:latin typeface="Calibri" panose="020F0502020204030204" pitchFamily="2" charset="-52"/>
                <a:ea typeface="Cambria" panose="02040503050406030204" pitchFamily="1" charset="-52"/>
                <a:cs typeface="Cambria" panose="02040503050406030204" pitchFamily="1" charset="-52"/>
              </a:defRPr>
            </a:pPr>
            <a:endParaRPr sz="900" b="1" kern="1" dirty="0">
              <a:solidFill>
                <a:srgbClr val="1F4F7A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 noProof="1">
                <a:solidFill>
                  <a:srgbClr val="000000"/>
                </a:solidFill>
                <a:latin typeface="Calibri" panose="020F0502020204030204" pitchFamily="2" charset="-52"/>
                <a:ea typeface="Cambria" panose="02040503050406030204" pitchFamily="1" charset="-52"/>
                <a:cs typeface="Cambria" panose="02040503050406030204" pitchFamily="1" charset="-52"/>
              </a:defRPr>
            </a:pPr>
            <a:r>
              <a:rPr lang="ru-RU" altLang="en-US" b="1" noProof="1" smtClean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隶书"/>
                <a:cs typeface="Times New Roman" panose="02020603050405020304" pitchFamily="18" charset="0"/>
                <a:sym typeface="+mn-ea"/>
              </a:rPr>
              <a:t>Основные направления бюджетной политики</a:t>
            </a:r>
            <a:br>
              <a:rPr lang="ru-RU" altLang="en-US" b="1" noProof="1" smtClean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隶书"/>
                <a:cs typeface="Times New Roman" panose="02020603050405020304" pitchFamily="18" charset="0"/>
                <a:sym typeface="+mn-ea"/>
              </a:rPr>
            </a:br>
            <a:r>
              <a:rPr lang="ru-RU" altLang="en-US" b="1" noProof="1" smtClean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隶书"/>
                <a:cs typeface="Times New Roman" panose="02020603050405020304" pitchFamily="18" charset="0"/>
                <a:sym typeface="+mn-ea"/>
              </a:rPr>
              <a:t> при формировании бюджета 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 noProof="1">
                <a:solidFill>
                  <a:srgbClr val="000000"/>
                </a:solidFill>
                <a:latin typeface="Calibri" panose="020F0502020204030204" pitchFamily="2" charset="-52"/>
                <a:ea typeface="Cambria" panose="02040503050406030204" pitchFamily="1" charset="-52"/>
                <a:cs typeface="Cambria" panose="02040503050406030204" pitchFamily="1" charset="-52"/>
              </a:defRPr>
            </a:pPr>
            <a:r>
              <a:rPr lang="ru-RU" altLang="en-US" b="1" noProof="1" smtClean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隶书"/>
                <a:cs typeface="Times New Roman" panose="02020603050405020304" pitchFamily="18" charset="0"/>
                <a:sym typeface="+mn-ea"/>
              </a:rPr>
              <a:t>Валуйского городского округа </a:t>
            </a:r>
            <a:br>
              <a:rPr lang="ru-RU" altLang="en-US" b="1" noProof="1" smtClean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隶书"/>
                <a:cs typeface="Times New Roman" panose="02020603050405020304" pitchFamily="18" charset="0"/>
                <a:sym typeface="+mn-ea"/>
              </a:rPr>
            </a:br>
            <a:r>
              <a:rPr lang="ru-RU" altLang="en-US" b="1" noProof="1" smtClean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隶书"/>
                <a:cs typeface="Times New Roman" panose="02020603050405020304" pitchFamily="18" charset="0"/>
                <a:sym typeface="+mn-ea"/>
              </a:rPr>
              <a:t>на 202</a:t>
            </a:r>
            <a:r>
              <a:rPr lang="en-GB" altLang="en-US" b="1" noProof="1" smtClean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隶书"/>
                <a:cs typeface="Times New Roman" panose="02020603050405020304" pitchFamily="18" charset="0"/>
                <a:sym typeface="+mn-ea"/>
              </a:rPr>
              <a:t>2</a:t>
            </a:r>
            <a:r>
              <a:rPr lang="ru-RU" altLang="en-US" b="1" noProof="1" smtClean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隶书"/>
                <a:cs typeface="Times New Roman" panose="02020603050405020304" pitchFamily="18" charset="0"/>
                <a:sym typeface="+mn-ea"/>
              </a:rPr>
              <a:t> год и на плановый период 202</a:t>
            </a:r>
            <a:r>
              <a:rPr lang="en-GB" altLang="en-US" b="1" noProof="1" smtClean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隶书"/>
                <a:cs typeface="Times New Roman" panose="02020603050405020304" pitchFamily="18" charset="0"/>
                <a:sym typeface="+mn-ea"/>
              </a:rPr>
              <a:t>3</a:t>
            </a:r>
            <a:r>
              <a:rPr lang="ru-RU" altLang="en-US" b="1" noProof="1" smtClean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隶书"/>
                <a:cs typeface="Times New Roman" panose="02020603050405020304" pitchFamily="18" charset="0"/>
                <a:sym typeface="+mn-ea"/>
              </a:rPr>
              <a:t> и 202</a:t>
            </a:r>
            <a:r>
              <a:rPr lang="en-GB" altLang="en-US" b="1" noProof="1" smtClean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隶书"/>
                <a:cs typeface="Times New Roman" panose="02020603050405020304" pitchFamily="18" charset="0"/>
                <a:sym typeface="+mn-ea"/>
              </a:rPr>
              <a:t>4</a:t>
            </a:r>
            <a:r>
              <a:rPr lang="ru-RU" altLang="en-US" b="1" noProof="1" smtClean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隶书"/>
                <a:cs typeface="Times New Roman" panose="02020603050405020304" pitchFamily="18" charset="0"/>
                <a:sym typeface="+mn-ea"/>
              </a:rPr>
              <a:t> годов </a:t>
            </a:r>
            <a:endParaRPr lang="ru-RU" altLang="en-US" b="1" noProof="1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隶书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107950" y="5085080"/>
            <a:ext cx="8856980" cy="1145540"/>
          </a:xfrm>
          <a:prstGeom prst="round2DiagRect">
            <a:avLst/>
          </a:prstGeom>
          <a:solidFill>
            <a:srgbClr val="92D05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vert="horz" wrap="none" lIns="91440" tIns="45720" rIns="91440" bIns="45720" numCol="1" anchor="ctr" anchorCtr="0" compatLnSpc="1">
            <a:noAutofit/>
          </a:bodyPr>
          <a:lstStyle/>
          <a:p>
            <a:pPr lvl="0" algn="r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 lang="ru-RU">
                <a:solidFill>
                  <a:srgbClr val="000000"/>
                </a:solidFill>
                <a:latin typeface="Calibri" panose="020F0502020204030204" pitchFamily="2" charset="-52"/>
                <a:ea typeface="Calibri" panose="020F0502020204030204" pitchFamily="2" charset="-52"/>
                <a:cs typeface="Calibri" panose="020F0502020204030204" pitchFamily="2" charset="-52"/>
              </a:defRPr>
            </a:pPr>
            <a:r>
              <a:rPr alt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Совершенствование методов </a:t>
            </a:r>
          </a:p>
          <a:p>
            <a:pPr lvl="0" algn="r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 lang="ru-RU">
                <a:solidFill>
                  <a:srgbClr val="000000"/>
                </a:solidFill>
                <a:latin typeface="Calibri" panose="020F0502020204030204" pitchFamily="2" charset="-52"/>
                <a:ea typeface="Calibri" panose="020F0502020204030204" pitchFamily="2" charset="-52"/>
                <a:cs typeface="Calibri" panose="020F0502020204030204" pitchFamily="2" charset="-52"/>
              </a:defRPr>
            </a:pPr>
            <a:r>
              <a:rPr alt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финансово-бюджетного планирования, </a:t>
            </a:r>
          </a:p>
          <a:p>
            <a:pPr lvl="0" algn="r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 lang="ru-RU">
                <a:solidFill>
                  <a:srgbClr val="000000"/>
                </a:solidFill>
                <a:latin typeface="Calibri" panose="020F0502020204030204" pitchFamily="2" charset="-52"/>
                <a:ea typeface="Calibri" panose="020F0502020204030204" pitchFamily="2" charset="-52"/>
                <a:cs typeface="Calibri" panose="020F0502020204030204" pitchFamily="2" charset="-52"/>
              </a:defRPr>
            </a:pPr>
            <a:r>
              <a:rPr alt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финансирования, учета и отчетности</a:t>
            </a:r>
          </a:p>
        </p:txBody>
      </p:sp>
      <p:pic>
        <p:nvPicPr>
          <p:cNvPr id="14" name="Рисунок 12" descr="C:\Users\ПутилинаОН\Desktop\Бюджет для граждан 2022\1f2f2d48998c-u..product_42_42129_600d878595d83.fit.max.w.1000_xgxgxgx.png1f2f2d48998c-u..product_42_42129_600d878595d83.fit.max.w.1000_xgxgxgx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950" y="1936115"/>
            <a:ext cx="4777740" cy="4584700"/>
          </a:xfrm>
          <a:custGeom>
            <a:avLst/>
            <a:gdLst>
              <a:gd name="connsiteX0" fmla="*/ 4728104 w 5039333"/>
              <a:gd name="connsiteY0" fmla="*/ 1561505 h 5172574"/>
              <a:gd name="connsiteX1" fmla="*/ 4729866 w 5039333"/>
              <a:gd name="connsiteY1" fmla="*/ 1561505 h 5172574"/>
              <a:gd name="connsiteX2" fmla="*/ 4765132 w 5039333"/>
              <a:gd name="connsiteY2" fmla="*/ 1646143 h 5172574"/>
              <a:gd name="connsiteX3" fmla="*/ 4728104 w 5039333"/>
              <a:gd name="connsiteY3" fmla="*/ 1561505 h 5172574"/>
              <a:gd name="connsiteX4" fmla="*/ 4888651 w 5039333"/>
              <a:gd name="connsiteY4" fmla="*/ 1542826 h 5172574"/>
              <a:gd name="connsiteX5" fmla="*/ 4889224 w 5039333"/>
              <a:gd name="connsiteY5" fmla="*/ 1544092 h 5172574"/>
              <a:gd name="connsiteX6" fmla="*/ 4907960 w 5039333"/>
              <a:gd name="connsiteY6" fmla="*/ 1589717 h 5172574"/>
              <a:gd name="connsiteX7" fmla="*/ 4869167 w 5039333"/>
              <a:gd name="connsiteY7" fmla="*/ 1499790 h 5172574"/>
              <a:gd name="connsiteX8" fmla="*/ 4870930 w 5039333"/>
              <a:gd name="connsiteY8" fmla="*/ 1499790 h 5172574"/>
              <a:gd name="connsiteX9" fmla="*/ 4888651 w 5039333"/>
              <a:gd name="connsiteY9" fmla="*/ 1542826 h 5172574"/>
              <a:gd name="connsiteX10" fmla="*/ 4583190 w 5039333"/>
              <a:gd name="connsiteY10" fmla="*/ 1291357 h 5172574"/>
              <a:gd name="connsiteX11" fmla="*/ 4608198 w 5039333"/>
              <a:gd name="connsiteY11" fmla="*/ 1328750 h 5172574"/>
              <a:gd name="connsiteX12" fmla="*/ 4606436 w 5039333"/>
              <a:gd name="connsiteY12" fmla="*/ 1328750 h 5172574"/>
              <a:gd name="connsiteX13" fmla="*/ 4526081 w 5039333"/>
              <a:gd name="connsiteY13" fmla="*/ 1205962 h 5172574"/>
              <a:gd name="connsiteX14" fmla="*/ 4544719 w 5039333"/>
              <a:gd name="connsiteY14" fmla="*/ 1231768 h 5172574"/>
              <a:gd name="connsiteX15" fmla="*/ 4565879 w 5039333"/>
              <a:gd name="connsiteY15" fmla="*/ 1263507 h 5172574"/>
              <a:gd name="connsiteX16" fmla="*/ 4583190 w 5039333"/>
              <a:gd name="connsiteY16" fmla="*/ 1291357 h 5172574"/>
              <a:gd name="connsiteX17" fmla="*/ 707794 w 5039333"/>
              <a:gd name="connsiteY17" fmla="*/ 1046623 h 5172574"/>
              <a:gd name="connsiteX18" fmla="*/ 672528 w 5039333"/>
              <a:gd name="connsiteY18" fmla="*/ 1110102 h 5172574"/>
              <a:gd name="connsiteX19" fmla="*/ 639027 w 5039333"/>
              <a:gd name="connsiteY19" fmla="*/ 1177107 h 5172574"/>
              <a:gd name="connsiteX20" fmla="*/ 623156 w 5039333"/>
              <a:gd name="connsiteY20" fmla="*/ 1210608 h 5172574"/>
              <a:gd name="connsiteX21" fmla="*/ 607288 w 5039333"/>
              <a:gd name="connsiteY21" fmla="*/ 1244112 h 5172574"/>
              <a:gd name="connsiteX22" fmla="*/ 577311 w 5039333"/>
              <a:gd name="connsiteY22" fmla="*/ 1312879 h 5172574"/>
              <a:gd name="connsiteX23" fmla="*/ 249338 w 5039333"/>
              <a:gd name="connsiteY23" fmla="*/ 2272111 h 5172574"/>
              <a:gd name="connsiteX24" fmla="*/ 245812 w 5039333"/>
              <a:gd name="connsiteY24" fmla="*/ 2781703 h 5172574"/>
              <a:gd name="connsiteX25" fmla="*/ 351609 w 5039333"/>
              <a:gd name="connsiteY25" fmla="*/ 3280714 h 5172574"/>
              <a:gd name="connsiteX26" fmla="*/ 868255 w 5039333"/>
              <a:gd name="connsiteY26" fmla="*/ 4151780 h 5172574"/>
              <a:gd name="connsiteX27" fmla="*/ 1702292 w 5039333"/>
              <a:gd name="connsiteY27" fmla="*/ 4726614 h 5172574"/>
              <a:gd name="connsiteX28" fmla="*/ 2700317 w 5039333"/>
              <a:gd name="connsiteY28" fmla="*/ 4897654 h 5172574"/>
              <a:gd name="connsiteX29" fmla="*/ 3678944 w 5039333"/>
              <a:gd name="connsiteY29" fmla="*/ 4634923 h 5172574"/>
              <a:gd name="connsiteX30" fmla="*/ 4456557 w 5039333"/>
              <a:gd name="connsiteY30" fmla="*/ 3986031 h 5172574"/>
              <a:gd name="connsiteX31" fmla="*/ 4892089 w 5039333"/>
              <a:gd name="connsiteY31" fmla="*/ 3070883 h 5172574"/>
              <a:gd name="connsiteX32" fmla="*/ 4960857 w 5039333"/>
              <a:gd name="connsiteY32" fmla="*/ 3289531 h 5172574"/>
              <a:gd name="connsiteX33" fmla="*/ 4410711 w 5039333"/>
              <a:gd name="connsiteY33" fmla="*/ 4217023 h 5172574"/>
              <a:gd name="connsiteX34" fmla="*/ 3523774 w 5039333"/>
              <a:gd name="connsiteY34" fmla="*/ 4821832 h 5172574"/>
              <a:gd name="connsiteX35" fmla="*/ 2467560 w 5039333"/>
              <a:gd name="connsiteY35" fmla="*/ 4992872 h 5172574"/>
              <a:gd name="connsiteX36" fmla="*/ 1443088 w 5039333"/>
              <a:gd name="connsiteY36" fmla="*/ 4700165 h 5172574"/>
              <a:gd name="connsiteX37" fmla="*/ 642553 w 5039333"/>
              <a:gd name="connsiteY37" fmla="*/ 4003664 h 5172574"/>
              <a:gd name="connsiteX38" fmla="*/ 215837 w 5039333"/>
              <a:gd name="connsiteY38" fmla="*/ 3037380 h 5172574"/>
              <a:gd name="connsiteX39" fmla="*/ 240523 w 5039333"/>
              <a:gd name="connsiteY39" fmla="*/ 1984695 h 5172574"/>
              <a:gd name="connsiteX40" fmla="*/ 422141 w 5039333"/>
              <a:gd name="connsiteY40" fmla="*/ 1489209 h 5172574"/>
              <a:gd name="connsiteX41" fmla="*/ 707794 w 5039333"/>
              <a:gd name="connsiteY41" fmla="*/ 1046623 h 5172574"/>
              <a:gd name="connsiteX42" fmla="*/ 4497112 w 5039333"/>
              <a:gd name="connsiteY42" fmla="*/ 916139 h 5172574"/>
              <a:gd name="connsiteX43" fmla="*/ 4507691 w 5039333"/>
              <a:gd name="connsiteY43" fmla="*/ 921428 h 5172574"/>
              <a:gd name="connsiteX44" fmla="*/ 4520033 w 5039333"/>
              <a:gd name="connsiteY44" fmla="*/ 928482 h 5172574"/>
              <a:gd name="connsiteX45" fmla="*/ 4569406 w 5039333"/>
              <a:gd name="connsiteY45" fmla="*/ 990198 h 5172574"/>
              <a:gd name="connsiteX46" fmla="*/ 4617015 w 5039333"/>
              <a:gd name="connsiteY46" fmla="*/ 1053676 h 5172574"/>
              <a:gd name="connsiteX47" fmla="*/ 4676967 w 5039333"/>
              <a:gd name="connsiteY47" fmla="*/ 1141841 h 5172574"/>
              <a:gd name="connsiteX48" fmla="*/ 4747499 w 5039333"/>
              <a:gd name="connsiteY48" fmla="*/ 1256454 h 5172574"/>
              <a:gd name="connsiteX49" fmla="*/ 4781001 w 5039333"/>
              <a:gd name="connsiteY49" fmla="*/ 1316406 h 5172574"/>
              <a:gd name="connsiteX50" fmla="*/ 4796871 w 5039333"/>
              <a:gd name="connsiteY50" fmla="*/ 1346383 h 5172574"/>
              <a:gd name="connsiteX51" fmla="*/ 4810978 w 5039333"/>
              <a:gd name="connsiteY51" fmla="*/ 1376358 h 5172574"/>
              <a:gd name="connsiteX52" fmla="*/ 4807451 w 5039333"/>
              <a:gd name="connsiteY52" fmla="*/ 1374596 h 5172574"/>
              <a:gd name="connsiteX53" fmla="*/ 4773948 w 5039333"/>
              <a:gd name="connsiteY53" fmla="*/ 1312879 h 5172574"/>
              <a:gd name="connsiteX54" fmla="*/ 4738682 w 5039333"/>
              <a:gd name="connsiteY54" fmla="*/ 1251165 h 5172574"/>
              <a:gd name="connsiteX55" fmla="*/ 4662861 w 5039333"/>
              <a:gd name="connsiteY55" fmla="*/ 1131261 h 5172574"/>
              <a:gd name="connsiteX56" fmla="*/ 4602909 w 5039333"/>
              <a:gd name="connsiteY56" fmla="*/ 1048386 h 5172574"/>
              <a:gd name="connsiteX57" fmla="*/ 4551773 w 5039333"/>
              <a:gd name="connsiteY57" fmla="*/ 981380 h 5172574"/>
              <a:gd name="connsiteX58" fmla="*/ 4525324 w 5039333"/>
              <a:gd name="connsiteY58" fmla="*/ 947879 h 5172574"/>
              <a:gd name="connsiteX59" fmla="*/ 4222038 w 5039333"/>
              <a:gd name="connsiteY59" fmla="*/ 849134 h 5172574"/>
              <a:gd name="connsiteX60" fmla="*/ 4252013 w 5039333"/>
              <a:gd name="connsiteY60" fmla="*/ 861476 h 5172574"/>
              <a:gd name="connsiteX61" fmla="*/ 4443991 w 5039333"/>
              <a:gd name="connsiteY61" fmla="*/ 1083211 h 5172574"/>
              <a:gd name="connsiteX62" fmla="*/ 4526081 w 5039333"/>
              <a:gd name="connsiteY62" fmla="*/ 1205962 h 5172574"/>
              <a:gd name="connsiteX63" fmla="*/ 4521798 w 5039333"/>
              <a:gd name="connsiteY63" fmla="*/ 1200029 h 5172574"/>
              <a:gd name="connsiteX64" fmla="*/ 4477714 w 5039333"/>
              <a:gd name="connsiteY64" fmla="*/ 1136550 h 5172574"/>
              <a:gd name="connsiteX65" fmla="*/ 4430106 w 5039333"/>
              <a:gd name="connsiteY65" fmla="*/ 1076598 h 5172574"/>
              <a:gd name="connsiteX66" fmla="*/ 4405420 w 5039333"/>
              <a:gd name="connsiteY66" fmla="*/ 1046623 h 5172574"/>
              <a:gd name="connsiteX67" fmla="*/ 4380734 w 5039333"/>
              <a:gd name="connsiteY67" fmla="*/ 1016646 h 5172574"/>
              <a:gd name="connsiteX68" fmla="*/ 4329598 w 5039333"/>
              <a:gd name="connsiteY68" fmla="*/ 958459 h 5172574"/>
              <a:gd name="connsiteX69" fmla="*/ 4222038 w 5039333"/>
              <a:gd name="connsiteY69" fmla="*/ 849134 h 5172574"/>
              <a:gd name="connsiteX70" fmla="*/ 2590993 w 5039333"/>
              <a:gd name="connsiteY70" fmla="*/ 284881 h 5172574"/>
              <a:gd name="connsiteX71" fmla="*/ 4848008 w 5039333"/>
              <a:gd name="connsiteY71" fmla="*/ 2541895 h 5172574"/>
              <a:gd name="connsiteX72" fmla="*/ 4836356 w 5039333"/>
              <a:gd name="connsiteY72" fmla="*/ 2772662 h 5172574"/>
              <a:gd name="connsiteX73" fmla="*/ 4805702 w 5039333"/>
              <a:gd name="connsiteY73" fmla="*/ 2973520 h 5172574"/>
              <a:gd name="connsiteX74" fmla="*/ 4810978 w 5039333"/>
              <a:gd name="connsiteY74" fmla="*/ 2984481 h 5172574"/>
              <a:gd name="connsiteX75" fmla="*/ 4851534 w 5039333"/>
              <a:gd name="connsiteY75" fmla="*/ 3086752 h 5172574"/>
              <a:gd name="connsiteX76" fmla="*/ 4458319 w 5039333"/>
              <a:gd name="connsiteY76" fmla="*/ 3910210 h 5172574"/>
              <a:gd name="connsiteX77" fmla="*/ 3779450 w 5039333"/>
              <a:gd name="connsiteY77" fmla="*/ 4516783 h 5172574"/>
              <a:gd name="connsiteX78" fmla="*/ 2922490 w 5039333"/>
              <a:gd name="connsiteY78" fmla="*/ 4813016 h 5172574"/>
              <a:gd name="connsiteX79" fmla="*/ 2021448 w 5039333"/>
              <a:gd name="connsiteY79" fmla="*/ 4756591 h 5172574"/>
              <a:gd name="connsiteX80" fmla="*/ 1215623 w 5039333"/>
              <a:gd name="connsiteY80" fmla="*/ 4356323 h 5172574"/>
              <a:gd name="connsiteX81" fmla="*/ 628447 w 5039333"/>
              <a:gd name="connsiteY81" fmla="*/ 3679218 h 5172574"/>
              <a:gd name="connsiteX82" fmla="*/ 349847 w 5039333"/>
              <a:gd name="connsiteY82" fmla="*/ 2831075 h 5172574"/>
              <a:gd name="connsiteX83" fmla="*/ 345902 w 5039333"/>
              <a:gd name="connsiteY83" fmla="*/ 2774443 h 5172574"/>
              <a:gd name="connsiteX84" fmla="*/ 345630 w 5039333"/>
              <a:gd name="connsiteY84" fmla="*/ 2772662 h 5172574"/>
              <a:gd name="connsiteX85" fmla="*/ 345241 w 5039333"/>
              <a:gd name="connsiteY85" fmla="*/ 2764951 h 5172574"/>
              <a:gd name="connsiteX86" fmla="*/ 334308 w 5039333"/>
              <a:gd name="connsiteY86" fmla="*/ 2607964 h 5172574"/>
              <a:gd name="connsiteX87" fmla="*/ 335383 w 5039333"/>
              <a:gd name="connsiteY87" fmla="*/ 2569715 h 5172574"/>
              <a:gd name="connsiteX88" fmla="*/ 333978 w 5039333"/>
              <a:gd name="connsiteY88" fmla="*/ 2541895 h 5172574"/>
              <a:gd name="connsiteX89" fmla="*/ 338912 w 5039333"/>
              <a:gd name="connsiteY89" fmla="*/ 2444195 h 5172574"/>
              <a:gd name="connsiteX90" fmla="*/ 340589 w 5039333"/>
              <a:gd name="connsiteY90" fmla="*/ 2384523 h 5172574"/>
              <a:gd name="connsiteX91" fmla="*/ 342807 w 5039333"/>
              <a:gd name="connsiteY91" fmla="*/ 2367040 h 5172574"/>
              <a:gd name="connsiteX92" fmla="*/ 345630 w 5039333"/>
              <a:gd name="connsiteY92" fmla="*/ 2311129 h 5172574"/>
              <a:gd name="connsiteX93" fmla="*/ 2590993 w 5039333"/>
              <a:gd name="connsiteY93" fmla="*/ 284881 h 5172574"/>
              <a:gd name="connsiteX94" fmla="*/ 1524200 w 5039333"/>
              <a:gd name="connsiteY94" fmla="*/ 209060 h 5172574"/>
              <a:gd name="connsiteX95" fmla="*/ 1279103 w 5039333"/>
              <a:gd name="connsiteY95" fmla="*/ 383625 h 5172574"/>
              <a:gd name="connsiteX96" fmla="*/ 799487 w 5039333"/>
              <a:gd name="connsiteY96" fmla="*/ 760970 h 5172574"/>
              <a:gd name="connsiteX97" fmla="*/ 423905 w 5039333"/>
              <a:gd name="connsiteY97" fmla="*/ 1240585 h 5172574"/>
              <a:gd name="connsiteX98" fmla="*/ 173518 w 5039333"/>
              <a:gd name="connsiteY98" fmla="*/ 1797786 h 5172574"/>
              <a:gd name="connsiteX99" fmla="*/ 65958 w 5039333"/>
              <a:gd name="connsiteY99" fmla="*/ 2397305 h 5172574"/>
              <a:gd name="connsiteX100" fmla="*/ 102986 w 5039333"/>
              <a:gd name="connsiteY100" fmla="*/ 3005642 h 5172574"/>
              <a:gd name="connsiteX101" fmla="*/ 134725 w 5039333"/>
              <a:gd name="connsiteY101" fmla="*/ 3155521 h 5172574"/>
              <a:gd name="connsiteX102" fmla="*/ 154122 w 5039333"/>
              <a:gd name="connsiteY102" fmla="*/ 3229579 h 5172574"/>
              <a:gd name="connsiteX103" fmla="*/ 175282 w 5039333"/>
              <a:gd name="connsiteY103" fmla="*/ 3303638 h 5172574"/>
              <a:gd name="connsiteX104" fmla="*/ 284606 w 5039333"/>
              <a:gd name="connsiteY104" fmla="*/ 3589291 h 5172574"/>
              <a:gd name="connsiteX105" fmla="*/ 427432 w 5039333"/>
              <a:gd name="connsiteY105" fmla="*/ 3859076 h 5172574"/>
              <a:gd name="connsiteX106" fmla="*/ 601999 w 5039333"/>
              <a:gd name="connsiteY106" fmla="*/ 4109463 h 5172574"/>
              <a:gd name="connsiteX107" fmla="*/ 804776 w 5039333"/>
              <a:gd name="connsiteY107" fmla="*/ 4338691 h 5172574"/>
              <a:gd name="connsiteX108" fmla="*/ 1034004 w 5039333"/>
              <a:gd name="connsiteY108" fmla="*/ 4539707 h 5172574"/>
              <a:gd name="connsiteX109" fmla="*/ 1284392 w 5039333"/>
              <a:gd name="connsiteY109" fmla="*/ 4714272 h 5172574"/>
              <a:gd name="connsiteX110" fmla="*/ 1351397 w 5039333"/>
              <a:gd name="connsiteY110" fmla="*/ 4753064 h 5172574"/>
              <a:gd name="connsiteX111" fmla="*/ 1384901 w 5039333"/>
              <a:gd name="connsiteY111" fmla="*/ 4772461 h 5172574"/>
              <a:gd name="connsiteX112" fmla="*/ 1418402 w 5039333"/>
              <a:gd name="connsiteY112" fmla="*/ 4790094 h 5172574"/>
              <a:gd name="connsiteX113" fmla="*/ 1487172 w 5039333"/>
              <a:gd name="connsiteY113" fmla="*/ 4825360 h 5172574"/>
              <a:gd name="connsiteX114" fmla="*/ 1555939 w 5039333"/>
              <a:gd name="connsiteY114" fmla="*/ 4857099 h 5172574"/>
              <a:gd name="connsiteX115" fmla="*/ 1841593 w 5039333"/>
              <a:gd name="connsiteY115" fmla="*/ 4966424 h 5172574"/>
              <a:gd name="connsiteX116" fmla="*/ 2139590 w 5039333"/>
              <a:gd name="connsiteY116" fmla="*/ 5038718 h 5172574"/>
              <a:gd name="connsiteX117" fmla="*/ 3347445 w 5039333"/>
              <a:gd name="connsiteY117" fmla="*/ 4964659 h 5172574"/>
              <a:gd name="connsiteX118" fmla="*/ 3902883 w 5039333"/>
              <a:gd name="connsiteY118" fmla="*/ 4712509 h 5172574"/>
              <a:gd name="connsiteX119" fmla="*/ 4382498 w 5039333"/>
              <a:gd name="connsiteY119" fmla="*/ 4335165 h 5172574"/>
              <a:gd name="connsiteX120" fmla="*/ 4758079 w 5039333"/>
              <a:gd name="connsiteY120" fmla="*/ 3855549 h 5172574"/>
              <a:gd name="connsiteX121" fmla="*/ 5008466 w 5039333"/>
              <a:gd name="connsiteY121" fmla="*/ 3298349 h 5172574"/>
              <a:gd name="connsiteX122" fmla="*/ 5035578 w 5039333"/>
              <a:gd name="connsiteY122" fmla="*/ 3414285 h 5172574"/>
              <a:gd name="connsiteX123" fmla="*/ 5039333 w 5039333"/>
              <a:gd name="connsiteY123" fmla="*/ 3436011 h 5172574"/>
              <a:gd name="connsiteX124" fmla="*/ 4972399 w 5039333"/>
              <a:gd name="connsiteY124" fmla="*/ 3618891 h 5172574"/>
              <a:gd name="connsiteX125" fmla="*/ 4403875 w 5039333"/>
              <a:gd name="connsiteY125" fmla="*/ 4462124 h 5172574"/>
              <a:gd name="connsiteX126" fmla="*/ 4253822 w 5039333"/>
              <a:gd name="connsiteY126" fmla="*/ 4598501 h 5172574"/>
              <a:gd name="connsiteX127" fmla="*/ 4172842 w 5039333"/>
              <a:gd name="connsiteY127" fmla="*/ 4661928 h 5172574"/>
              <a:gd name="connsiteX128" fmla="*/ 3151720 w 5039333"/>
              <a:gd name="connsiteY128" fmla="*/ 5118067 h 5172574"/>
              <a:gd name="connsiteX129" fmla="*/ 2515170 w 5039333"/>
              <a:gd name="connsiteY129" fmla="*/ 5170966 h 5172574"/>
              <a:gd name="connsiteX130" fmla="*/ 2196015 w 5039333"/>
              <a:gd name="connsiteY130" fmla="*/ 5140989 h 5172574"/>
              <a:gd name="connsiteX131" fmla="*/ 2116666 w 5039333"/>
              <a:gd name="connsiteY131" fmla="*/ 5126882 h 5172574"/>
              <a:gd name="connsiteX132" fmla="*/ 2039081 w 5039333"/>
              <a:gd name="connsiteY132" fmla="*/ 5111014 h 5172574"/>
              <a:gd name="connsiteX133" fmla="*/ 1883912 w 5039333"/>
              <a:gd name="connsiteY133" fmla="*/ 5070457 h 5172574"/>
              <a:gd name="connsiteX134" fmla="*/ 1808091 w 5039333"/>
              <a:gd name="connsiteY134" fmla="*/ 5047535 h 5172574"/>
              <a:gd name="connsiteX135" fmla="*/ 1732268 w 5039333"/>
              <a:gd name="connsiteY135" fmla="*/ 5021085 h 5172574"/>
              <a:gd name="connsiteX136" fmla="*/ 1582389 w 5039333"/>
              <a:gd name="connsiteY136" fmla="*/ 4962897 h 5172574"/>
              <a:gd name="connsiteX137" fmla="*/ 1510094 w 5039333"/>
              <a:gd name="connsiteY137" fmla="*/ 4929394 h 5172574"/>
              <a:gd name="connsiteX138" fmla="*/ 1437799 w 5039333"/>
              <a:gd name="connsiteY138" fmla="*/ 4894128 h 5172574"/>
              <a:gd name="connsiteX139" fmla="*/ 1296736 w 5039333"/>
              <a:gd name="connsiteY139" fmla="*/ 4818307 h 5172574"/>
              <a:gd name="connsiteX140" fmla="*/ 1227967 w 5039333"/>
              <a:gd name="connsiteY140" fmla="*/ 4777750 h 5172574"/>
              <a:gd name="connsiteX141" fmla="*/ 1160962 w 5039333"/>
              <a:gd name="connsiteY141" fmla="*/ 4733669 h 5172574"/>
              <a:gd name="connsiteX142" fmla="*/ 1127460 w 5039333"/>
              <a:gd name="connsiteY142" fmla="*/ 4712509 h 5172574"/>
              <a:gd name="connsiteX143" fmla="*/ 1095721 w 5039333"/>
              <a:gd name="connsiteY143" fmla="*/ 4689586 h 5172574"/>
              <a:gd name="connsiteX144" fmla="*/ 1030478 w 5039333"/>
              <a:gd name="connsiteY144" fmla="*/ 4641978 h 5172574"/>
              <a:gd name="connsiteX145" fmla="*/ 788908 w 5039333"/>
              <a:gd name="connsiteY145" fmla="*/ 4433909 h 5172574"/>
              <a:gd name="connsiteX146" fmla="*/ 573786 w 5039333"/>
              <a:gd name="connsiteY146" fmla="*/ 4199390 h 5172574"/>
              <a:gd name="connsiteX147" fmla="*/ 390403 w 5039333"/>
              <a:gd name="connsiteY147" fmla="*/ 3940187 h 5172574"/>
              <a:gd name="connsiteX148" fmla="*/ 311054 w 5039333"/>
              <a:gd name="connsiteY148" fmla="*/ 3802650 h 5172574"/>
              <a:gd name="connsiteX149" fmla="*/ 274026 w 5039333"/>
              <a:gd name="connsiteY149" fmla="*/ 3732119 h 5172574"/>
              <a:gd name="connsiteX150" fmla="*/ 238760 w 5039333"/>
              <a:gd name="connsiteY150" fmla="*/ 3661587 h 5172574"/>
              <a:gd name="connsiteX151" fmla="*/ 207021 w 5039333"/>
              <a:gd name="connsiteY151" fmla="*/ 3589291 h 5172574"/>
              <a:gd name="connsiteX152" fmla="*/ 191150 w 5039333"/>
              <a:gd name="connsiteY152" fmla="*/ 3552263 h 5172574"/>
              <a:gd name="connsiteX153" fmla="*/ 177044 w 5039333"/>
              <a:gd name="connsiteY153" fmla="*/ 3515233 h 5172574"/>
              <a:gd name="connsiteX154" fmla="*/ 148831 w 5039333"/>
              <a:gd name="connsiteY154" fmla="*/ 3441174 h 5172574"/>
              <a:gd name="connsiteX155" fmla="*/ 124145 w 5039333"/>
              <a:gd name="connsiteY155" fmla="*/ 3365354 h 5172574"/>
              <a:gd name="connsiteX156" fmla="*/ 80064 w 5039333"/>
              <a:gd name="connsiteY156" fmla="*/ 3213711 h 5172574"/>
              <a:gd name="connsiteX157" fmla="*/ 62431 w 5039333"/>
              <a:gd name="connsiteY157" fmla="*/ 3136126 h 5172574"/>
              <a:gd name="connsiteX158" fmla="*/ 46560 w 5039333"/>
              <a:gd name="connsiteY158" fmla="*/ 3058541 h 5172574"/>
              <a:gd name="connsiteX159" fmla="*/ 6006 w 5039333"/>
              <a:gd name="connsiteY159" fmla="*/ 2744675 h 5172574"/>
              <a:gd name="connsiteX160" fmla="*/ 39507 w 5039333"/>
              <a:gd name="connsiteY160" fmla="*/ 2115178 h 5172574"/>
              <a:gd name="connsiteX161" fmla="*/ 53614 w 5039333"/>
              <a:gd name="connsiteY161" fmla="*/ 2037594 h 5172574"/>
              <a:gd name="connsiteX162" fmla="*/ 71247 w 5039333"/>
              <a:gd name="connsiteY162" fmla="*/ 1960009 h 5172574"/>
              <a:gd name="connsiteX163" fmla="*/ 90644 w 5039333"/>
              <a:gd name="connsiteY163" fmla="*/ 1884188 h 5172574"/>
              <a:gd name="connsiteX164" fmla="*/ 113566 w 5039333"/>
              <a:gd name="connsiteY164" fmla="*/ 1808366 h 5172574"/>
              <a:gd name="connsiteX165" fmla="*/ 124145 w 5039333"/>
              <a:gd name="connsiteY165" fmla="*/ 1771337 h 5172574"/>
              <a:gd name="connsiteX166" fmla="*/ 136489 w 5039333"/>
              <a:gd name="connsiteY166" fmla="*/ 1732545 h 5172574"/>
              <a:gd name="connsiteX167" fmla="*/ 162938 w 5039333"/>
              <a:gd name="connsiteY167" fmla="*/ 1658487 h 5172574"/>
              <a:gd name="connsiteX168" fmla="*/ 192915 w 5039333"/>
              <a:gd name="connsiteY168" fmla="*/ 1584428 h 5172574"/>
              <a:gd name="connsiteX169" fmla="*/ 222890 w 5039333"/>
              <a:gd name="connsiteY169" fmla="*/ 1512132 h 5172574"/>
              <a:gd name="connsiteX170" fmla="*/ 291659 w 5039333"/>
              <a:gd name="connsiteY170" fmla="*/ 1371069 h 5172574"/>
              <a:gd name="connsiteX171" fmla="*/ 328687 w 5039333"/>
              <a:gd name="connsiteY171" fmla="*/ 1302302 h 5172574"/>
              <a:gd name="connsiteX172" fmla="*/ 369244 w 5039333"/>
              <a:gd name="connsiteY172" fmla="*/ 1233532 h 5172574"/>
              <a:gd name="connsiteX173" fmla="*/ 411563 w 5039333"/>
              <a:gd name="connsiteY173" fmla="*/ 1166527 h 5172574"/>
              <a:gd name="connsiteX174" fmla="*/ 453882 w 5039333"/>
              <a:gd name="connsiteY174" fmla="*/ 1101286 h 5172574"/>
              <a:gd name="connsiteX175" fmla="*/ 499728 w 5039333"/>
              <a:gd name="connsiteY175" fmla="*/ 1037808 h 5172574"/>
              <a:gd name="connsiteX176" fmla="*/ 547336 w 5039333"/>
              <a:gd name="connsiteY176" fmla="*/ 974329 h 5172574"/>
              <a:gd name="connsiteX177" fmla="*/ 988159 w 5039333"/>
              <a:gd name="connsiteY177" fmla="*/ 531742 h 5172574"/>
              <a:gd name="connsiteX178" fmla="*/ 1524200 w 5039333"/>
              <a:gd name="connsiteY178" fmla="*/ 209060 h 5172574"/>
              <a:gd name="connsiteX179" fmla="*/ 3479692 w 5039333"/>
              <a:gd name="connsiteY179" fmla="*/ 202007 h 5172574"/>
              <a:gd name="connsiteX180" fmla="*/ 3576673 w 5039333"/>
              <a:gd name="connsiteY180" fmla="*/ 230220 h 5172574"/>
              <a:gd name="connsiteX181" fmla="*/ 3673655 w 5039333"/>
              <a:gd name="connsiteY181" fmla="*/ 263721 h 5172574"/>
              <a:gd name="connsiteX182" fmla="*/ 4454792 w 5039333"/>
              <a:gd name="connsiteY182" fmla="*/ 850899 h 5172574"/>
              <a:gd name="connsiteX183" fmla="*/ 4400131 w 5039333"/>
              <a:gd name="connsiteY183" fmla="*/ 801526 h 5172574"/>
              <a:gd name="connsiteX184" fmla="*/ 4343706 w 5039333"/>
              <a:gd name="connsiteY184" fmla="*/ 753917 h 5172574"/>
              <a:gd name="connsiteX185" fmla="*/ 3479692 w 5039333"/>
              <a:gd name="connsiteY185" fmla="*/ 202007 h 5172574"/>
              <a:gd name="connsiteX186" fmla="*/ 2955994 w 5039333"/>
              <a:gd name="connsiteY186" fmla="*/ 198480 h 5172574"/>
              <a:gd name="connsiteX187" fmla="*/ 2996548 w 5039333"/>
              <a:gd name="connsiteY187" fmla="*/ 198480 h 5172574"/>
              <a:gd name="connsiteX188" fmla="*/ 3070607 w 5039333"/>
              <a:gd name="connsiteY188" fmla="*/ 212587 h 5172574"/>
              <a:gd name="connsiteX189" fmla="*/ 3144665 w 5039333"/>
              <a:gd name="connsiteY189" fmla="*/ 230220 h 5172574"/>
              <a:gd name="connsiteX190" fmla="*/ 3181695 w 5039333"/>
              <a:gd name="connsiteY190" fmla="*/ 239035 h 5172574"/>
              <a:gd name="connsiteX191" fmla="*/ 3218723 w 5039333"/>
              <a:gd name="connsiteY191" fmla="*/ 249615 h 5172574"/>
              <a:gd name="connsiteX192" fmla="*/ 3291019 w 5039333"/>
              <a:gd name="connsiteY192" fmla="*/ 270774 h 5172574"/>
              <a:gd name="connsiteX193" fmla="*/ 3573146 w 5039333"/>
              <a:gd name="connsiteY193" fmla="*/ 381863 h 5172574"/>
              <a:gd name="connsiteX194" fmla="*/ 4084501 w 5039333"/>
              <a:gd name="connsiteY194" fmla="*/ 706309 h 5172574"/>
              <a:gd name="connsiteX195" fmla="*/ 4045708 w 5039333"/>
              <a:gd name="connsiteY195" fmla="*/ 686911 h 5172574"/>
              <a:gd name="connsiteX196" fmla="*/ 4028076 w 5039333"/>
              <a:gd name="connsiteY196" fmla="*/ 676332 h 5172574"/>
              <a:gd name="connsiteX197" fmla="*/ 2836090 w 5039333"/>
              <a:gd name="connsiteY197" fmla="*/ 200243 h 5172574"/>
              <a:gd name="connsiteX198" fmla="*/ 2915437 w 5039333"/>
              <a:gd name="connsiteY198" fmla="*/ 200243 h 5172574"/>
              <a:gd name="connsiteX199" fmla="*/ 2590991 w 5039333"/>
              <a:gd name="connsiteY199" fmla="*/ 150870 h 5172574"/>
              <a:gd name="connsiteX200" fmla="*/ 2495773 w 5039333"/>
              <a:gd name="connsiteY200" fmla="*/ 164977 h 5172574"/>
              <a:gd name="connsiteX201" fmla="*/ 2471087 w 5039333"/>
              <a:gd name="connsiteY201" fmla="*/ 168503 h 5172574"/>
              <a:gd name="connsiteX202" fmla="*/ 2446401 w 5039333"/>
              <a:gd name="connsiteY202" fmla="*/ 173792 h 5172574"/>
              <a:gd name="connsiteX203" fmla="*/ 2398793 w 5039333"/>
              <a:gd name="connsiteY203" fmla="*/ 184372 h 5172574"/>
              <a:gd name="connsiteX204" fmla="*/ 1580625 w 5039333"/>
              <a:gd name="connsiteY204" fmla="*/ 403020 h 5172574"/>
              <a:gd name="connsiteX205" fmla="*/ 892941 w 5039333"/>
              <a:gd name="connsiteY205" fmla="*/ 894980 h 5172574"/>
              <a:gd name="connsiteX206" fmla="*/ 1159197 w 5039333"/>
              <a:gd name="connsiteY206" fmla="*/ 605800 h 5172574"/>
              <a:gd name="connsiteX207" fmla="*/ 1485407 w 5039333"/>
              <a:gd name="connsiteY207" fmla="*/ 406547 h 5172574"/>
              <a:gd name="connsiteX208" fmla="*/ 1659972 w 5039333"/>
              <a:gd name="connsiteY208" fmla="*/ 327200 h 5172574"/>
              <a:gd name="connsiteX209" fmla="*/ 1749901 w 5039333"/>
              <a:gd name="connsiteY209" fmla="*/ 293696 h 5172574"/>
              <a:gd name="connsiteX210" fmla="*/ 1839828 w 5039333"/>
              <a:gd name="connsiteY210" fmla="*/ 263721 h 5172574"/>
              <a:gd name="connsiteX211" fmla="*/ 2211884 w 5039333"/>
              <a:gd name="connsiteY211" fmla="*/ 177319 h 5172574"/>
              <a:gd name="connsiteX212" fmla="*/ 2590991 w 5039333"/>
              <a:gd name="connsiteY212" fmla="*/ 150870 h 5172574"/>
              <a:gd name="connsiteX213" fmla="*/ 2522251 w 5039333"/>
              <a:gd name="connsiteY213" fmla="*/ 412 h 5172574"/>
              <a:gd name="connsiteX214" fmla="*/ 3301599 w 5039333"/>
              <a:gd name="connsiteY214" fmla="*/ 106789 h 5172574"/>
              <a:gd name="connsiteX215" fmla="*/ 3236358 w 5039333"/>
              <a:gd name="connsiteY215" fmla="*/ 96209 h 5172574"/>
              <a:gd name="connsiteX216" fmla="*/ 3167589 w 5039333"/>
              <a:gd name="connsiteY216" fmla="*/ 89156 h 5172574"/>
              <a:gd name="connsiteX217" fmla="*/ 2984206 w 5039333"/>
              <a:gd name="connsiteY217" fmla="*/ 52126 h 5172574"/>
              <a:gd name="connsiteX218" fmla="*/ 2890753 w 5039333"/>
              <a:gd name="connsiteY218" fmla="*/ 39784 h 5172574"/>
              <a:gd name="connsiteX219" fmla="*/ 2797297 w 5039333"/>
              <a:gd name="connsiteY219" fmla="*/ 30967 h 5172574"/>
              <a:gd name="connsiteX220" fmla="*/ 2703844 w 5039333"/>
              <a:gd name="connsiteY220" fmla="*/ 23913 h 5172574"/>
              <a:gd name="connsiteX221" fmla="*/ 2610388 w 5039333"/>
              <a:gd name="connsiteY221" fmla="*/ 20387 h 5172574"/>
              <a:gd name="connsiteX222" fmla="*/ 2516935 w 5039333"/>
              <a:gd name="connsiteY222" fmla="*/ 22151 h 5172574"/>
              <a:gd name="connsiteX223" fmla="*/ 2469325 w 5039333"/>
              <a:gd name="connsiteY223" fmla="*/ 23913 h 5172574"/>
              <a:gd name="connsiteX224" fmla="*/ 2423479 w 5039333"/>
              <a:gd name="connsiteY224" fmla="*/ 27440 h 5172574"/>
              <a:gd name="connsiteX225" fmla="*/ 1691714 w 5039333"/>
              <a:gd name="connsiteY225" fmla="*/ 182610 h 5172574"/>
              <a:gd name="connsiteX226" fmla="*/ 1725215 w 5039333"/>
              <a:gd name="connsiteY226" fmla="*/ 164977 h 5172574"/>
              <a:gd name="connsiteX227" fmla="*/ 1751666 w 5039333"/>
              <a:gd name="connsiteY227" fmla="*/ 152635 h 5172574"/>
              <a:gd name="connsiteX228" fmla="*/ 1818671 w 5039333"/>
              <a:gd name="connsiteY228" fmla="*/ 122658 h 5172574"/>
              <a:gd name="connsiteX229" fmla="*/ 1876858 w 5039333"/>
              <a:gd name="connsiteY229" fmla="*/ 101498 h 5172574"/>
              <a:gd name="connsiteX230" fmla="*/ 1963261 w 5039333"/>
              <a:gd name="connsiteY230" fmla="*/ 75050 h 5172574"/>
              <a:gd name="connsiteX231" fmla="*/ 2088454 w 5039333"/>
              <a:gd name="connsiteY231" fmla="*/ 45073 h 5172574"/>
              <a:gd name="connsiteX232" fmla="*/ 2167803 w 5039333"/>
              <a:gd name="connsiteY232" fmla="*/ 30967 h 5172574"/>
              <a:gd name="connsiteX233" fmla="*/ 2211884 w 5039333"/>
              <a:gd name="connsiteY233" fmla="*/ 23913 h 5172574"/>
              <a:gd name="connsiteX234" fmla="*/ 2259494 w 5039333"/>
              <a:gd name="connsiteY234" fmla="*/ 18624 h 5172574"/>
              <a:gd name="connsiteX235" fmla="*/ 2522251 w 5039333"/>
              <a:gd name="connsiteY235" fmla="*/ 412 h 5172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</a:cxnLst>
            <a:rect l="l" t="t" r="r" b="b"/>
            <a:pathLst>
              <a:path w="5039333" h="5172574">
                <a:moveTo>
                  <a:pt x="4728104" y="1561505"/>
                </a:moveTo>
                <a:cubicBezTo>
                  <a:pt x="4728104" y="1561505"/>
                  <a:pt x="4729866" y="1561505"/>
                  <a:pt x="4729866" y="1561505"/>
                </a:cubicBezTo>
                <a:cubicBezTo>
                  <a:pt x="4742210" y="1589717"/>
                  <a:pt x="4754552" y="1616166"/>
                  <a:pt x="4765132" y="1646143"/>
                </a:cubicBezTo>
                <a:cubicBezTo>
                  <a:pt x="4754552" y="1616166"/>
                  <a:pt x="4740446" y="1589717"/>
                  <a:pt x="4728104" y="1561505"/>
                </a:cubicBezTo>
                <a:close/>
                <a:moveTo>
                  <a:pt x="4888651" y="1542826"/>
                </a:moveTo>
                <a:lnTo>
                  <a:pt x="4889224" y="1544092"/>
                </a:lnTo>
                <a:cubicBezTo>
                  <a:pt x="4896057" y="1558860"/>
                  <a:pt x="4902670" y="1573848"/>
                  <a:pt x="4907960" y="1589717"/>
                </a:cubicBezTo>
                <a:close/>
                <a:moveTo>
                  <a:pt x="4869167" y="1499790"/>
                </a:moveTo>
                <a:cubicBezTo>
                  <a:pt x="4869167" y="1499790"/>
                  <a:pt x="4870930" y="1499790"/>
                  <a:pt x="4870930" y="1499790"/>
                </a:cubicBezTo>
                <a:lnTo>
                  <a:pt x="4888651" y="1542826"/>
                </a:lnTo>
                <a:close/>
                <a:moveTo>
                  <a:pt x="4583190" y="1291357"/>
                </a:moveTo>
                <a:lnTo>
                  <a:pt x="4608198" y="1328750"/>
                </a:lnTo>
                <a:cubicBezTo>
                  <a:pt x="4608198" y="1328750"/>
                  <a:pt x="4606436" y="1328750"/>
                  <a:pt x="4606436" y="1328750"/>
                </a:cubicBezTo>
                <a:close/>
                <a:moveTo>
                  <a:pt x="4526081" y="1205962"/>
                </a:moveTo>
                <a:lnTo>
                  <a:pt x="4544719" y="1231768"/>
                </a:lnTo>
                <a:lnTo>
                  <a:pt x="4565879" y="1263507"/>
                </a:lnTo>
                <a:lnTo>
                  <a:pt x="4583190" y="1291357"/>
                </a:lnTo>
                <a:close/>
                <a:moveTo>
                  <a:pt x="707794" y="1046623"/>
                </a:moveTo>
                <a:cubicBezTo>
                  <a:pt x="695452" y="1069545"/>
                  <a:pt x="683108" y="1090705"/>
                  <a:pt x="672528" y="1110102"/>
                </a:cubicBezTo>
                <a:cubicBezTo>
                  <a:pt x="661949" y="1133024"/>
                  <a:pt x="649607" y="1154183"/>
                  <a:pt x="639027" y="1177107"/>
                </a:cubicBezTo>
                <a:lnTo>
                  <a:pt x="623156" y="1210608"/>
                </a:lnTo>
                <a:lnTo>
                  <a:pt x="607288" y="1244112"/>
                </a:lnTo>
                <a:cubicBezTo>
                  <a:pt x="596708" y="1267034"/>
                  <a:pt x="587890" y="1289958"/>
                  <a:pt x="577311" y="1312879"/>
                </a:cubicBezTo>
                <a:cubicBezTo>
                  <a:pt x="400981" y="1603824"/>
                  <a:pt x="288131" y="1933558"/>
                  <a:pt x="249338" y="2272111"/>
                </a:cubicBezTo>
                <a:cubicBezTo>
                  <a:pt x="229943" y="2441387"/>
                  <a:pt x="228179" y="2612427"/>
                  <a:pt x="245812" y="2781703"/>
                </a:cubicBezTo>
                <a:cubicBezTo>
                  <a:pt x="261682" y="2950979"/>
                  <a:pt x="298710" y="3118491"/>
                  <a:pt x="351609" y="3280714"/>
                </a:cubicBezTo>
                <a:cubicBezTo>
                  <a:pt x="457407" y="3603397"/>
                  <a:pt x="635500" y="3903157"/>
                  <a:pt x="868255" y="4151780"/>
                </a:cubicBezTo>
                <a:cubicBezTo>
                  <a:pt x="1101010" y="4400406"/>
                  <a:pt x="1386663" y="4599657"/>
                  <a:pt x="1702292" y="4726614"/>
                </a:cubicBezTo>
                <a:cubicBezTo>
                  <a:pt x="2016158" y="4855335"/>
                  <a:pt x="2360001" y="4913523"/>
                  <a:pt x="2700317" y="4897654"/>
                </a:cubicBezTo>
                <a:cubicBezTo>
                  <a:pt x="3040632" y="4883548"/>
                  <a:pt x="3377420" y="4791857"/>
                  <a:pt x="3678944" y="4634923"/>
                </a:cubicBezTo>
                <a:cubicBezTo>
                  <a:pt x="3980466" y="4479753"/>
                  <a:pt x="4248488" y="4255816"/>
                  <a:pt x="4456557" y="3986031"/>
                </a:cubicBezTo>
                <a:cubicBezTo>
                  <a:pt x="4666388" y="3718010"/>
                  <a:pt x="4816268" y="3402382"/>
                  <a:pt x="4892089" y="3070883"/>
                </a:cubicBezTo>
                <a:cubicBezTo>
                  <a:pt x="4918539" y="3141415"/>
                  <a:pt x="4939699" y="3213709"/>
                  <a:pt x="4960857" y="3289531"/>
                </a:cubicBezTo>
                <a:cubicBezTo>
                  <a:pt x="4848008" y="3633372"/>
                  <a:pt x="4659334" y="3954292"/>
                  <a:pt x="4410711" y="4217023"/>
                </a:cubicBezTo>
                <a:cubicBezTo>
                  <a:pt x="4163850" y="4479753"/>
                  <a:pt x="3858799" y="4689586"/>
                  <a:pt x="3523774" y="4821832"/>
                </a:cubicBezTo>
                <a:cubicBezTo>
                  <a:pt x="3188748" y="4955842"/>
                  <a:pt x="2825510" y="5014032"/>
                  <a:pt x="2467560" y="4992872"/>
                </a:cubicBezTo>
                <a:cubicBezTo>
                  <a:pt x="2109613" y="4971713"/>
                  <a:pt x="1756955" y="4871204"/>
                  <a:pt x="1443088" y="4700165"/>
                </a:cubicBezTo>
                <a:cubicBezTo>
                  <a:pt x="1127458" y="4530889"/>
                  <a:pt x="854149" y="4289317"/>
                  <a:pt x="642553" y="4003664"/>
                </a:cubicBezTo>
                <a:cubicBezTo>
                  <a:pt x="432721" y="3718010"/>
                  <a:pt x="284604" y="3384749"/>
                  <a:pt x="215837" y="3037380"/>
                </a:cubicBezTo>
                <a:cubicBezTo>
                  <a:pt x="147067" y="2688248"/>
                  <a:pt x="155885" y="2328536"/>
                  <a:pt x="240523" y="1984695"/>
                </a:cubicBezTo>
                <a:cubicBezTo>
                  <a:pt x="282842" y="1813655"/>
                  <a:pt x="342794" y="1646143"/>
                  <a:pt x="422141" y="1489209"/>
                </a:cubicBezTo>
                <a:cubicBezTo>
                  <a:pt x="501490" y="1332277"/>
                  <a:pt x="596708" y="1182396"/>
                  <a:pt x="707794" y="1046623"/>
                </a:cubicBezTo>
                <a:close/>
                <a:moveTo>
                  <a:pt x="4497112" y="916139"/>
                </a:moveTo>
                <a:cubicBezTo>
                  <a:pt x="4500638" y="917902"/>
                  <a:pt x="4504165" y="919666"/>
                  <a:pt x="4507691" y="921428"/>
                </a:cubicBezTo>
                <a:cubicBezTo>
                  <a:pt x="4511218" y="924955"/>
                  <a:pt x="4516507" y="926719"/>
                  <a:pt x="4520033" y="928482"/>
                </a:cubicBezTo>
                <a:cubicBezTo>
                  <a:pt x="4537666" y="947879"/>
                  <a:pt x="4553537" y="969038"/>
                  <a:pt x="4569406" y="990198"/>
                </a:cubicBezTo>
                <a:cubicBezTo>
                  <a:pt x="4585276" y="1011357"/>
                  <a:pt x="4602909" y="1032517"/>
                  <a:pt x="4617015" y="1053676"/>
                </a:cubicBezTo>
                <a:cubicBezTo>
                  <a:pt x="4636411" y="1081889"/>
                  <a:pt x="4657570" y="1111864"/>
                  <a:pt x="4676967" y="1141841"/>
                </a:cubicBezTo>
                <a:cubicBezTo>
                  <a:pt x="4701653" y="1180633"/>
                  <a:pt x="4726340" y="1217662"/>
                  <a:pt x="4747499" y="1256454"/>
                </a:cubicBezTo>
                <a:lnTo>
                  <a:pt x="4781001" y="1316406"/>
                </a:lnTo>
                <a:lnTo>
                  <a:pt x="4796871" y="1346383"/>
                </a:lnTo>
                <a:lnTo>
                  <a:pt x="4810978" y="1376358"/>
                </a:lnTo>
                <a:cubicBezTo>
                  <a:pt x="4809213" y="1376358"/>
                  <a:pt x="4809213" y="1374596"/>
                  <a:pt x="4807451" y="1374596"/>
                </a:cubicBezTo>
                <a:cubicBezTo>
                  <a:pt x="4796871" y="1353436"/>
                  <a:pt x="4786292" y="1334039"/>
                  <a:pt x="4773948" y="1312879"/>
                </a:cubicBezTo>
                <a:lnTo>
                  <a:pt x="4738682" y="1251165"/>
                </a:lnTo>
                <a:cubicBezTo>
                  <a:pt x="4713996" y="1210608"/>
                  <a:pt x="4689310" y="1170054"/>
                  <a:pt x="4662861" y="1131261"/>
                </a:cubicBezTo>
                <a:lnTo>
                  <a:pt x="4602909" y="1048386"/>
                </a:lnTo>
                <a:cubicBezTo>
                  <a:pt x="4587039" y="1025464"/>
                  <a:pt x="4569406" y="1004304"/>
                  <a:pt x="4551773" y="981380"/>
                </a:cubicBezTo>
                <a:lnTo>
                  <a:pt x="4525324" y="947879"/>
                </a:lnTo>
                <a:close/>
                <a:moveTo>
                  <a:pt x="4222038" y="849134"/>
                </a:moveTo>
                <a:cubicBezTo>
                  <a:pt x="4230853" y="852661"/>
                  <a:pt x="4241433" y="856188"/>
                  <a:pt x="4252013" y="861476"/>
                </a:cubicBezTo>
                <a:cubicBezTo>
                  <a:pt x="4320780" y="931127"/>
                  <a:pt x="4384700" y="1005185"/>
                  <a:pt x="4443991" y="1083211"/>
                </a:cubicBezTo>
                <a:lnTo>
                  <a:pt x="4526081" y="1205962"/>
                </a:lnTo>
                <a:lnTo>
                  <a:pt x="4521798" y="1200029"/>
                </a:lnTo>
                <a:lnTo>
                  <a:pt x="4477714" y="1136550"/>
                </a:lnTo>
                <a:lnTo>
                  <a:pt x="4430106" y="1076598"/>
                </a:lnTo>
                <a:lnTo>
                  <a:pt x="4405420" y="1046623"/>
                </a:lnTo>
                <a:lnTo>
                  <a:pt x="4380734" y="1016646"/>
                </a:lnTo>
                <a:cubicBezTo>
                  <a:pt x="4363101" y="997251"/>
                  <a:pt x="4347231" y="977854"/>
                  <a:pt x="4329598" y="958459"/>
                </a:cubicBezTo>
                <a:cubicBezTo>
                  <a:pt x="4294332" y="921428"/>
                  <a:pt x="4259066" y="884400"/>
                  <a:pt x="4222038" y="849134"/>
                </a:cubicBezTo>
                <a:close/>
                <a:moveTo>
                  <a:pt x="2590993" y="284881"/>
                </a:moveTo>
                <a:cubicBezTo>
                  <a:pt x="3837507" y="284881"/>
                  <a:pt x="4848008" y="1295380"/>
                  <a:pt x="4848008" y="2541895"/>
                </a:cubicBezTo>
                <a:cubicBezTo>
                  <a:pt x="4848008" y="2619802"/>
                  <a:pt x="4844061" y="2696787"/>
                  <a:pt x="4836356" y="2772662"/>
                </a:cubicBezTo>
                <a:lnTo>
                  <a:pt x="4805702" y="2973520"/>
                </a:lnTo>
                <a:lnTo>
                  <a:pt x="4810978" y="2984481"/>
                </a:lnTo>
                <a:cubicBezTo>
                  <a:pt x="4825084" y="3017984"/>
                  <a:pt x="4837426" y="3051486"/>
                  <a:pt x="4851534" y="3086752"/>
                </a:cubicBezTo>
                <a:cubicBezTo>
                  <a:pt x="4777474" y="3384749"/>
                  <a:pt x="4641702" y="3665112"/>
                  <a:pt x="4458319" y="3910210"/>
                </a:cubicBezTo>
                <a:cubicBezTo>
                  <a:pt x="4274937" y="4155307"/>
                  <a:pt x="4042182" y="4363376"/>
                  <a:pt x="3779450" y="4516783"/>
                </a:cubicBezTo>
                <a:cubicBezTo>
                  <a:pt x="3516721" y="4671953"/>
                  <a:pt x="3224014" y="4772460"/>
                  <a:pt x="2922490" y="4813016"/>
                </a:cubicBezTo>
                <a:cubicBezTo>
                  <a:pt x="2620968" y="4853571"/>
                  <a:pt x="2314155" y="4834176"/>
                  <a:pt x="2021448" y="4756591"/>
                </a:cubicBezTo>
                <a:cubicBezTo>
                  <a:pt x="1728742" y="4679006"/>
                  <a:pt x="1453668" y="4541469"/>
                  <a:pt x="1215623" y="4356323"/>
                </a:cubicBezTo>
                <a:cubicBezTo>
                  <a:pt x="977579" y="4171178"/>
                  <a:pt x="776564" y="3940185"/>
                  <a:pt x="628447" y="3679218"/>
                </a:cubicBezTo>
                <a:cubicBezTo>
                  <a:pt x="480330" y="3418251"/>
                  <a:pt x="385113" y="3127308"/>
                  <a:pt x="349847" y="2831075"/>
                </a:cubicBezTo>
                <a:lnTo>
                  <a:pt x="345902" y="2774443"/>
                </a:lnTo>
                <a:lnTo>
                  <a:pt x="345630" y="2772662"/>
                </a:lnTo>
                <a:lnTo>
                  <a:pt x="345241" y="2764951"/>
                </a:lnTo>
                <a:lnTo>
                  <a:pt x="334308" y="2607964"/>
                </a:lnTo>
                <a:lnTo>
                  <a:pt x="335383" y="2569715"/>
                </a:lnTo>
                <a:lnTo>
                  <a:pt x="333978" y="2541895"/>
                </a:lnTo>
                <a:lnTo>
                  <a:pt x="338912" y="2444195"/>
                </a:lnTo>
                <a:lnTo>
                  <a:pt x="340589" y="2384523"/>
                </a:lnTo>
                <a:lnTo>
                  <a:pt x="342807" y="2367040"/>
                </a:lnTo>
                <a:lnTo>
                  <a:pt x="345630" y="2311129"/>
                </a:lnTo>
                <a:cubicBezTo>
                  <a:pt x="461213" y="1173014"/>
                  <a:pt x="1422384" y="284881"/>
                  <a:pt x="2590993" y="284881"/>
                </a:cubicBezTo>
                <a:close/>
                <a:moveTo>
                  <a:pt x="1524200" y="209060"/>
                </a:moveTo>
                <a:cubicBezTo>
                  <a:pt x="1437799" y="261959"/>
                  <a:pt x="1358450" y="320147"/>
                  <a:pt x="1279103" y="383625"/>
                </a:cubicBezTo>
                <a:cubicBezTo>
                  <a:pt x="1104536" y="491187"/>
                  <a:pt x="944077" y="618144"/>
                  <a:pt x="799487" y="760970"/>
                </a:cubicBezTo>
                <a:cubicBezTo>
                  <a:pt x="656660" y="905560"/>
                  <a:pt x="529703" y="1066020"/>
                  <a:pt x="423905" y="1240585"/>
                </a:cubicBezTo>
                <a:cubicBezTo>
                  <a:pt x="318108" y="1416915"/>
                  <a:pt x="235234" y="1603824"/>
                  <a:pt x="173518" y="1797786"/>
                </a:cubicBezTo>
                <a:cubicBezTo>
                  <a:pt x="115330" y="1991748"/>
                  <a:pt x="78300" y="2194528"/>
                  <a:pt x="65958" y="2397305"/>
                </a:cubicBezTo>
                <a:cubicBezTo>
                  <a:pt x="53614" y="2600085"/>
                  <a:pt x="65958" y="2804627"/>
                  <a:pt x="102986" y="3005642"/>
                </a:cubicBezTo>
                <a:cubicBezTo>
                  <a:pt x="110039" y="3056777"/>
                  <a:pt x="124145" y="3106149"/>
                  <a:pt x="134725" y="3155521"/>
                </a:cubicBezTo>
                <a:cubicBezTo>
                  <a:pt x="140016" y="3180207"/>
                  <a:pt x="147069" y="3204893"/>
                  <a:pt x="154122" y="3229579"/>
                </a:cubicBezTo>
                <a:cubicBezTo>
                  <a:pt x="161175" y="3254265"/>
                  <a:pt x="168229" y="3278952"/>
                  <a:pt x="175282" y="3303638"/>
                </a:cubicBezTo>
                <a:cubicBezTo>
                  <a:pt x="207021" y="3400620"/>
                  <a:pt x="242287" y="3497600"/>
                  <a:pt x="284606" y="3589291"/>
                </a:cubicBezTo>
                <a:cubicBezTo>
                  <a:pt x="326925" y="3682746"/>
                  <a:pt x="376297" y="3770911"/>
                  <a:pt x="427432" y="3859076"/>
                </a:cubicBezTo>
                <a:cubicBezTo>
                  <a:pt x="482095" y="3945476"/>
                  <a:pt x="538520" y="4030114"/>
                  <a:pt x="601999" y="4109463"/>
                </a:cubicBezTo>
                <a:cubicBezTo>
                  <a:pt x="663713" y="4190575"/>
                  <a:pt x="734245" y="4266396"/>
                  <a:pt x="804776" y="4338691"/>
                </a:cubicBezTo>
                <a:cubicBezTo>
                  <a:pt x="878835" y="4409223"/>
                  <a:pt x="952893" y="4477991"/>
                  <a:pt x="1034004" y="4539707"/>
                </a:cubicBezTo>
                <a:cubicBezTo>
                  <a:pt x="1113354" y="4603185"/>
                  <a:pt x="1197991" y="4661373"/>
                  <a:pt x="1284392" y="4714272"/>
                </a:cubicBezTo>
                <a:lnTo>
                  <a:pt x="1351397" y="4753064"/>
                </a:lnTo>
                <a:lnTo>
                  <a:pt x="1384901" y="4772461"/>
                </a:lnTo>
                <a:lnTo>
                  <a:pt x="1418402" y="4790094"/>
                </a:lnTo>
                <a:lnTo>
                  <a:pt x="1487172" y="4825360"/>
                </a:lnTo>
                <a:cubicBezTo>
                  <a:pt x="1510094" y="4835940"/>
                  <a:pt x="1533017" y="4846520"/>
                  <a:pt x="1555939" y="4857099"/>
                </a:cubicBezTo>
                <a:cubicBezTo>
                  <a:pt x="1647630" y="4901181"/>
                  <a:pt x="1744612" y="4934684"/>
                  <a:pt x="1841593" y="4966424"/>
                </a:cubicBezTo>
                <a:cubicBezTo>
                  <a:pt x="1940337" y="4996399"/>
                  <a:pt x="2039081" y="5021085"/>
                  <a:pt x="2139590" y="5038718"/>
                </a:cubicBezTo>
                <a:cubicBezTo>
                  <a:pt x="2539856" y="5112776"/>
                  <a:pt x="2957758" y="5084563"/>
                  <a:pt x="3347445" y="4964659"/>
                </a:cubicBezTo>
                <a:cubicBezTo>
                  <a:pt x="3541407" y="4902945"/>
                  <a:pt x="3728316" y="4818307"/>
                  <a:pt x="3902883" y="4712509"/>
                </a:cubicBezTo>
                <a:cubicBezTo>
                  <a:pt x="4077448" y="4604948"/>
                  <a:pt x="4237908" y="4479755"/>
                  <a:pt x="4382498" y="4335165"/>
                </a:cubicBezTo>
                <a:cubicBezTo>
                  <a:pt x="4525324" y="4190575"/>
                  <a:pt x="4652281" y="4030114"/>
                  <a:pt x="4758079" y="3855549"/>
                </a:cubicBezTo>
                <a:cubicBezTo>
                  <a:pt x="4863876" y="3680982"/>
                  <a:pt x="4946752" y="3492311"/>
                  <a:pt x="5008466" y="3298349"/>
                </a:cubicBezTo>
                <a:cubicBezTo>
                  <a:pt x="5018165" y="3336259"/>
                  <a:pt x="5027422" y="3375051"/>
                  <a:pt x="5035578" y="3414285"/>
                </a:cubicBezTo>
                <a:lnTo>
                  <a:pt x="5039333" y="3436011"/>
                </a:lnTo>
                <a:lnTo>
                  <a:pt x="4972399" y="3618891"/>
                </a:lnTo>
                <a:cubicBezTo>
                  <a:pt x="4838158" y="3936271"/>
                  <a:pt x="4643909" y="4222090"/>
                  <a:pt x="4403875" y="4462124"/>
                </a:cubicBezTo>
                <a:lnTo>
                  <a:pt x="4253822" y="4598501"/>
                </a:lnTo>
                <a:lnTo>
                  <a:pt x="4172842" y="4661928"/>
                </a:lnTo>
                <a:cubicBezTo>
                  <a:pt x="3869931" y="4884512"/>
                  <a:pt x="3518926" y="5042465"/>
                  <a:pt x="3151720" y="5118067"/>
                </a:cubicBezTo>
                <a:cubicBezTo>
                  <a:pt x="2941887" y="5162148"/>
                  <a:pt x="2728530" y="5178019"/>
                  <a:pt x="2515170" y="5170966"/>
                </a:cubicBezTo>
                <a:cubicBezTo>
                  <a:pt x="2407610" y="5169201"/>
                  <a:pt x="2301813" y="5156859"/>
                  <a:pt x="2196015" y="5140989"/>
                </a:cubicBezTo>
                <a:cubicBezTo>
                  <a:pt x="2169565" y="5137462"/>
                  <a:pt x="2143116" y="5132173"/>
                  <a:pt x="2116666" y="5126882"/>
                </a:cubicBezTo>
                <a:cubicBezTo>
                  <a:pt x="2091980" y="5121593"/>
                  <a:pt x="2065532" y="5118067"/>
                  <a:pt x="2039081" y="5111014"/>
                </a:cubicBezTo>
                <a:cubicBezTo>
                  <a:pt x="1986183" y="5096907"/>
                  <a:pt x="1935048" y="5086327"/>
                  <a:pt x="1883912" y="5070457"/>
                </a:cubicBezTo>
                <a:lnTo>
                  <a:pt x="1808091" y="5047535"/>
                </a:lnTo>
                <a:lnTo>
                  <a:pt x="1732268" y="5021085"/>
                </a:lnTo>
                <a:cubicBezTo>
                  <a:pt x="1681134" y="5003452"/>
                  <a:pt x="1631762" y="4982292"/>
                  <a:pt x="1582389" y="4962897"/>
                </a:cubicBezTo>
                <a:cubicBezTo>
                  <a:pt x="1557703" y="4952317"/>
                  <a:pt x="1534780" y="4939973"/>
                  <a:pt x="1510094" y="4929394"/>
                </a:cubicBezTo>
                <a:cubicBezTo>
                  <a:pt x="1485407" y="4917051"/>
                  <a:pt x="1460721" y="4906472"/>
                  <a:pt x="1437799" y="4894128"/>
                </a:cubicBezTo>
                <a:cubicBezTo>
                  <a:pt x="1390190" y="4869442"/>
                  <a:pt x="1342582" y="4846520"/>
                  <a:pt x="1296736" y="4818307"/>
                </a:cubicBezTo>
                <a:cubicBezTo>
                  <a:pt x="1273812" y="4804201"/>
                  <a:pt x="1250890" y="4791857"/>
                  <a:pt x="1227967" y="4777750"/>
                </a:cubicBezTo>
                <a:lnTo>
                  <a:pt x="1160962" y="4733669"/>
                </a:lnTo>
                <a:lnTo>
                  <a:pt x="1127460" y="4712509"/>
                </a:lnTo>
                <a:lnTo>
                  <a:pt x="1095721" y="4689586"/>
                </a:lnTo>
                <a:lnTo>
                  <a:pt x="1030478" y="4641978"/>
                </a:lnTo>
                <a:cubicBezTo>
                  <a:pt x="945840" y="4576735"/>
                  <a:pt x="864728" y="4507968"/>
                  <a:pt x="788908" y="4433909"/>
                </a:cubicBezTo>
                <a:cubicBezTo>
                  <a:pt x="711323" y="4359851"/>
                  <a:pt x="640791" y="4280502"/>
                  <a:pt x="573786" y="4199390"/>
                </a:cubicBezTo>
                <a:cubicBezTo>
                  <a:pt x="508543" y="4116516"/>
                  <a:pt x="445065" y="4030114"/>
                  <a:pt x="390403" y="3940187"/>
                </a:cubicBezTo>
                <a:cubicBezTo>
                  <a:pt x="362191" y="3896104"/>
                  <a:pt x="337505" y="3848496"/>
                  <a:pt x="311054" y="3802650"/>
                </a:cubicBezTo>
                <a:cubicBezTo>
                  <a:pt x="296948" y="3779727"/>
                  <a:pt x="286368" y="3755041"/>
                  <a:pt x="274026" y="3732119"/>
                </a:cubicBezTo>
                <a:cubicBezTo>
                  <a:pt x="261682" y="3709195"/>
                  <a:pt x="249340" y="3686273"/>
                  <a:pt x="238760" y="3661587"/>
                </a:cubicBezTo>
                <a:lnTo>
                  <a:pt x="207021" y="3589291"/>
                </a:lnTo>
                <a:cubicBezTo>
                  <a:pt x="201730" y="3576949"/>
                  <a:pt x="196441" y="3564605"/>
                  <a:pt x="191150" y="3552263"/>
                </a:cubicBezTo>
                <a:lnTo>
                  <a:pt x="177044" y="3515233"/>
                </a:lnTo>
                <a:lnTo>
                  <a:pt x="148831" y="3441174"/>
                </a:lnTo>
                <a:cubicBezTo>
                  <a:pt x="140016" y="3416488"/>
                  <a:pt x="132963" y="3390040"/>
                  <a:pt x="124145" y="3365354"/>
                </a:cubicBezTo>
                <a:cubicBezTo>
                  <a:pt x="106512" y="3315982"/>
                  <a:pt x="94170" y="3264845"/>
                  <a:pt x="80064" y="3213711"/>
                </a:cubicBezTo>
                <a:cubicBezTo>
                  <a:pt x="73011" y="3187260"/>
                  <a:pt x="67720" y="3162574"/>
                  <a:pt x="62431" y="3136126"/>
                </a:cubicBezTo>
                <a:cubicBezTo>
                  <a:pt x="57140" y="3109675"/>
                  <a:pt x="51851" y="3084989"/>
                  <a:pt x="46560" y="3058541"/>
                </a:cubicBezTo>
                <a:cubicBezTo>
                  <a:pt x="27165" y="2954506"/>
                  <a:pt x="11295" y="2850472"/>
                  <a:pt x="6006" y="2744675"/>
                </a:cubicBezTo>
                <a:cubicBezTo>
                  <a:pt x="-8101" y="2534842"/>
                  <a:pt x="2479" y="2323247"/>
                  <a:pt x="39507" y="2115178"/>
                </a:cubicBezTo>
                <a:lnTo>
                  <a:pt x="53614" y="2037594"/>
                </a:lnTo>
                <a:cubicBezTo>
                  <a:pt x="58904" y="2011145"/>
                  <a:pt x="65958" y="1986459"/>
                  <a:pt x="71247" y="1960009"/>
                </a:cubicBezTo>
                <a:cubicBezTo>
                  <a:pt x="78300" y="1935323"/>
                  <a:pt x="83591" y="1908874"/>
                  <a:pt x="90644" y="1884188"/>
                </a:cubicBezTo>
                <a:lnTo>
                  <a:pt x="113566" y="1808366"/>
                </a:lnTo>
                <a:cubicBezTo>
                  <a:pt x="117092" y="1796023"/>
                  <a:pt x="120619" y="1783679"/>
                  <a:pt x="124145" y="1771337"/>
                </a:cubicBezTo>
                <a:lnTo>
                  <a:pt x="136489" y="1732545"/>
                </a:lnTo>
                <a:lnTo>
                  <a:pt x="162938" y="1658487"/>
                </a:lnTo>
                <a:cubicBezTo>
                  <a:pt x="173518" y="1633801"/>
                  <a:pt x="182335" y="1609114"/>
                  <a:pt x="192915" y="1584428"/>
                </a:cubicBezTo>
                <a:cubicBezTo>
                  <a:pt x="201730" y="1559742"/>
                  <a:pt x="212310" y="1535056"/>
                  <a:pt x="222890" y="1512132"/>
                </a:cubicBezTo>
                <a:cubicBezTo>
                  <a:pt x="245813" y="1464524"/>
                  <a:pt x="266973" y="1416915"/>
                  <a:pt x="291659" y="1371069"/>
                </a:cubicBezTo>
                <a:cubicBezTo>
                  <a:pt x="304001" y="1348147"/>
                  <a:pt x="316345" y="1325223"/>
                  <a:pt x="328687" y="1302302"/>
                </a:cubicBezTo>
                <a:lnTo>
                  <a:pt x="369244" y="1233532"/>
                </a:lnTo>
                <a:cubicBezTo>
                  <a:pt x="383350" y="1210610"/>
                  <a:pt x="397457" y="1187687"/>
                  <a:pt x="411563" y="1166527"/>
                </a:cubicBezTo>
                <a:lnTo>
                  <a:pt x="453882" y="1101286"/>
                </a:lnTo>
                <a:lnTo>
                  <a:pt x="499728" y="1037808"/>
                </a:lnTo>
                <a:cubicBezTo>
                  <a:pt x="515596" y="1014884"/>
                  <a:pt x="531467" y="993724"/>
                  <a:pt x="547336" y="974329"/>
                </a:cubicBezTo>
                <a:cubicBezTo>
                  <a:pt x="676057" y="810342"/>
                  <a:pt x="824173" y="660463"/>
                  <a:pt x="988159" y="531742"/>
                </a:cubicBezTo>
                <a:cubicBezTo>
                  <a:pt x="1153908" y="403022"/>
                  <a:pt x="1333764" y="293698"/>
                  <a:pt x="1524200" y="209060"/>
                </a:cubicBezTo>
                <a:close/>
                <a:moveTo>
                  <a:pt x="3479692" y="202007"/>
                </a:moveTo>
                <a:cubicBezTo>
                  <a:pt x="3511432" y="210822"/>
                  <a:pt x="3544933" y="219640"/>
                  <a:pt x="3576673" y="230220"/>
                </a:cubicBezTo>
                <a:lnTo>
                  <a:pt x="3673655" y="263721"/>
                </a:lnTo>
                <a:cubicBezTo>
                  <a:pt x="3969888" y="406549"/>
                  <a:pt x="4236144" y="607564"/>
                  <a:pt x="4454792" y="850899"/>
                </a:cubicBezTo>
                <a:lnTo>
                  <a:pt x="4400131" y="801526"/>
                </a:lnTo>
                <a:cubicBezTo>
                  <a:pt x="4380734" y="785656"/>
                  <a:pt x="4363101" y="769787"/>
                  <a:pt x="4343706" y="753917"/>
                </a:cubicBezTo>
                <a:cubicBezTo>
                  <a:pt x="4096845" y="514109"/>
                  <a:pt x="3802374" y="323673"/>
                  <a:pt x="3479692" y="202007"/>
                </a:cubicBezTo>
                <a:close/>
                <a:moveTo>
                  <a:pt x="2955994" y="198480"/>
                </a:moveTo>
                <a:lnTo>
                  <a:pt x="2996548" y="198480"/>
                </a:lnTo>
                <a:lnTo>
                  <a:pt x="3070607" y="212587"/>
                </a:lnTo>
                <a:lnTo>
                  <a:pt x="3144665" y="230220"/>
                </a:lnTo>
                <a:lnTo>
                  <a:pt x="3181695" y="239035"/>
                </a:lnTo>
                <a:cubicBezTo>
                  <a:pt x="3194037" y="242562"/>
                  <a:pt x="3206381" y="246088"/>
                  <a:pt x="3218723" y="249615"/>
                </a:cubicBezTo>
                <a:lnTo>
                  <a:pt x="3291019" y="270774"/>
                </a:lnTo>
                <a:cubicBezTo>
                  <a:pt x="3386237" y="302514"/>
                  <a:pt x="3481455" y="337780"/>
                  <a:pt x="3573146" y="381863"/>
                </a:cubicBezTo>
                <a:cubicBezTo>
                  <a:pt x="3758291" y="466501"/>
                  <a:pt x="3929331" y="577587"/>
                  <a:pt x="4084501" y="706309"/>
                </a:cubicBezTo>
                <a:cubicBezTo>
                  <a:pt x="4072157" y="699255"/>
                  <a:pt x="4058051" y="693965"/>
                  <a:pt x="4045708" y="686911"/>
                </a:cubicBezTo>
                <a:cubicBezTo>
                  <a:pt x="4040418" y="683385"/>
                  <a:pt x="4033364" y="679858"/>
                  <a:pt x="4028076" y="676332"/>
                </a:cubicBezTo>
                <a:cubicBezTo>
                  <a:pt x="3684233" y="411838"/>
                  <a:pt x="3266333" y="244326"/>
                  <a:pt x="2836090" y="200243"/>
                </a:cubicBezTo>
                <a:lnTo>
                  <a:pt x="2915437" y="200243"/>
                </a:lnTo>
                <a:close/>
                <a:moveTo>
                  <a:pt x="2590991" y="150870"/>
                </a:moveTo>
                <a:lnTo>
                  <a:pt x="2495773" y="164977"/>
                </a:lnTo>
                <a:lnTo>
                  <a:pt x="2471087" y="168503"/>
                </a:lnTo>
                <a:lnTo>
                  <a:pt x="2446401" y="173792"/>
                </a:lnTo>
                <a:lnTo>
                  <a:pt x="2398793" y="184372"/>
                </a:lnTo>
                <a:cubicBezTo>
                  <a:pt x="2114902" y="207296"/>
                  <a:pt x="1836302" y="281354"/>
                  <a:pt x="1580625" y="403020"/>
                </a:cubicBezTo>
                <a:cubicBezTo>
                  <a:pt x="1324947" y="522924"/>
                  <a:pt x="1090430" y="692200"/>
                  <a:pt x="892941" y="894980"/>
                </a:cubicBezTo>
                <a:cubicBezTo>
                  <a:pt x="972288" y="792709"/>
                  <a:pt x="1060453" y="695727"/>
                  <a:pt x="1159197" y="605800"/>
                </a:cubicBezTo>
                <a:cubicBezTo>
                  <a:pt x="1261468" y="529977"/>
                  <a:pt x="1372557" y="464737"/>
                  <a:pt x="1485407" y="406547"/>
                </a:cubicBezTo>
                <a:cubicBezTo>
                  <a:pt x="1543595" y="378334"/>
                  <a:pt x="1601785" y="351886"/>
                  <a:pt x="1659972" y="327200"/>
                </a:cubicBezTo>
                <a:lnTo>
                  <a:pt x="1749901" y="293696"/>
                </a:lnTo>
                <a:cubicBezTo>
                  <a:pt x="1778114" y="283117"/>
                  <a:pt x="1809853" y="274301"/>
                  <a:pt x="1839828" y="263721"/>
                </a:cubicBezTo>
                <a:cubicBezTo>
                  <a:pt x="1961496" y="226691"/>
                  <a:pt x="2086689" y="194952"/>
                  <a:pt x="2211884" y="177319"/>
                </a:cubicBezTo>
                <a:cubicBezTo>
                  <a:pt x="2337077" y="159686"/>
                  <a:pt x="2464034" y="150870"/>
                  <a:pt x="2590991" y="150870"/>
                </a:cubicBezTo>
                <a:close/>
                <a:moveTo>
                  <a:pt x="2522251" y="412"/>
                </a:moveTo>
                <a:cubicBezTo>
                  <a:pt x="2785505" y="-4299"/>
                  <a:pt x="3049008" y="31407"/>
                  <a:pt x="3301599" y="106789"/>
                </a:cubicBezTo>
                <a:cubicBezTo>
                  <a:pt x="3278677" y="103263"/>
                  <a:pt x="3255753" y="99736"/>
                  <a:pt x="3236358" y="96209"/>
                </a:cubicBezTo>
                <a:cubicBezTo>
                  <a:pt x="3213434" y="92683"/>
                  <a:pt x="3190512" y="90918"/>
                  <a:pt x="3167589" y="89156"/>
                </a:cubicBezTo>
                <a:cubicBezTo>
                  <a:pt x="3107637" y="73286"/>
                  <a:pt x="3045922" y="62706"/>
                  <a:pt x="2984206" y="52126"/>
                </a:cubicBezTo>
                <a:cubicBezTo>
                  <a:pt x="2952467" y="48600"/>
                  <a:pt x="2922492" y="43311"/>
                  <a:pt x="2890753" y="39784"/>
                </a:cubicBezTo>
                <a:cubicBezTo>
                  <a:pt x="2859013" y="36257"/>
                  <a:pt x="2829036" y="32731"/>
                  <a:pt x="2797297" y="30967"/>
                </a:cubicBezTo>
                <a:cubicBezTo>
                  <a:pt x="2765558" y="29204"/>
                  <a:pt x="2735583" y="23913"/>
                  <a:pt x="2703844" y="23913"/>
                </a:cubicBezTo>
                <a:lnTo>
                  <a:pt x="2610388" y="20387"/>
                </a:lnTo>
                <a:cubicBezTo>
                  <a:pt x="2578649" y="20387"/>
                  <a:pt x="2548674" y="22151"/>
                  <a:pt x="2516935" y="22151"/>
                </a:cubicBezTo>
                <a:lnTo>
                  <a:pt x="2469325" y="23913"/>
                </a:lnTo>
                <a:cubicBezTo>
                  <a:pt x="2455218" y="25678"/>
                  <a:pt x="2439350" y="25678"/>
                  <a:pt x="2423479" y="27440"/>
                </a:cubicBezTo>
                <a:cubicBezTo>
                  <a:pt x="2173092" y="41546"/>
                  <a:pt x="1926231" y="94445"/>
                  <a:pt x="1691714" y="182610"/>
                </a:cubicBezTo>
                <a:cubicBezTo>
                  <a:pt x="1705820" y="175557"/>
                  <a:pt x="1716400" y="170268"/>
                  <a:pt x="1725215" y="164977"/>
                </a:cubicBezTo>
                <a:cubicBezTo>
                  <a:pt x="1734033" y="161450"/>
                  <a:pt x="1742848" y="156161"/>
                  <a:pt x="1751666" y="152635"/>
                </a:cubicBezTo>
                <a:cubicBezTo>
                  <a:pt x="1769298" y="143817"/>
                  <a:pt x="1786931" y="135002"/>
                  <a:pt x="1818671" y="122658"/>
                </a:cubicBezTo>
                <a:cubicBezTo>
                  <a:pt x="1834539" y="115605"/>
                  <a:pt x="1853937" y="108551"/>
                  <a:pt x="1876858" y="101498"/>
                </a:cubicBezTo>
                <a:cubicBezTo>
                  <a:pt x="1899782" y="94445"/>
                  <a:pt x="1927995" y="83865"/>
                  <a:pt x="1963261" y="75050"/>
                </a:cubicBezTo>
                <a:cubicBezTo>
                  <a:pt x="1998527" y="66232"/>
                  <a:pt x="2039081" y="55653"/>
                  <a:pt x="2088454" y="45073"/>
                </a:cubicBezTo>
                <a:cubicBezTo>
                  <a:pt x="2113140" y="41546"/>
                  <a:pt x="2139590" y="36257"/>
                  <a:pt x="2167803" y="30967"/>
                </a:cubicBezTo>
                <a:cubicBezTo>
                  <a:pt x="2181909" y="29204"/>
                  <a:pt x="2196015" y="25678"/>
                  <a:pt x="2211884" y="23913"/>
                </a:cubicBezTo>
                <a:cubicBezTo>
                  <a:pt x="2225990" y="22151"/>
                  <a:pt x="2243623" y="20387"/>
                  <a:pt x="2259494" y="18624"/>
                </a:cubicBezTo>
                <a:cubicBezTo>
                  <a:pt x="2346777" y="8045"/>
                  <a:pt x="2434499" y="1984"/>
                  <a:pt x="2522251" y="412"/>
                </a:cubicBez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</p:pic>
      <p:sp>
        <p:nvSpPr>
          <p:cNvPr id="4098" name="Slide Number Placeholder 5"/>
          <p:cNvSpPr txBox="1">
            <a:spLocks noGrp="1"/>
          </p:cNvSpPr>
          <p:nvPr/>
        </p:nvSpPr>
        <p:spPr>
          <a:xfrm>
            <a:off x="7020560" y="6492875"/>
            <a:ext cx="2133600" cy="3651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  <a:buNone/>
            </a:pPr>
            <a:r>
              <a:rPr lang="ru-RU" altLang="en-US" sz="1200" dirty="0">
                <a:solidFill>
                  <a:srgbClr val="898989"/>
                </a:solidFill>
                <a:latin typeface="Calibri" panose="020F0502020204030204" pitchFamily="34" charset="0"/>
              </a:rPr>
              <a:t>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40005" y="1557020"/>
            <a:ext cx="8943975" cy="532320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softEdge rad="31750"/>
          </a:effectLst>
        </p:spPr>
        <p:txBody>
          <a:bodyPr vert="horz" wrap="none" lIns="91440" tIns="45720" rIns="91440" bIns="45720" numCol="1" anchor="ctr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370" y="116840"/>
            <a:ext cx="9065260" cy="3550285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softEdge rad="12700"/>
          </a:effectLst>
        </p:spPr>
        <p:txBody>
          <a:bodyPr vert="horz" wrap="none" lIns="91440" tIns="45720" rIns="91440" bIns="45720" numCol="1" anchor="ctr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51460" y="2052955"/>
            <a:ext cx="6435725" cy="4548505"/>
          </a:xfrm>
          <a:solidFill>
            <a:srgbClr val="1D3F68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bliqueTopLeft"/>
            <a:lightRig rig="twoPt" dir="t">
              <a:rot lat="0" lon="0" rev="0"/>
            </a:lightRig>
          </a:scene3d>
          <a:sp3d extrusionH="76200">
            <a:extrusionClr>
              <a:schemeClr val="bg1">
                <a:lumMod val="75000"/>
              </a:schemeClr>
            </a:extrusion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ru-RU" altLang="en-US" b="1">
              <a:solidFill>
                <a:schemeClr val="tx1"/>
              </a:solidFill>
              <a:latin typeface="Franklin Gothic Medium" panose="020B0603020102020204" charset="0"/>
              <a:cs typeface="Franklin Gothic Medium" panose="020B0603020102020204" charset="0"/>
            </a:endParaRPr>
          </a:p>
          <a:p>
            <a:pPr algn="ctr"/>
            <a:endParaRPr lang="ru-RU" altLang="en-US">
              <a:solidFill>
                <a:schemeClr val="tx1"/>
              </a:solidFill>
              <a:latin typeface="Franklin Gothic Medium" panose="020B0603020102020204" charset="0"/>
              <a:cs typeface="Franklin Gothic Medium" panose="020B0603020102020204" charset="0"/>
            </a:endParaRPr>
          </a:p>
        </p:txBody>
      </p:sp>
      <p:pic>
        <p:nvPicPr>
          <p:cNvPr id="14" name="Рисунок 12" descr="C:\Users\ПутилинаОН\Desktop\Бюджет для граждан 2022\1636048274_12-papik-pro-p-vektornie-risunki-nauchitsya-12.jpg1636048274_12-papik-pro-p-vektornie-risunki-nauchitsya-1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8075" y="1412875"/>
            <a:ext cx="5495925" cy="4943475"/>
          </a:xfrm>
          <a:custGeom>
            <a:avLst/>
            <a:gdLst>
              <a:gd name="connsiteX0" fmla="*/ 4728104 w 5039333"/>
              <a:gd name="connsiteY0" fmla="*/ 1561505 h 5172574"/>
              <a:gd name="connsiteX1" fmla="*/ 4729866 w 5039333"/>
              <a:gd name="connsiteY1" fmla="*/ 1561505 h 5172574"/>
              <a:gd name="connsiteX2" fmla="*/ 4765132 w 5039333"/>
              <a:gd name="connsiteY2" fmla="*/ 1646143 h 5172574"/>
              <a:gd name="connsiteX3" fmla="*/ 4728104 w 5039333"/>
              <a:gd name="connsiteY3" fmla="*/ 1561505 h 5172574"/>
              <a:gd name="connsiteX4" fmla="*/ 4888651 w 5039333"/>
              <a:gd name="connsiteY4" fmla="*/ 1542826 h 5172574"/>
              <a:gd name="connsiteX5" fmla="*/ 4889224 w 5039333"/>
              <a:gd name="connsiteY5" fmla="*/ 1544092 h 5172574"/>
              <a:gd name="connsiteX6" fmla="*/ 4907960 w 5039333"/>
              <a:gd name="connsiteY6" fmla="*/ 1589717 h 5172574"/>
              <a:gd name="connsiteX7" fmla="*/ 4869167 w 5039333"/>
              <a:gd name="connsiteY7" fmla="*/ 1499790 h 5172574"/>
              <a:gd name="connsiteX8" fmla="*/ 4870930 w 5039333"/>
              <a:gd name="connsiteY8" fmla="*/ 1499790 h 5172574"/>
              <a:gd name="connsiteX9" fmla="*/ 4888651 w 5039333"/>
              <a:gd name="connsiteY9" fmla="*/ 1542826 h 5172574"/>
              <a:gd name="connsiteX10" fmla="*/ 4583190 w 5039333"/>
              <a:gd name="connsiteY10" fmla="*/ 1291357 h 5172574"/>
              <a:gd name="connsiteX11" fmla="*/ 4608198 w 5039333"/>
              <a:gd name="connsiteY11" fmla="*/ 1328750 h 5172574"/>
              <a:gd name="connsiteX12" fmla="*/ 4606436 w 5039333"/>
              <a:gd name="connsiteY12" fmla="*/ 1328750 h 5172574"/>
              <a:gd name="connsiteX13" fmla="*/ 4526081 w 5039333"/>
              <a:gd name="connsiteY13" fmla="*/ 1205962 h 5172574"/>
              <a:gd name="connsiteX14" fmla="*/ 4544719 w 5039333"/>
              <a:gd name="connsiteY14" fmla="*/ 1231768 h 5172574"/>
              <a:gd name="connsiteX15" fmla="*/ 4565879 w 5039333"/>
              <a:gd name="connsiteY15" fmla="*/ 1263507 h 5172574"/>
              <a:gd name="connsiteX16" fmla="*/ 4583190 w 5039333"/>
              <a:gd name="connsiteY16" fmla="*/ 1291357 h 5172574"/>
              <a:gd name="connsiteX17" fmla="*/ 707794 w 5039333"/>
              <a:gd name="connsiteY17" fmla="*/ 1046623 h 5172574"/>
              <a:gd name="connsiteX18" fmla="*/ 672528 w 5039333"/>
              <a:gd name="connsiteY18" fmla="*/ 1110102 h 5172574"/>
              <a:gd name="connsiteX19" fmla="*/ 639027 w 5039333"/>
              <a:gd name="connsiteY19" fmla="*/ 1177107 h 5172574"/>
              <a:gd name="connsiteX20" fmla="*/ 623156 w 5039333"/>
              <a:gd name="connsiteY20" fmla="*/ 1210608 h 5172574"/>
              <a:gd name="connsiteX21" fmla="*/ 607288 w 5039333"/>
              <a:gd name="connsiteY21" fmla="*/ 1244112 h 5172574"/>
              <a:gd name="connsiteX22" fmla="*/ 577311 w 5039333"/>
              <a:gd name="connsiteY22" fmla="*/ 1312879 h 5172574"/>
              <a:gd name="connsiteX23" fmla="*/ 249338 w 5039333"/>
              <a:gd name="connsiteY23" fmla="*/ 2272111 h 5172574"/>
              <a:gd name="connsiteX24" fmla="*/ 245812 w 5039333"/>
              <a:gd name="connsiteY24" fmla="*/ 2781703 h 5172574"/>
              <a:gd name="connsiteX25" fmla="*/ 351609 w 5039333"/>
              <a:gd name="connsiteY25" fmla="*/ 3280714 h 5172574"/>
              <a:gd name="connsiteX26" fmla="*/ 868255 w 5039333"/>
              <a:gd name="connsiteY26" fmla="*/ 4151780 h 5172574"/>
              <a:gd name="connsiteX27" fmla="*/ 1702292 w 5039333"/>
              <a:gd name="connsiteY27" fmla="*/ 4726614 h 5172574"/>
              <a:gd name="connsiteX28" fmla="*/ 2700317 w 5039333"/>
              <a:gd name="connsiteY28" fmla="*/ 4897654 h 5172574"/>
              <a:gd name="connsiteX29" fmla="*/ 3678944 w 5039333"/>
              <a:gd name="connsiteY29" fmla="*/ 4634923 h 5172574"/>
              <a:gd name="connsiteX30" fmla="*/ 4456557 w 5039333"/>
              <a:gd name="connsiteY30" fmla="*/ 3986031 h 5172574"/>
              <a:gd name="connsiteX31" fmla="*/ 4892089 w 5039333"/>
              <a:gd name="connsiteY31" fmla="*/ 3070883 h 5172574"/>
              <a:gd name="connsiteX32" fmla="*/ 4960857 w 5039333"/>
              <a:gd name="connsiteY32" fmla="*/ 3289531 h 5172574"/>
              <a:gd name="connsiteX33" fmla="*/ 4410711 w 5039333"/>
              <a:gd name="connsiteY33" fmla="*/ 4217023 h 5172574"/>
              <a:gd name="connsiteX34" fmla="*/ 3523774 w 5039333"/>
              <a:gd name="connsiteY34" fmla="*/ 4821832 h 5172574"/>
              <a:gd name="connsiteX35" fmla="*/ 2467560 w 5039333"/>
              <a:gd name="connsiteY35" fmla="*/ 4992872 h 5172574"/>
              <a:gd name="connsiteX36" fmla="*/ 1443088 w 5039333"/>
              <a:gd name="connsiteY36" fmla="*/ 4700165 h 5172574"/>
              <a:gd name="connsiteX37" fmla="*/ 642553 w 5039333"/>
              <a:gd name="connsiteY37" fmla="*/ 4003664 h 5172574"/>
              <a:gd name="connsiteX38" fmla="*/ 215837 w 5039333"/>
              <a:gd name="connsiteY38" fmla="*/ 3037380 h 5172574"/>
              <a:gd name="connsiteX39" fmla="*/ 240523 w 5039333"/>
              <a:gd name="connsiteY39" fmla="*/ 1984695 h 5172574"/>
              <a:gd name="connsiteX40" fmla="*/ 422141 w 5039333"/>
              <a:gd name="connsiteY40" fmla="*/ 1489209 h 5172574"/>
              <a:gd name="connsiteX41" fmla="*/ 707794 w 5039333"/>
              <a:gd name="connsiteY41" fmla="*/ 1046623 h 5172574"/>
              <a:gd name="connsiteX42" fmla="*/ 4497112 w 5039333"/>
              <a:gd name="connsiteY42" fmla="*/ 916139 h 5172574"/>
              <a:gd name="connsiteX43" fmla="*/ 4507691 w 5039333"/>
              <a:gd name="connsiteY43" fmla="*/ 921428 h 5172574"/>
              <a:gd name="connsiteX44" fmla="*/ 4520033 w 5039333"/>
              <a:gd name="connsiteY44" fmla="*/ 928482 h 5172574"/>
              <a:gd name="connsiteX45" fmla="*/ 4569406 w 5039333"/>
              <a:gd name="connsiteY45" fmla="*/ 990198 h 5172574"/>
              <a:gd name="connsiteX46" fmla="*/ 4617015 w 5039333"/>
              <a:gd name="connsiteY46" fmla="*/ 1053676 h 5172574"/>
              <a:gd name="connsiteX47" fmla="*/ 4676967 w 5039333"/>
              <a:gd name="connsiteY47" fmla="*/ 1141841 h 5172574"/>
              <a:gd name="connsiteX48" fmla="*/ 4747499 w 5039333"/>
              <a:gd name="connsiteY48" fmla="*/ 1256454 h 5172574"/>
              <a:gd name="connsiteX49" fmla="*/ 4781001 w 5039333"/>
              <a:gd name="connsiteY49" fmla="*/ 1316406 h 5172574"/>
              <a:gd name="connsiteX50" fmla="*/ 4796871 w 5039333"/>
              <a:gd name="connsiteY50" fmla="*/ 1346383 h 5172574"/>
              <a:gd name="connsiteX51" fmla="*/ 4810978 w 5039333"/>
              <a:gd name="connsiteY51" fmla="*/ 1376358 h 5172574"/>
              <a:gd name="connsiteX52" fmla="*/ 4807451 w 5039333"/>
              <a:gd name="connsiteY52" fmla="*/ 1374596 h 5172574"/>
              <a:gd name="connsiteX53" fmla="*/ 4773948 w 5039333"/>
              <a:gd name="connsiteY53" fmla="*/ 1312879 h 5172574"/>
              <a:gd name="connsiteX54" fmla="*/ 4738682 w 5039333"/>
              <a:gd name="connsiteY54" fmla="*/ 1251165 h 5172574"/>
              <a:gd name="connsiteX55" fmla="*/ 4662861 w 5039333"/>
              <a:gd name="connsiteY55" fmla="*/ 1131261 h 5172574"/>
              <a:gd name="connsiteX56" fmla="*/ 4602909 w 5039333"/>
              <a:gd name="connsiteY56" fmla="*/ 1048386 h 5172574"/>
              <a:gd name="connsiteX57" fmla="*/ 4551773 w 5039333"/>
              <a:gd name="connsiteY57" fmla="*/ 981380 h 5172574"/>
              <a:gd name="connsiteX58" fmla="*/ 4525324 w 5039333"/>
              <a:gd name="connsiteY58" fmla="*/ 947879 h 5172574"/>
              <a:gd name="connsiteX59" fmla="*/ 4222038 w 5039333"/>
              <a:gd name="connsiteY59" fmla="*/ 849134 h 5172574"/>
              <a:gd name="connsiteX60" fmla="*/ 4252013 w 5039333"/>
              <a:gd name="connsiteY60" fmla="*/ 861476 h 5172574"/>
              <a:gd name="connsiteX61" fmla="*/ 4443991 w 5039333"/>
              <a:gd name="connsiteY61" fmla="*/ 1083211 h 5172574"/>
              <a:gd name="connsiteX62" fmla="*/ 4526081 w 5039333"/>
              <a:gd name="connsiteY62" fmla="*/ 1205962 h 5172574"/>
              <a:gd name="connsiteX63" fmla="*/ 4521798 w 5039333"/>
              <a:gd name="connsiteY63" fmla="*/ 1200029 h 5172574"/>
              <a:gd name="connsiteX64" fmla="*/ 4477714 w 5039333"/>
              <a:gd name="connsiteY64" fmla="*/ 1136550 h 5172574"/>
              <a:gd name="connsiteX65" fmla="*/ 4430106 w 5039333"/>
              <a:gd name="connsiteY65" fmla="*/ 1076598 h 5172574"/>
              <a:gd name="connsiteX66" fmla="*/ 4405420 w 5039333"/>
              <a:gd name="connsiteY66" fmla="*/ 1046623 h 5172574"/>
              <a:gd name="connsiteX67" fmla="*/ 4380734 w 5039333"/>
              <a:gd name="connsiteY67" fmla="*/ 1016646 h 5172574"/>
              <a:gd name="connsiteX68" fmla="*/ 4329598 w 5039333"/>
              <a:gd name="connsiteY68" fmla="*/ 958459 h 5172574"/>
              <a:gd name="connsiteX69" fmla="*/ 4222038 w 5039333"/>
              <a:gd name="connsiteY69" fmla="*/ 849134 h 5172574"/>
              <a:gd name="connsiteX70" fmla="*/ 2590993 w 5039333"/>
              <a:gd name="connsiteY70" fmla="*/ 284881 h 5172574"/>
              <a:gd name="connsiteX71" fmla="*/ 4848008 w 5039333"/>
              <a:gd name="connsiteY71" fmla="*/ 2541895 h 5172574"/>
              <a:gd name="connsiteX72" fmla="*/ 4836356 w 5039333"/>
              <a:gd name="connsiteY72" fmla="*/ 2772662 h 5172574"/>
              <a:gd name="connsiteX73" fmla="*/ 4805702 w 5039333"/>
              <a:gd name="connsiteY73" fmla="*/ 2973520 h 5172574"/>
              <a:gd name="connsiteX74" fmla="*/ 4810978 w 5039333"/>
              <a:gd name="connsiteY74" fmla="*/ 2984481 h 5172574"/>
              <a:gd name="connsiteX75" fmla="*/ 4851534 w 5039333"/>
              <a:gd name="connsiteY75" fmla="*/ 3086752 h 5172574"/>
              <a:gd name="connsiteX76" fmla="*/ 4458319 w 5039333"/>
              <a:gd name="connsiteY76" fmla="*/ 3910210 h 5172574"/>
              <a:gd name="connsiteX77" fmla="*/ 3779450 w 5039333"/>
              <a:gd name="connsiteY77" fmla="*/ 4516783 h 5172574"/>
              <a:gd name="connsiteX78" fmla="*/ 2922490 w 5039333"/>
              <a:gd name="connsiteY78" fmla="*/ 4813016 h 5172574"/>
              <a:gd name="connsiteX79" fmla="*/ 2021448 w 5039333"/>
              <a:gd name="connsiteY79" fmla="*/ 4756591 h 5172574"/>
              <a:gd name="connsiteX80" fmla="*/ 1215623 w 5039333"/>
              <a:gd name="connsiteY80" fmla="*/ 4356323 h 5172574"/>
              <a:gd name="connsiteX81" fmla="*/ 628447 w 5039333"/>
              <a:gd name="connsiteY81" fmla="*/ 3679218 h 5172574"/>
              <a:gd name="connsiteX82" fmla="*/ 349847 w 5039333"/>
              <a:gd name="connsiteY82" fmla="*/ 2831075 h 5172574"/>
              <a:gd name="connsiteX83" fmla="*/ 345902 w 5039333"/>
              <a:gd name="connsiteY83" fmla="*/ 2774443 h 5172574"/>
              <a:gd name="connsiteX84" fmla="*/ 345630 w 5039333"/>
              <a:gd name="connsiteY84" fmla="*/ 2772662 h 5172574"/>
              <a:gd name="connsiteX85" fmla="*/ 345241 w 5039333"/>
              <a:gd name="connsiteY85" fmla="*/ 2764951 h 5172574"/>
              <a:gd name="connsiteX86" fmla="*/ 334308 w 5039333"/>
              <a:gd name="connsiteY86" fmla="*/ 2607964 h 5172574"/>
              <a:gd name="connsiteX87" fmla="*/ 335383 w 5039333"/>
              <a:gd name="connsiteY87" fmla="*/ 2569715 h 5172574"/>
              <a:gd name="connsiteX88" fmla="*/ 333978 w 5039333"/>
              <a:gd name="connsiteY88" fmla="*/ 2541895 h 5172574"/>
              <a:gd name="connsiteX89" fmla="*/ 338912 w 5039333"/>
              <a:gd name="connsiteY89" fmla="*/ 2444195 h 5172574"/>
              <a:gd name="connsiteX90" fmla="*/ 340589 w 5039333"/>
              <a:gd name="connsiteY90" fmla="*/ 2384523 h 5172574"/>
              <a:gd name="connsiteX91" fmla="*/ 342807 w 5039333"/>
              <a:gd name="connsiteY91" fmla="*/ 2367040 h 5172574"/>
              <a:gd name="connsiteX92" fmla="*/ 345630 w 5039333"/>
              <a:gd name="connsiteY92" fmla="*/ 2311129 h 5172574"/>
              <a:gd name="connsiteX93" fmla="*/ 2590993 w 5039333"/>
              <a:gd name="connsiteY93" fmla="*/ 284881 h 5172574"/>
              <a:gd name="connsiteX94" fmla="*/ 1524200 w 5039333"/>
              <a:gd name="connsiteY94" fmla="*/ 209060 h 5172574"/>
              <a:gd name="connsiteX95" fmla="*/ 1279103 w 5039333"/>
              <a:gd name="connsiteY95" fmla="*/ 383625 h 5172574"/>
              <a:gd name="connsiteX96" fmla="*/ 799487 w 5039333"/>
              <a:gd name="connsiteY96" fmla="*/ 760970 h 5172574"/>
              <a:gd name="connsiteX97" fmla="*/ 423905 w 5039333"/>
              <a:gd name="connsiteY97" fmla="*/ 1240585 h 5172574"/>
              <a:gd name="connsiteX98" fmla="*/ 173518 w 5039333"/>
              <a:gd name="connsiteY98" fmla="*/ 1797786 h 5172574"/>
              <a:gd name="connsiteX99" fmla="*/ 65958 w 5039333"/>
              <a:gd name="connsiteY99" fmla="*/ 2397305 h 5172574"/>
              <a:gd name="connsiteX100" fmla="*/ 102986 w 5039333"/>
              <a:gd name="connsiteY100" fmla="*/ 3005642 h 5172574"/>
              <a:gd name="connsiteX101" fmla="*/ 134725 w 5039333"/>
              <a:gd name="connsiteY101" fmla="*/ 3155521 h 5172574"/>
              <a:gd name="connsiteX102" fmla="*/ 154122 w 5039333"/>
              <a:gd name="connsiteY102" fmla="*/ 3229579 h 5172574"/>
              <a:gd name="connsiteX103" fmla="*/ 175282 w 5039333"/>
              <a:gd name="connsiteY103" fmla="*/ 3303638 h 5172574"/>
              <a:gd name="connsiteX104" fmla="*/ 284606 w 5039333"/>
              <a:gd name="connsiteY104" fmla="*/ 3589291 h 5172574"/>
              <a:gd name="connsiteX105" fmla="*/ 427432 w 5039333"/>
              <a:gd name="connsiteY105" fmla="*/ 3859076 h 5172574"/>
              <a:gd name="connsiteX106" fmla="*/ 601999 w 5039333"/>
              <a:gd name="connsiteY106" fmla="*/ 4109463 h 5172574"/>
              <a:gd name="connsiteX107" fmla="*/ 804776 w 5039333"/>
              <a:gd name="connsiteY107" fmla="*/ 4338691 h 5172574"/>
              <a:gd name="connsiteX108" fmla="*/ 1034004 w 5039333"/>
              <a:gd name="connsiteY108" fmla="*/ 4539707 h 5172574"/>
              <a:gd name="connsiteX109" fmla="*/ 1284392 w 5039333"/>
              <a:gd name="connsiteY109" fmla="*/ 4714272 h 5172574"/>
              <a:gd name="connsiteX110" fmla="*/ 1351397 w 5039333"/>
              <a:gd name="connsiteY110" fmla="*/ 4753064 h 5172574"/>
              <a:gd name="connsiteX111" fmla="*/ 1384901 w 5039333"/>
              <a:gd name="connsiteY111" fmla="*/ 4772461 h 5172574"/>
              <a:gd name="connsiteX112" fmla="*/ 1418402 w 5039333"/>
              <a:gd name="connsiteY112" fmla="*/ 4790094 h 5172574"/>
              <a:gd name="connsiteX113" fmla="*/ 1487172 w 5039333"/>
              <a:gd name="connsiteY113" fmla="*/ 4825360 h 5172574"/>
              <a:gd name="connsiteX114" fmla="*/ 1555939 w 5039333"/>
              <a:gd name="connsiteY114" fmla="*/ 4857099 h 5172574"/>
              <a:gd name="connsiteX115" fmla="*/ 1841593 w 5039333"/>
              <a:gd name="connsiteY115" fmla="*/ 4966424 h 5172574"/>
              <a:gd name="connsiteX116" fmla="*/ 2139590 w 5039333"/>
              <a:gd name="connsiteY116" fmla="*/ 5038718 h 5172574"/>
              <a:gd name="connsiteX117" fmla="*/ 3347445 w 5039333"/>
              <a:gd name="connsiteY117" fmla="*/ 4964659 h 5172574"/>
              <a:gd name="connsiteX118" fmla="*/ 3902883 w 5039333"/>
              <a:gd name="connsiteY118" fmla="*/ 4712509 h 5172574"/>
              <a:gd name="connsiteX119" fmla="*/ 4382498 w 5039333"/>
              <a:gd name="connsiteY119" fmla="*/ 4335165 h 5172574"/>
              <a:gd name="connsiteX120" fmla="*/ 4758079 w 5039333"/>
              <a:gd name="connsiteY120" fmla="*/ 3855549 h 5172574"/>
              <a:gd name="connsiteX121" fmla="*/ 5008466 w 5039333"/>
              <a:gd name="connsiteY121" fmla="*/ 3298349 h 5172574"/>
              <a:gd name="connsiteX122" fmla="*/ 5035578 w 5039333"/>
              <a:gd name="connsiteY122" fmla="*/ 3414285 h 5172574"/>
              <a:gd name="connsiteX123" fmla="*/ 5039333 w 5039333"/>
              <a:gd name="connsiteY123" fmla="*/ 3436011 h 5172574"/>
              <a:gd name="connsiteX124" fmla="*/ 4972399 w 5039333"/>
              <a:gd name="connsiteY124" fmla="*/ 3618891 h 5172574"/>
              <a:gd name="connsiteX125" fmla="*/ 4403875 w 5039333"/>
              <a:gd name="connsiteY125" fmla="*/ 4462124 h 5172574"/>
              <a:gd name="connsiteX126" fmla="*/ 4253822 w 5039333"/>
              <a:gd name="connsiteY126" fmla="*/ 4598501 h 5172574"/>
              <a:gd name="connsiteX127" fmla="*/ 4172842 w 5039333"/>
              <a:gd name="connsiteY127" fmla="*/ 4661928 h 5172574"/>
              <a:gd name="connsiteX128" fmla="*/ 3151720 w 5039333"/>
              <a:gd name="connsiteY128" fmla="*/ 5118067 h 5172574"/>
              <a:gd name="connsiteX129" fmla="*/ 2515170 w 5039333"/>
              <a:gd name="connsiteY129" fmla="*/ 5170966 h 5172574"/>
              <a:gd name="connsiteX130" fmla="*/ 2196015 w 5039333"/>
              <a:gd name="connsiteY130" fmla="*/ 5140989 h 5172574"/>
              <a:gd name="connsiteX131" fmla="*/ 2116666 w 5039333"/>
              <a:gd name="connsiteY131" fmla="*/ 5126882 h 5172574"/>
              <a:gd name="connsiteX132" fmla="*/ 2039081 w 5039333"/>
              <a:gd name="connsiteY132" fmla="*/ 5111014 h 5172574"/>
              <a:gd name="connsiteX133" fmla="*/ 1883912 w 5039333"/>
              <a:gd name="connsiteY133" fmla="*/ 5070457 h 5172574"/>
              <a:gd name="connsiteX134" fmla="*/ 1808091 w 5039333"/>
              <a:gd name="connsiteY134" fmla="*/ 5047535 h 5172574"/>
              <a:gd name="connsiteX135" fmla="*/ 1732268 w 5039333"/>
              <a:gd name="connsiteY135" fmla="*/ 5021085 h 5172574"/>
              <a:gd name="connsiteX136" fmla="*/ 1582389 w 5039333"/>
              <a:gd name="connsiteY136" fmla="*/ 4962897 h 5172574"/>
              <a:gd name="connsiteX137" fmla="*/ 1510094 w 5039333"/>
              <a:gd name="connsiteY137" fmla="*/ 4929394 h 5172574"/>
              <a:gd name="connsiteX138" fmla="*/ 1437799 w 5039333"/>
              <a:gd name="connsiteY138" fmla="*/ 4894128 h 5172574"/>
              <a:gd name="connsiteX139" fmla="*/ 1296736 w 5039333"/>
              <a:gd name="connsiteY139" fmla="*/ 4818307 h 5172574"/>
              <a:gd name="connsiteX140" fmla="*/ 1227967 w 5039333"/>
              <a:gd name="connsiteY140" fmla="*/ 4777750 h 5172574"/>
              <a:gd name="connsiteX141" fmla="*/ 1160962 w 5039333"/>
              <a:gd name="connsiteY141" fmla="*/ 4733669 h 5172574"/>
              <a:gd name="connsiteX142" fmla="*/ 1127460 w 5039333"/>
              <a:gd name="connsiteY142" fmla="*/ 4712509 h 5172574"/>
              <a:gd name="connsiteX143" fmla="*/ 1095721 w 5039333"/>
              <a:gd name="connsiteY143" fmla="*/ 4689586 h 5172574"/>
              <a:gd name="connsiteX144" fmla="*/ 1030478 w 5039333"/>
              <a:gd name="connsiteY144" fmla="*/ 4641978 h 5172574"/>
              <a:gd name="connsiteX145" fmla="*/ 788908 w 5039333"/>
              <a:gd name="connsiteY145" fmla="*/ 4433909 h 5172574"/>
              <a:gd name="connsiteX146" fmla="*/ 573786 w 5039333"/>
              <a:gd name="connsiteY146" fmla="*/ 4199390 h 5172574"/>
              <a:gd name="connsiteX147" fmla="*/ 390403 w 5039333"/>
              <a:gd name="connsiteY147" fmla="*/ 3940187 h 5172574"/>
              <a:gd name="connsiteX148" fmla="*/ 311054 w 5039333"/>
              <a:gd name="connsiteY148" fmla="*/ 3802650 h 5172574"/>
              <a:gd name="connsiteX149" fmla="*/ 274026 w 5039333"/>
              <a:gd name="connsiteY149" fmla="*/ 3732119 h 5172574"/>
              <a:gd name="connsiteX150" fmla="*/ 238760 w 5039333"/>
              <a:gd name="connsiteY150" fmla="*/ 3661587 h 5172574"/>
              <a:gd name="connsiteX151" fmla="*/ 207021 w 5039333"/>
              <a:gd name="connsiteY151" fmla="*/ 3589291 h 5172574"/>
              <a:gd name="connsiteX152" fmla="*/ 191150 w 5039333"/>
              <a:gd name="connsiteY152" fmla="*/ 3552263 h 5172574"/>
              <a:gd name="connsiteX153" fmla="*/ 177044 w 5039333"/>
              <a:gd name="connsiteY153" fmla="*/ 3515233 h 5172574"/>
              <a:gd name="connsiteX154" fmla="*/ 148831 w 5039333"/>
              <a:gd name="connsiteY154" fmla="*/ 3441174 h 5172574"/>
              <a:gd name="connsiteX155" fmla="*/ 124145 w 5039333"/>
              <a:gd name="connsiteY155" fmla="*/ 3365354 h 5172574"/>
              <a:gd name="connsiteX156" fmla="*/ 80064 w 5039333"/>
              <a:gd name="connsiteY156" fmla="*/ 3213711 h 5172574"/>
              <a:gd name="connsiteX157" fmla="*/ 62431 w 5039333"/>
              <a:gd name="connsiteY157" fmla="*/ 3136126 h 5172574"/>
              <a:gd name="connsiteX158" fmla="*/ 46560 w 5039333"/>
              <a:gd name="connsiteY158" fmla="*/ 3058541 h 5172574"/>
              <a:gd name="connsiteX159" fmla="*/ 6006 w 5039333"/>
              <a:gd name="connsiteY159" fmla="*/ 2744675 h 5172574"/>
              <a:gd name="connsiteX160" fmla="*/ 39507 w 5039333"/>
              <a:gd name="connsiteY160" fmla="*/ 2115178 h 5172574"/>
              <a:gd name="connsiteX161" fmla="*/ 53614 w 5039333"/>
              <a:gd name="connsiteY161" fmla="*/ 2037594 h 5172574"/>
              <a:gd name="connsiteX162" fmla="*/ 71247 w 5039333"/>
              <a:gd name="connsiteY162" fmla="*/ 1960009 h 5172574"/>
              <a:gd name="connsiteX163" fmla="*/ 90644 w 5039333"/>
              <a:gd name="connsiteY163" fmla="*/ 1884188 h 5172574"/>
              <a:gd name="connsiteX164" fmla="*/ 113566 w 5039333"/>
              <a:gd name="connsiteY164" fmla="*/ 1808366 h 5172574"/>
              <a:gd name="connsiteX165" fmla="*/ 124145 w 5039333"/>
              <a:gd name="connsiteY165" fmla="*/ 1771337 h 5172574"/>
              <a:gd name="connsiteX166" fmla="*/ 136489 w 5039333"/>
              <a:gd name="connsiteY166" fmla="*/ 1732545 h 5172574"/>
              <a:gd name="connsiteX167" fmla="*/ 162938 w 5039333"/>
              <a:gd name="connsiteY167" fmla="*/ 1658487 h 5172574"/>
              <a:gd name="connsiteX168" fmla="*/ 192915 w 5039333"/>
              <a:gd name="connsiteY168" fmla="*/ 1584428 h 5172574"/>
              <a:gd name="connsiteX169" fmla="*/ 222890 w 5039333"/>
              <a:gd name="connsiteY169" fmla="*/ 1512132 h 5172574"/>
              <a:gd name="connsiteX170" fmla="*/ 291659 w 5039333"/>
              <a:gd name="connsiteY170" fmla="*/ 1371069 h 5172574"/>
              <a:gd name="connsiteX171" fmla="*/ 328687 w 5039333"/>
              <a:gd name="connsiteY171" fmla="*/ 1302302 h 5172574"/>
              <a:gd name="connsiteX172" fmla="*/ 369244 w 5039333"/>
              <a:gd name="connsiteY172" fmla="*/ 1233532 h 5172574"/>
              <a:gd name="connsiteX173" fmla="*/ 411563 w 5039333"/>
              <a:gd name="connsiteY173" fmla="*/ 1166527 h 5172574"/>
              <a:gd name="connsiteX174" fmla="*/ 453882 w 5039333"/>
              <a:gd name="connsiteY174" fmla="*/ 1101286 h 5172574"/>
              <a:gd name="connsiteX175" fmla="*/ 499728 w 5039333"/>
              <a:gd name="connsiteY175" fmla="*/ 1037808 h 5172574"/>
              <a:gd name="connsiteX176" fmla="*/ 547336 w 5039333"/>
              <a:gd name="connsiteY176" fmla="*/ 974329 h 5172574"/>
              <a:gd name="connsiteX177" fmla="*/ 988159 w 5039333"/>
              <a:gd name="connsiteY177" fmla="*/ 531742 h 5172574"/>
              <a:gd name="connsiteX178" fmla="*/ 1524200 w 5039333"/>
              <a:gd name="connsiteY178" fmla="*/ 209060 h 5172574"/>
              <a:gd name="connsiteX179" fmla="*/ 3479692 w 5039333"/>
              <a:gd name="connsiteY179" fmla="*/ 202007 h 5172574"/>
              <a:gd name="connsiteX180" fmla="*/ 3576673 w 5039333"/>
              <a:gd name="connsiteY180" fmla="*/ 230220 h 5172574"/>
              <a:gd name="connsiteX181" fmla="*/ 3673655 w 5039333"/>
              <a:gd name="connsiteY181" fmla="*/ 263721 h 5172574"/>
              <a:gd name="connsiteX182" fmla="*/ 4454792 w 5039333"/>
              <a:gd name="connsiteY182" fmla="*/ 850899 h 5172574"/>
              <a:gd name="connsiteX183" fmla="*/ 4400131 w 5039333"/>
              <a:gd name="connsiteY183" fmla="*/ 801526 h 5172574"/>
              <a:gd name="connsiteX184" fmla="*/ 4343706 w 5039333"/>
              <a:gd name="connsiteY184" fmla="*/ 753917 h 5172574"/>
              <a:gd name="connsiteX185" fmla="*/ 3479692 w 5039333"/>
              <a:gd name="connsiteY185" fmla="*/ 202007 h 5172574"/>
              <a:gd name="connsiteX186" fmla="*/ 2955994 w 5039333"/>
              <a:gd name="connsiteY186" fmla="*/ 198480 h 5172574"/>
              <a:gd name="connsiteX187" fmla="*/ 2996548 w 5039333"/>
              <a:gd name="connsiteY187" fmla="*/ 198480 h 5172574"/>
              <a:gd name="connsiteX188" fmla="*/ 3070607 w 5039333"/>
              <a:gd name="connsiteY188" fmla="*/ 212587 h 5172574"/>
              <a:gd name="connsiteX189" fmla="*/ 3144665 w 5039333"/>
              <a:gd name="connsiteY189" fmla="*/ 230220 h 5172574"/>
              <a:gd name="connsiteX190" fmla="*/ 3181695 w 5039333"/>
              <a:gd name="connsiteY190" fmla="*/ 239035 h 5172574"/>
              <a:gd name="connsiteX191" fmla="*/ 3218723 w 5039333"/>
              <a:gd name="connsiteY191" fmla="*/ 249615 h 5172574"/>
              <a:gd name="connsiteX192" fmla="*/ 3291019 w 5039333"/>
              <a:gd name="connsiteY192" fmla="*/ 270774 h 5172574"/>
              <a:gd name="connsiteX193" fmla="*/ 3573146 w 5039333"/>
              <a:gd name="connsiteY193" fmla="*/ 381863 h 5172574"/>
              <a:gd name="connsiteX194" fmla="*/ 4084501 w 5039333"/>
              <a:gd name="connsiteY194" fmla="*/ 706309 h 5172574"/>
              <a:gd name="connsiteX195" fmla="*/ 4045708 w 5039333"/>
              <a:gd name="connsiteY195" fmla="*/ 686911 h 5172574"/>
              <a:gd name="connsiteX196" fmla="*/ 4028076 w 5039333"/>
              <a:gd name="connsiteY196" fmla="*/ 676332 h 5172574"/>
              <a:gd name="connsiteX197" fmla="*/ 2836090 w 5039333"/>
              <a:gd name="connsiteY197" fmla="*/ 200243 h 5172574"/>
              <a:gd name="connsiteX198" fmla="*/ 2915437 w 5039333"/>
              <a:gd name="connsiteY198" fmla="*/ 200243 h 5172574"/>
              <a:gd name="connsiteX199" fmla="*/ 2590991 w 5039333"/>
              <a:gd name="connsiteY199" fmla="*/ 150870 h 5172574"/>
              <a:gd name="connsiteX200" fmla="*/ 2495773 w 5039333"/>
              <a:gd name="connsiteY200" fmla="*/ 164977 h 5172574"/>
              <a:gd name="connsiteX201" fmla="*/ 2471087 w 5039333"/>
              <a:gd name="connsiteY201" fmla="*/ 168503 h 5172574"/>
              <a:gd name="connsiteX202" fmla="*/ 2446401 w 5039333"/>
              <a:gd name="connsiteY202" fmla="*/ 173792 h 5172574"/>
              <a:gd name="connsiteX203" fmla="*/ 2398793 w 5039333"/>
              <a:gd name="connsiteY203" fmla="*/ 184372 h 5172574"/>
              <a:gd name="connsiteX204" fmla="*/ 1580625 w 5039333"/>
              <a:gd name="connsiteY204" fmla="*/ 403020 h 5172574"/>
              <a:gd name="connsiteX205" fmla="*/ 892941 w 5039333"/>
              <a:gd name="connsiteY205" fmla="*/ 894980 h 5172574"/>
              <a:gd name="connsiteX206" fmla="*/ 1159197 w 5039333"/>
              <a:gd name="connsiteY206" fmla="*/ 605800 h 5172574"/>
              <a:gd name="connsiteX207" fmla="*/ 1485407 w 5039333"/>
              <a:gd name="connsiteY207" fmla="*/ 406547 h 5172574"/>
              <a:gd name="connsiteX208" fmla="*/ 1659972 w 5039333"/>
              <a:gd name="connsiteY208" fmla="*/ 327200 h 5172574"/>
              <a:gd name="connsiteX209" fmla="*/ 1749901 w 5039333"/>
              <a:gd name="connsiteY209" fmla="*/ 293696 h 5172574"/>
              <a:gd name="connsiteX210" fmla="*/ 1839828 w 5039333"/>
              <a:gd name="connsiteY210" fmla="*/ 263721 h 5172574"/>
              <a:gd name="connsiteX211" fmla="*/ 2211884 w 5039333"/>
              <a:gd name="connsiteY211" fmla="*/ 177319 h 5172574"/>
              <a:gd name="connsiteX212" fmla="*/ 2590991 w 5039333"/>
              <a:gd name="connsiteY212" fmla="*/ 150870 h 5172574"/>
              <a:gd name="connsiteX213" fmla="*/ 2522251 w 5039333"/>
              <a:gd name="connsiteY213" fmla="*/ 412 h 5172574"/>
              <a:gd name="connsiteX214" fmla="*/ 3301599 w 5039333"/>
              <a:gd name="connsiteY214" fmla="*/ 106789 h 5172574"/>
              <a:gd name="connsiteX215" fmla="*/ 3236358 w 5039333"/>
              <a:gd name="connsiteY215" fmla="*/ 96209 h 5172574"/>
              <a:gd name="connsiteX216" fmla="*/ 3167589 w 5039333"/>
              <a:gd name="connsiteY216" fmla="*/ 89156 h 5172574"/>
              <a:gd name="connsiteX217" fmla="*/ 2984206 w 5039333"/>
              <a:gd name="connsiteY217" fmla="*/ 52126 h 5172574"/>
              <a:gd name="connsiteX218" fmla="*/ 2890753 w 5039333"/>
              <a:gd name="connsiteY218" fmla="*/ 39784 h 5172574"/>
              <a:gd name="connsiteX219" fmla="*/ 2797297 w 5039333"/>
              <a:gd name="connsiteY219" fmla="*/ 30967 h 5172574"/>
              <a:gd name="connsiteX220" fmla="*/ 2703844 w 5039333"/>
              <a:gd name="connsiteY220" fmla="*/ 23913 h 5172574"/>
              <a:gd name="connsiteX221" fmla="*/ 2610388 w 5039333"/>
              <a:gd name="connsiteY221" fmla="*/ 20387 h 5172574"/>
              <a:gd name="connsiteX222" fmla="*/ 2516935 w 5039333"/>
              <a:gd name="connsiteY222" fmla="*/ 22151 h 5172574"/>
              <a:gd name="connsiteX223" fmla="*/ 2469325 w 5039333"/>
              <a:gd name="connsiteY223" fmla="*/ 23913 h 5172574"/>
              <a:gd name="connsiteX224" fmla="*/ 2423479 w 5039333"/>
              <a:gd name="connsiteY224" fmla="*/ 27440 h 5172574"/>
              <a:gd name="connsiteX225" fmla="*/ 1691714 w 5039333"/>
              <a:gd name="connsiteY225" fmla="*/ 182610 h 5172574"/>
              <a:gd name="connsiteX226" fmla="*/ 1725215 w 5039333"/>
              <a:gd name="connsiteY226" fmla="*/ 164977 h 5172574"/>
              <a:gd name="connsiteX227" fmla="*/ 1751666 w 5039333"/>
              <a:gd name="connsiteY227" fmla="*/ 152635 h 5172574"/>
              <a:gd name="connsiteX228" fmla="*/ 1818671 w 5039333"/>
              <a:gd name="connsiteY228" fmla="*/ 122658 h 5172574"/>
              <a:gd name="connsiteX229" fmla="*/ 1876858 w 5039333"/>
              <a:gd name="connsiteY229" fmla="*/ 101498 h 5172574"/>
              <a:gd name="connsiteX230" fmla="*/ 1963261 w 5039333"/>
              <a:gd name="connsiteY230" fmla="*/ 75050 h 5172574"/>
              <a:gd name="connsiteX231" fmla="*/ 2088454 w 5039333"/>
              <a:gd name="connsiteY231" fmla="*/ 45073 h 5172574"/>
              <a:gd name="connsiteX232" fmla="*/ 2167803 w 5039333"/>
              <a:gd name="connsiteY232" fmla="*/ 30967 h 5172574"/>
              <a:gd name="connsiteX233" fmla="*/ 2211884 w 5039333"/>
              <a:gd name="connsiteY233" fmla="*/ 23913 h 5172574"/>
              <a:gd name="connsiteX234" fmla="*/ 2259494 w 5039333"/>
              <a:gd name="connsiteY234" fmla="*/ 18624 h 5172574"/>
              <a:gd name="connsiteX235" fmla="*/ 2522251 w 5039333"/>
              <a:gd name="connsiteY235" fmla="*/ 412 h 5172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</a:cxnLst>
            <a:rect l="l" t="t" r="r" b="b"/>
            <a:pathLst>
              <a:path w="5039333" h="5172574">
                <a:moveTo>
                  <a:pt x="4728104" y="1561505"/>
                </a:moveTo>
                <a:cubicBezTo>
                  <a:pt x="4728104" y="1561505"/>
                  <a:pt x="4729866" y="1561505"/>
                  <a:pt x="4729866" y="1561505"/>
                </a:cubicBezTo>
                <a:cubicBezTo>
                  <a:pt x="4742210" y="1589717"/>
                  <a:pt x="4754552" y="1616166"/>
                  <a:pt x="4765132" y="1646143"/>
                </a:cubicBezTo>
                <a:cubicBezTo>
                  <a:pt x="4754552" y="1616166"/>
                  <a:pt x="4740446" y="1589717"/>
                  <a:pt x="4728104" y="1561505"/>
                </a:cubicBezTo>
                <a:close/>
                <a:moveTo>
                  <a:pt x="4888651" y="1542826"/>
                </a:moveTo>
                <a:lnTo>
                  <a:pt x="4889224" y="1544092"/>
                </a:lnTo>
                <a:cubicBezTo>
                  <a:pt x="4896057" y="1558860"/>
                  <a:pt x="4902670" y="1573848"/>
                  <a:pt x="4907960" y="1589717"/>
                </a:cubicBezTo>
                <a:close/>
                <a:moveTo>
                  <a:pt x="4869167" y="1499790"/>
                </a:moveTo>
                <a:cubicBezTo>
                  <a:pt x="4869167" y="1499790"/>
                  <a:pt x="4870930" y="1499790"/>
                  <a:pt x="4870930" y="1499790"/>
                </a:cubicBezTo>
                <a:lnTo>
                  <a:pt x="4888651" y="1542826"/>
                </a:lnTo>
                <a:close/>
                <a:moveTo>
                  <a:pt x="4583190" y="1291357"/>
                </a:moveTo>
                <a:lnTo>
                  <a:pt x="4608198" y="1328750"/>
                </a:lnTo>
                <a:cubicBezTo>
                  <a:pt x="4608198" y="1328750"/>
                  <a:pt x="4606436" y="1328750"/>
                  <a:pt x="4606436" y="1328750"/>
                </a:cubicBezTo>
                <a:close/>
                <a:moveTo>
                  <a:pt x="4526081" y="1205962"/>
                </a:moveTo>
                <a:lnTo>
                  <a:pt x="4544719" y="1231768"/>
                </a:lnTo>
                <a:lnTo>
                  <a:pt x="4565879" y="1263507"/>
                </a:lnTo>
                <a:lnTo>
                  <a:pt x="4583190" y="1291357"/>
                </a:lnTo>
                <a:close/>
                <a:moveTo>
                  <a:pt x="707794" y="1046623"/>
                </a:moveTo>
                <a:cubicBezTo>
                  <a:pt x="695452" y="1069545"/>
                  <a:pt x="683108" y="1090705"/>
                  <a:pt x="672528" y="1110102"/>
                </a:cubicBezTo>
                <a:cubicBezTo>
                  <a:pt x="661949" y="1133024"/>
                  <a:pt x="649607" y="1154183"/>
                  <a:pt x="639027" y="1177107"/>
                </a:cubicBezTo>
                <a:lnTo>
                  <a:pt x="623156" y="1210608"/>
                </a:lnTo>
                <a:lnTo>
                  <a:pt x="607288" y="1244112"/>
                </a:lnTo>
                <a:cubicBezTo>
                  <a:pt x="596708" y="1267034"/>
                  <a:pt x="587890" y="1289958"/>
                  <a:pt x="577311" y="1312879"/>
                </a:cubicBezTo>
                <a:cubicBezTo>
                  <a:pt x="400981" y="1603824"/>
                  <a:pt x="288131" y="1933558"/>
                  <a:pt x="249338" y="2272111"/>
                </a:cubicBezTo>
                <a:cubicBezTo>
                  <a:pt x="229943" y="2441387"/>
                  <a:pt x="228179" y="2612427"/>
                  <a:pt x="245812" y="2781703"/>
                </a:cubicBezTo>
                <a:cubicBezTo>
                  <a:pt x="261682" y="2950979"/>
                  <a:pt x="298710" y="3118491"/>
                  <a:pt x="351609" y="3280714"/>
                </a:cubicBezTo>
                <a:cubicBezTo>
                  <a:pt x="457407" y="3603397"/>
                  <a:pt x="635500" y="3903157"/>
                  <a:pt x="868255" y="4151780"/>
                </a:cubicBezTo>
                <a:cubicBezTo>
                  <a:pt x="1101010" y="4400406"/>
                  <a:pt x="1386663" y="4599657"/>
                  <a:pt x="1702292" y="4726614"/>
                </a:cubicBezTo>
                <a:cubicBezTo>
                  <a:pt x="2016158" y="4855335"/>
                  <a:pt x="2360001" y="4913523"/>
                  <a:pt x="2700317" y="4897654"/>
                </a:cubicBezTo>
                <a:cubicBezTo>
                  <a:pt x="3040632" y="4883548"/>
                  <a:pt x="3377420" y="4791857"/>
                  <a:pt x="3678944" y="4634923"/>
                </a:cubicBezTo>
                <a:cubicBezTo>
                  <a:pt x="3980466" y="4479753"/>
                  <a:pt x="4248488" y="4255816"/>
                  <a:pt x="4456557" y="3986031"/>
                </a:cubicBezTo>
                <a:cubicBezTo>
                  <a:pt x="4666388" y="3718010"/>
                  <a:pt x="4816268" y="3402382"/>
                  <a:pt x="4892089" y="3070883"/>
                </a:cubicBezTo>
                <a:cubicBezTo>
                  <a:pt x="4918539" y="3141415"/>
                  <a:pt x="4939699" y="3213709"/>
                  <a:pt x="4960857" y="3289531"/>
                </a:cubicBezTo>
                <a:cubicBezTo>
                  <a:pt x="4848008" y="3633372"/>
                  <a:pt x="4659334" y="3954292"/>
                  <a:pt x="4410711" y="4217023"/>
                </a:cubicBezTo>
                <a:cubicBezTo>
                  <a:pt x="4163850" y="4479753"/>
                  <a:pt x="3858799" y="4689586"/>
                  <a:pt x="3523774" y="4821832"/>
                </a:cubicBezTo>
                <a:cubicBezTo>
                  <a:pt x="3188748" y="4955842"/>
                  <a:pt x="2825510" y="5014032"/>
                  <a:pt x="2467560" y="4992872"/>
                </a:cubicBezTo>
                <a:cubicBezTo>
                  <a:pt x="2109613" y="4971713"/>
                  <a:pt x="1756955" y="4871204"/>
                  <a:pt x="1443088" y="4700165"/>
                </a:cubicBezTo>
                <a:cubicBezTo>
                  <a:pt x="1127458" y="4530889"/>
                  <a:pt x="854149" y="4289317"/>
                  <a:pt x="642553" y="4003664"/>
                </a:cubicBezTo>
                <a:cubicBezTo>
                  <a:pt x="432721" y="3718010"/>
                  <a:pt x="284604" y="3384749"/>
                  <a:pt x="215837" y="3037380"/>
                </a:cubicBezTo>
                <a:cubicBezTo>
                  <a:pt x="147067" y="2688248"/>
                  <a:pt x="155885" y="2328536"/>
                  <a:pt x="240523" y="1984695"/>
                </a:cubicBezTo>
                <a:cubicBezTo>
                  <a:pt x="282842" y="1813655"/>
                  <a:pt x="342794" y="1646143"/>
                  <a:pt x="422141" y="1489209"/>
                </a:cubicBezTo>
                <a:cubicBezTo>
                  <a:pt x="501490" y="1332277"/>
                  <a:pt x="596708" y="1182396"/>
                  <a:pt x="707794" y="1046623"/>
                </a:cubicBezTo>
                <a:close/>
                <a:moveTo>
                  <a:pt x="4497112" y="916139"/>
                </a:moveTo>
                <a:cubicBezTo>
                  <a:pt x="4500638" y="917902"/>
                  <a:pt x="4504165" y="919666"/>
                  <a:pt x="4507691" y="921428"/>
                </a:cubicBezTo>
                <a:cubicBezTo>
                  <a:pt x="4511218" y="924955"/>
                  <a:pt x="4516507" y="926719"/>
                  <a:pt x="4520033" y="928482"/>
                </a:cubicBezTo>
                <a:cubicBezTo>
                  <a:pt x="4537666" y="947879"/>
                  <a:pt x="4553537" y="969038"/>
                  <a:pt x="4569406" y="990198"/>
                </a:cubicBezTo>
                <a:cubicBezTo>
                  <a:pt x="4585276" y="1011357"/>
                  <a:pt x="4602909" y="1032517"/>
                  <a:pt x="4617015" y="1053676"/>
                </a:cubicBezTo>
                <a:cubicBezTo>
                  <a:pt x="4636411" y="1081889"/>
                  <a:pt x="4657570" y="1111864"/>
                  <a:pt x="4676967" y="1141841"/>
                </a:cubicBezTo>
                <a:cubicBezTo>
                  <a:pt x="4701653" y="1180633"/>
                  <a:pt x="4726340" y="1217662"/>
                  <a:pt x="4747499" y="1256454"/>
                </a:cubicBezTo>
                <a:lnTo>
                  <a:pt x="4781001" y="1316406"/>
                </a:lnTo>
                <a:lnTo>
                  <a:pt x="4796871" y="1346383"/>
                </a:lnTo>
                <a:lnTo>
                  <a:pt x="4810978" y="1376358"/>
                </a:lnTo>
                <a:cubicBezTo>
                  <a:pt x="4809213" y="1376358"/>
                  <a:pt x="4809213" y="1374596"/>
                  <a:pt x="4807451" y="1374596"/>
                </a:cubicBezTo>
                <a:cubicBezTo>
                  <a:pt x="4796871" y="1353436"/>
                  <a:pt x="4786292" y="1334039"/>
                  <a:pt x="4773948" y="1312879"/>
                </a:cubicBezTo>
                <a:lnTo>
                  <a:pt x="4738682" y="1251165"/>
                </a:lnTo>
                <a:cubicBezTo>
                  <a:pt x="4713996" y="1210608"/>
                  <a:pt x="4689310" y="1170054"/>
                  <a:pt x="4662861" y="1131261"/>
                </a:cubicBezTo>
                <a:lnTo>
                  <a:pt x="4602909" y="1048386"/>
                </a:lnTo>
                <a:cubicBezTo>
                  <a:pt x="4587039" y="1025464"/>
                  <a:pt x="4569406" y="1004304"/>
                  <a:pt x="4551773" y="981380"/>
                </a:cubicBezTo>
                <a:lnTo>
                  <a:pt x="4525324" y="947879"/>
                </a:lnTo>
                <a:close/>
                <a:moveTo>
                  <a:pt x="4222038" y="849134"/>
                </a:moveTo>
                <a:cubicBezTo>
                  <a:pt x="4230853" y="852661"/>
                  <a:pt x="4241433" y="856188"/>
                  <a:pt x="4252013" y="861476"/>
                </a:cubicBezTo>
                <a:cubicBezTo>
                  <a:pt x="4320780" y="931127"/>
                  <a:pt x="4384700" y="1005185"/>
                  <a:pt x="4443991" y="1083211"/>
                </a:cubicBezTo>
                <a:lnTo>
                  <a:pt x="4526081" y="1205962"/>
                </a:lnTo>
                <a:lnTo>
                  <a:pt x="4521798" y="1200029"/>
                </a:lnTo>
                <a:lnTo>
                  <a:pt x="4477714" y="1136550"/>
                </a:lnTo>
                <a:lnTo>
                  <a:pt x="4430106" y="1076598"/>
                </a:lnTo>
                <a:lnTo>
                  <a:pt x="4405420" y="1046623"/>
                </a:lnTo>
                <a:lnTo>
                  <a:pt x="4380734" y="1016646"/>
                </a:lnTo>
                <a:cubicBezTo>
                  <a:pt x="4363101" y="997251"/>
                  <a:pt x="4347231" y="977854"/>
                  <a:pt x="4329598" y="958459"/>
                </a:cubicBezTo>
                <a:cubicBezTo>
                  <a:pt x="4294332" y="921428"/>
                  <a:pt x="4259066" y="884400"/>
                  <a:pt x="4222038" y="849134"/>
                </a:cubicBezTo>
                <a:close/>
                <a:moveTo>
                  <a:pt x="2590993" y="284881"/>
                </a:moveTo>
                <a:cubicBezTo>
                  <a:pt x="3837507" y="284881"/>
                  <a:pt x="4848008" y="1295380"/>
                  <a:pt x="4848008" y="2541895"/>
                </a:cubicBezTo>
                <a:cubicBezTo>
                  <a:pt x="4848008" y="2619802"/>
                  <a:pt x="4844061" y="2696787"/>
                  <a:pt x="4836356" y="2772662"/>
                </a:cubicBezTo>
                <a:lnTo>
                  <a:pt x="4805702" y="2973520"/>
                </a:lnTo>
                <a:lnTo>
                  <a:pt x="4810978" y="2984481"/>
                </a:lnTo>
                <a:cubicBezTo>
                  <a:pt x="4825084" y="3017984"/>
                  <a:pt x="4837426" y="3051486"/>
                  <a:pt x="4851534" y="3086752"/>
                </a:cubicBezTo>
                <a:cubicBezTo>
                  <a:pt x="4777474" y="3384749"/>
                  <a:pt x="4641702" y="3665112"/>
                  <a:pt x="4458319" y="3910210"/>
                </a:cubicBezTo>
                <a:cubicBezTo>
                  <a:pt x="4274937" y="4155307"/>
                  <a:pt x="4042182" y="4363376"/>
                  <a:pt x="3779450" y="4516783"/>
                </a:cubicBezTo>
                <a:cubicBezTo>
                  <a:pt x="3516721" y="4671953"/>
                  <a:pt x="3224014" y="4772460"/>
                  <a:pt x="2922490" y="4813016"/>
                </a:cubicBezTo>
                <a:cubicBezTo>
                  <a:pt x="2620968" y="4853571"/>
                  <a:pt x="2314155" y="4834176"/>
                  <a:pt x="2021448" y="4756591"/>
                </a:cubicBezTo>
                <a:cubicBezTo>
                  <a:pt x="1728742" y="4679006"/>
                  <a:pt x="1453668" y="4541469"/>
                  <a:pt x="1215623" y="4356323"/>
                </a:cubicBezTo>
                <a:cubicBezTo>
                  <a:pt x="977579" y="4171178"/>
                  <a:pt x="776564" y="3940185"/>
                  <a:pt x="628447" y="3679218"/>
                </a:cubicBezTo>
                <a:cubicBezTo>
                  <a:pt x="480330" y="3418251"/>
                  <a:pt x="385113" y="3127308"/>
                  <a:pt x="349847" y="2831075"/>
                </a:cubicBezTo>
                <a:lnTo>
                  <a:pt x="345902" y="2774443"/>
                </a:lnTo>
                <a:lnTo>
                  <a:pt x="345630" y="2772662"/>
                </a:lnTo>
                <a:lnTo>
                  <a:pt x="345241" y="2764951"/>
                </a:lnTo>
                <a:lnTo>
                  <a:pt x="334308" y="2607964"/>
                </a:lnTo>
                <a:lnTo>
                  <a:pt x="335383" y="2569715"/>
                </a:lnTo>
                <a:lnTo>
                  <a:pt x="333978" y="2541895"/>
                </a:lnTo>
                <a:lnTo>
                  <a:pt x="338912" y="2444195"/>
                </a:lnTo>
                <a:lnTo>
                  <a:pt x="340589" y="2384523"/>
                </a:lnTo>
                <a:lnTo>
                  <a:pt x="342807" y="2367040"/>
                </a:lnTo>
                <a:lnTo>
                  <a:pt x="345630" y="2311129"/>
                </a:lnTo>
                <a:cubicBezTo>
                  <a:pt x="461213" y="1173014"/>
                  <a:pt x="1422384" y="284881"/>
                  <a:pt x="2590993" y="284881"/>
                </a:cubicBezTo>
                <a:close/>
                <a:moveTo>
                  <a:pt x="1524200" y="209060"/>
                </a:moveTo>
                <a:cubicBezTo>
                  <a:pt x="1437799" y="261959"/>
                  <a:pt x="1358450" y="320147"/>
                  <a:pt x="1279103" y="383625"/>
                </a:cubicBezTo>
                <a:cubicBezTo>
                  <a:pt x="1104536" y="491187"/>
                  <a:pt x="944077" y="618144"/>
                  <a:pt x="799487" y="760970"/>
                </a:cubicBezTo>
                <a:cubicBezTo>
                  <a:pt x="656660" y="905560"/>
                  <a:pt x="529703" y="1066020"/>
                  <a:pt x="423905" y="1240585"/>
                </a:cubicBezTo>
                <a:cubicBezTo>
                  <a:pt x="318108" y="1416915"/>
                  <a:pt x="235234" y="1603824"/>
                  <a:pt x="173518" y="1797786"/>
                </a:cubicBezTo>
                <a:cubicBezTo>
                  <a:pt x="115330" y="1991748"/>
                  <a:pt x="78300" y="2194528"/>
                  <a:pt x="65958" y="2397305"/>
                </a:cubicBezTo>
                <a:cubicBezTo>
                  <a:pt x="53614" y="2600085"/>
                  <a:pt x="65958" y="2804627"/>
                  <a:pt x="102986" y="3005642"/>
                </a:cubicBezTo>
                <a:cubicBezTo>
                  <a:pt x="110039" y="3056777"/>
                  <a:pt x="124145" y="3106149"/>
                  <a:pt x="134725" y="3155521"/>
                </a:cubicBezTo>
                <a:cubicBezTo>
                  <a:pt x="140016" y="3180207"/>
                  <a:pt x="147069" y="3204893"/>
                  <a:pt x="154122" y="3229579"/>
                </a:cubicBezTo>
                <a:cubicBezTo>
                  <a:pt x="161175" y="3254265"/>
                  <a:pt x="168229" y="3278952"/>
                  <a:pt x="175282" y="3303638"/>
                </a:cubicBezTo>
                <a:cubicBezTo>
                  <a:pt x="207021" y="3400620"/>
                  <a:pt x="242287" y="3497600"/>
                  <a:pt x="284606" y="3589291"/>
                </a:cubicBezTo>
                <a:cubicBezTo>
                  <a:pt x="326925" y="3682746"/>
                  <a:pt x="376297" y="3770911"/>
                  <a:pt x="427432" y="3859076"/>
                </a:cubicBezTo>
                <a:cubicBezTo>
                  <a:pt x="482095" y="3945476"/>
                  <a:pt x="538520" y="4030114"/>
                  <a:pt x="601999" y="4109463"/>
                </a:cubicBezTo>
                <a:cubicBezTo>
                  <a:pt x="663713" y="4190575"/>
                  <a:pt x="734245" y="4266396"/>
                  <a:pt x="804776" y="4338691"/>
                </a:cubicBezTo>
                <a:cubicBezTo>
                  <a:pt x="878835" y="4409223"/>
                  <a:pt x="952893" y="4477991"/>
                  <a:pt x="1034004" y="4539707"/>
                </a:cubicBezTo>
                <a:cubicBezTo>
                  <a:pt x="1113354" y="4603185"/>
                  <a:pt x="1197991" y="4661373"/>
                  <a:pt x="1284392" y="4714272"/>
                </a:cubicBezTo>
                <a:lnTo>
                  <a:pt x="1351397" y="4753064"/>
                </a:lnTo>
                <a:lnTo>
                  <a:pt x="1384901" y="4772461"/>
                </a:lnTo>
                <a:lnTo>
                  <a:pt x="1418402" y="4790094"/>
                </a:lnTo>
                <a:lnTo>
                  <a:pt x="1487172" y="4825360"/>
                </a:lnTo>
                <a:cubicBezTo>
                  <a:pt x="1510094" y="4835940"/>
                  <a:pt x="1533017" y="4846520"/>
                  <a:pt x="1555939" y="4857099"/>
                </a:cubicBezTo>
                <a:cubicBezTo>
                  <a:pt x="1647630" y="4901181"/>
                  <a:pt x="1744612" y="4934684"/>
                  <a:pt x="1841593" y="4966424"/>
                </a:cubicBezTo>
                <a:cubicBezTo>
                  <a:pt x="1940337" y="4996399"/>
                  <a:pt x="2039081" y="5021085"/>
                  <a:pt x="2139590" y="5038718"/>
                </a:cubicBezTo>
                <a:cubicBezTo>
                  <a:pt x="2539856" y="5112776"/>
                  <a:pt x="2957758" y="5084563"/>
                  <a:pt x="3347445" y="4964659"/>
                </a:cubicBezTo>
                <a:cubicBezTo>
                  <a:pt x="3541407" y="4902945"/>
                  <a:pt x="3728316" y="4818307"/>
                  <a:pt x="3902883" y="4712509"/>
                </a:cubicBezTo>
                <a:cubicBezTo>
                  <a:pt x="4077448" y="4604948"/>
                  <a:pt x="4237908" y="4479755"/>
                  <a:pt x="4382498" y="4335165"/>
                </a:cubicBezTo>
                <a:cubicBezTo>
                  <a:pt x="4525324" y="4190575"/>
                  <a:pt x="4652281" y="4030114"/>
                  <a:pt x="4758079" y="3855549"/>
                </a:cubicBezTo>
                <a:cubicBezTo>
                  <a:pt x="4863876" y="3680982"/>
                  <a:pt x="4946752" y="3492311"/>
                  <a:pt x="5008466" y="3298349"/>
                </a:cubicBezTo>
                <a:cubicBezTo>
                  <a:pt x="5018165" y="3336259"/>
                  <a:pt x="5027422" y="3375051"/>
                  <a:pt x="5035578" y="3414285"/>
                </a:cubicBezTo>
                <a:lnTo>
                  <a:pt x="5039333" y="3436011"/>
                </a:lnTo>
                <a:lnTo>
                  <a:pt x="4972399" y="3618891"/>
                </a:lnTo>
                <a:cubicBezTo>
                  <a:pt x="4838158" y="3936271"/>
                  <a:pt x="4643909" y="4222090"/>
                  <a:pt x="4403875" y="4462124"/>
                </a:cubicBezTo>
                <a:lnTo>
                  <a:pt x="4253822" y="4598501"/>
                </a:lnTo>
                <a:lnTo>
                  <a:pt x="4172842" y="4661928"/>
                </a:lnTo>
                <a:cubicBezTo>
                  <a:pt x="3869931" y="4884512"/>
                  <a:pt x="3518926" y="5042465"/>
                  <a:pt x="3151720" y="5118067"/>
                </a:cubicBezTo>
                <a:cubicBezTo>
                  <a:pt x="2941887" y="5162148"/>
                  <a:pt x="2728530" y="5178019"/>
                  <a:pt x="2515170" y="5170966"/>
                </a:cubicBezTo>
                <a:cubicBezTo>
                  <a:pt x="2407610" y="5169201"/>
                  <a:pt x="2301813" y="5156859"/>
                  <a:pt x="2196015" y="5140989"/>
                </a:cubicBezTo>
                <a:cubicBezTo>
                  <a:pt x="2169565" y="5137462"/>
                  <a:pt x="2143116" y="5132173"/>
                  <a:pt x="2116666" y="5126882"/>
                </a:cubicBezTo>
                <a:cubicBezTo>
                  <a:pt x="2091980" y="5121593"/>
                  <a:pt x="2065532" y="5118067"/>
                  <a:pt x="2039081" y="5111014"/>
                </a:cubicBezTo>
                <a:cubicBezTo>
                  <a:pt x="1986183" y="5096907"/>
                  <a:pt x="1935048" y="5086327"/>
                  <a:pt x="1883912" y="5070457"/>
                </a:cubicBezTo>
                <a:lnTo>
                  <a:pt x="1808091" y="5047535"/>
                </a:lnTo>
                <a:lnTo>
                  <a:pt x="1732268" y="5021085"/>
                </a:lnTo>
                <a:cubicBezTo>
                  <a:pt x="1681134" y="5003452"/>
                  <a:pt x="1631762" y="4982292"/>
                  <a:pt x="1582389" y="4962897"/>
                </a:cubicBezTo>
                <a:cubicBezTo>
                  <a:pt x="1557703" y="4952317"/>
                  <a:pt x="1534780" y="4939973"/>
                  <a:pt x="1510094" y="4929394"/>
                </a:cubicBezTo>
                <a:cubicBezTo>
                  <a:pt x="1485407" y="4917051"/>
                  <a:pt x="1460721" y="4906472"/>
                  <a:pt x="1437799" y="4894128"/>
                </a:cubicBezTo>
                <a:cubicBezTo>
                  <a:pt x="1390190" y="4869442"/>
                  <a:pt x="1342582" y="4846520"/>
                  <a:pt x="1296736" y="4818307"/>
                </a:cubicBezTo>
                <a:cubicBezTo>
                  <a:pt x="1273812" y="4804201"/>
                  <a:pt x="1250890" y="4791857"/>
                  <a:pt x="1227967" y="4777750"/>
                </a:cubicBezTo>
                <a:lnTo>
                  <a:pt x="1160962" y="4733669"/>
                </a:lnTo>
                <a:lnTo>
                  <a:pt x="1127460" y="4712509"/>
                </a:lnTo>
                <a:lnTo>
                  <a:pt x="1095721" y="4689586"/>
                </a:lnTo>
                <a:lnTo>
                  <a:pt x="1030478" y="4641978"/>
                </a:lnTo>
                <a:cubicBezTo>
                  <a:pt x="945840" y="4576735"/>
                  <a:pt x="864728" y="4507968"/>
                  <a:pt x="788908" y="4433909"/>
                </a:cubicBezTo>
                <a:cubicBezTo>
                  <a:pt x="711323" y="4359851"/>
                  <a:pt x="640791" y="4280502"/>
                  <a:pt x="573786" y="4199390"/>
                </a:cubicBezTo>
                <a:cubicBezTo>
                  <a:pt x="508543" y="4116516"/>
                  <a:pt x="445065" y="4030114"/>
                  <a:pt x="390403" y="3940187"/>
                </a:cubicBezTo>
                <a:cubicBezTo>
                  <a:pt x="362191" y="3896104"/>
                  <a:pt x="337505" y="3848496"/>
                  <a:pt x="311054" y="3802650"/>
                </a:cubicBezTo>
                <a:cubicBezTo>
                  <a:pt x="296948" y="3779727"/>
                  <a:pt x="286368" y="3755041"/>
                  <a:pt x="274026" y="3732119"/>
                </a:cubicBezTo>
                <a:cubicBezTo>
                  <a:pt x="261682" y="3709195"/>
                  <a:pt x="249340" y="3686273"/>
                  <a:pt x="238760" y="3661587"/>
                </a:cubicBezTo>
                <a:lnTo>
                  <a:pt x="207021" y="3589291"/>
                </a:lnTo>
                <a:cubicBezTo>
                  <a:pt x="201730" y="3576949"/>
                  <a:pt x="196441" y="3564605"/>
                  <a:pt x="191150" y="3552263"/>
                </a:cubicBezTo>
                <a:lnTo>
                  <a:pt x="177044" y="3515233"/>
                </a:lnTo>
                <a:lnTo>
                  <a:pt x="148831" y="3441174"/>
                </a:lnTo>
                <a:cubicBezTo>
                  <a:pt x="140016" y="3416488"/>
                  <a:pt x="132963" y="3390040"/>
                  <a:pt x="124145" y="3365354"/>
                </a:cubicBezTo>
                <a:cubicBezTo>
                  <a:pt x="106512" y="3315982"/>
                  <a:pt x="94170" y="3264845"/>
                  <a:pt x="80064" y="3213711"/>
                </a:cubicBezTo>
                <a:cubicBezTo>
                  <a:pt x="73011" y="3187260"/>
                  <a:pt x="67720" y="3162574"/>
                  <a:pt x="62431" y="3136126"/>
                </a:cubicBezTo>
                <a:cubicBezTo>
                  <a:pt x="57140" y="3109675"/>
                  <a:pt x="51851" y="3084989"/>
                  <a:pt x="46560" y="3058541"/>
                </a:cubicBezTo>
                <a:cubicBezTo>
                  <a:pt x="27165" y="2954506"/>
                  <a:pt x="11295" y="2850472"/>
                  <a:pt x="6006" y="2744675"/>
                </a:cubicBezTo>
                <a:cubicBezTo>
                  <a:pt x="-8101" y="2534842"/>
                  <a:pt x="2479" y="2323247"/>
                  <a:pt x="39507" y="2115178"/>
                </a:cubicBezTo>
                <a:lnTo>
                  <a:pt x="53614" y="2037594"/>
                </a:lnTo>
                <a:cubicBezTo>
                  <a:pt x="58904" y="2011145"/>
                  <a:pt x="65958" y="1986459"/>
                  <a:pt x="71247" y="1960009"/>
                </a:cubicBezTo>
                <a:cubicBezTo>
                  <a:pt x="78300" y="1935323"/>
                  <a:pt x="83591" y="1908874"/>
                  <a:pt x="90644" y="1884188"/>
                </a:cubicBezTo>
                <a:lnTo>
                  <a:pt x="113566" y="1808366"/>
                </a:lnTo>
                <a:cubicBezTo>
                  <a:pt x="117092" y="1796023"/>
                  <a:pt x="120619" y="1783679"/>
                  <a:pt x="124145" y="1771337"/>
                </a:cubicBezTo>
                <a:lnTo>
                  <a:pt x="136489" y="1732545"/>
                </a:lnTo>
                <a:lnTo>
                  <a:pt x="162938" y="1658487"/>
                </a:lnTo>
                <a:cubicBezTo>
                  <a:pt x="173518" y="1633801"/>
                  <a:pt x="182335" y="1609114"/>
                  <a:pt x="192915" y="1584428"/>
                </a:cubicBezTo>
                <a:cubicBezTo>
                  <a:pt x="201730" y="1559742"/>
                  <a:pt x="212310" y="1535056"/>
                  <a:pt x="222890" y="1512132"/>
                </a:cubicBezTo>
                <a:cubicBezTo>
                  <a:pt x="245813" y="1464524"/>
                  <a:pt x="266973" y="1416915"/>
                  <a:pt x="291659" y="1371069"/>
                </a:cubicBezTo>
                <a:cubicBezTo>
                  <a:pt x="304001" y="1348147"/>
                  <a:pt x="316345" y="1325223"/>
                  <a:pt x="328687" y="1302302"/>
                </a:cubicBezTo>
                <a:lnTo>
                  <a:pt x="369244" y="1233532"/>
                </a:lnTo>
                <a:cubicBezTo>
                  <a:pt x="383350" y="1210610"/>
                  <a:pt x="397457" y="1187687"/>
                  <a:pt x="411563" y="1166527"/>
                </a:cubicBezTo>
                <a:lnTo>
                  <a:pt x="453882" y="1101286"/>
                </a:lnTo>
                <a:lnTo>
                  <a:pt x="499728" y="1037808"/>
                </a:lnTo>
                <a:cubicBezTo>
                  <a:pt x="515596" y="1014884"/>
                  <a:pt x="531467" y="993724"/>
                  <a:pt x="547336" y="974329"/>
                </a:cubicBezTo>
                <a:cubicBezTo>
                  <a:pt x="676057" y="810342"/>
                  <a:pt x="824173" y="660463"/>
                  <a:pt x="988159" y="531742"/>
                </a:cubicBezTo>
                <a:cubicBezTo>
                  <a:pt x="1153908" y="403022"/>
                  <a:pt x="1333764" y="293698"/>
                  <a:pt x="1524200" y="209060"/>
                </a:cubicBezTo>
                <a:close/>
                <a:moveTo>
                  <a:pt x="3479692" y="202007"/>
                </a:moveTo>
                <a:cubicBezTo>
                  <a:pt x="3511432" y="210822"/>
                  <a:pt x="3544933" y="219640"/>
                  <a:pt x="3576673" y="230220"/>
                </a:cubicBezTo>
                <a:lnTo>
                  <a:pt x="3673655" y="263721"/>
                </a:lnTo>
                <a:cubicBezTo>
                  <a:pt x="3969888" y="406549"/>
                  <a:pt x="4236144" y="607564"/>
                  <a:pt x="4454792" y="850899"/>
                </a:cubicBezTo>
                <a:lnTo>
                  <a:pt x="4400131" y="801526"/>
                </a:lnTo>
                <a:cubicBezTo>
                  <a:pt x="4380734" y="785656"/>
                  <a:pt x="4363101" y="769787"/>
                  <a:pt x="4343706" y="753917"/>
                </a:cubicBezTo>
                <a:cubicBezTo>
                  <a:pt x="4096845" y="514109"/>
                  <a:pt x="3802374" y="323673"/>
                  <a:pt x="3479692" y="202007"/>
                </a:cubicBezTo>
                <a:close/>
                <a:moveTo>
                  <a:pt x="2955994" y="198480"/>
                </a:moveTo>
                <a:lnTo>
                  <a:pt x="2996548" y="198480"/>
                </a:lnTo>
                <a:lnTo>
                  <a:pt x="3070607" y="212587"/>
                </a:lnTo>
                <a:lnTo>
                  <a:pt x="3144665" y="230220"/>
                </a:lnTo>
                <a:lnTo>
                  <a:pt x="3181695" y="239035"/>
                </a:lnTo>
                <a:cubicBezTo>
                  <a:pt x="3194037" y="242562"/>
                  <a:pt x="3206381" y="246088"/>
                  <a:pt x="3218723" y="249615"/>
                </a:cubicBezTo>
                <a:lnTo>
                  <a:pt x="3291019" y="270774"/>
                </a:lnTo>
                <a:cubicBezTo>
                  <a:pt x="3386237" y="302514"/>
                  <a:pt x="3481455" y="337780"/>
                  <a:pt x="3573146" y="381863"/>
                </a:cubicBezTo>
                <a:cubicBezTo>
                  <a:pt x="3758291" y="466501"/>
                  <a:pt x="3929331" y="577587"/>
                  <a:pt x="4084501" y="706309"/>
                </a:cubicBezTo>
                <a:cubicBezTo>
                  <a:pt x="4072157" y="699255"/>
                  <a:pt x="4058051" y="693965"/>
                  <a:pt x="4045708" y="686911"/>
                </a:cubicBezTo>
                <a:cubicBezTo>
                  <a:pt x="4040418" y="683385"/>
                  <a:pt x="4033364" y="679858"/>
                  <a:pt x="4028076" y="676332"/>
                </a:cubicBezTo>
                <a:cubicBezTo>
                  <a:pt x="3684233" y="411838"/>
                  <a:pt x="3266333" y="244326"/>
                  <a:pt x="2836090" y="200243"/>
                </a:cubicBezTo>
                <a:lnTo>
                  <a:pt x="2915437" y="200243"/>
                </a:lnTo>
                <a:close/>
                <a:moveTo>
                  <a:pt x="2590991" y="150870"/>
                </a:moveTo>
                <a:lnTo>
                  <a:pt x="2495773" y="164977"/>
                </a:lnTo>
                <a:lnTo>
                  <a:pt x="2471087" y="168503"/>
                </a:lnTo>
                <a:lnTo>
                  <a:pt x="2446401" y="173792"/>
                </a:lnTo>
                <a:lnTo>
                  <a:pt x="2398793" y="184372"/>
                </a:lnTo>
                <a:cubicBezTo>
                  <a:pt x="2114902" y="207296"/>
                  <a:pt x="1836302" y="281354"/>
                  <a:pt x="1580625" y="403020"/>
                </a:cubicBezTo>
                <a:cubicBezTo>
                  <a:pt x="1324947" y="522924"/>
                  <a:pt x="1090430" y="692200"/>
                  <a:pt x="892941" y="894980"/>
                </a:cubicBezTo>
                <a:cubicBezTo>
                  <a:pt x="972288" y="792709"/>
                  <a:pt x="1060453" y="695727"/>
                  <a:pt x="1159197" y="605800"/>
                </a:cubicBezTo>
                <a:cubicBezTo>
                  <a:pt x="1261468" y="529977"/>
                  <a:pt x="1372557" y="464737"/>
                  <a:pt x="1485407" y="406547"/>
                </a:cubicBezTo>
                <a:cubicBezTo>
                  <a:pt x="1543595" y="378334"/>
                  <a:pt x="1601785" y="351886"/>
                  <a:pt x="1659972" y="327200"/>
                </a:cubicBezTo>
                <a:lnTo>
                  <a:pt x="1749901" y="293696"/>
                </a:lnTo>
                <a:cubicBezTo>
                  <a:pt x="1778114" y="283117"/>
                  <a:pt x="1809853" y="274301"/>
                  <a:pt x="1839828" y="263721"/>
                </a:cubicBezTo>
                <a:cubicBezTo>
                  <a:pt x="1961496" y="226691"/>
                  <a:pt x="2086689" y="194952"/>
                  <a:pt x="2211884" y="177319"/>
                </a:cubicBezTo>
                <a:cubicBezTo>
                  <a:pt x="2337077" y="159686"/>
                  <a:pt x="2464034" y="150870"/>
                  <a:pt x="2590991" y="150870"/>
                </a:cubicBezTo>
                <a:close/>
                <a:moveTo>
                  <a:pt x="2522251" y="412"/>
                </a:moveTo>
                <a:cubicBezTo>
                  <a:pt x="2785505" y="-4299"/>
                  <a:pt x="3049008" y="31407"/>
                  <a:pt x="3301599" y="106789"/>
                </a:cubicBezTo>
                <a:cubicBezTo>
                  <a:pt x="3278677" y="103263"/>
                  <a:pt x="3255753" y="99736"/>
                  <a:pt x="3236358" y="96209"/>
                </a:cubicBezTo>
                <a:cubicBezTo>
                  <a:pt x="3213434" y="92683"/>
                  <a:pt x="3190512" y="90918"/>
                  <a:pt x="3167589" y="89156"/>
                </a:cubicBezTo>
                <a:cubicBezTo>
                  <a:pt x="3107637" y="73286"/>
                  <a:pt x="3045922" y="62706"/>
                  <a:pt x="2984206" y="52126"/>
                </a:cubicBezTo>
                <a:cubicBezTo>
                  <a:pt x="2952467" y="48600"/>
                  <a:pt x="2922492" y="43311"/>
                  <a:pt x="2890753" y="39784"/>
                </a:cubicBezTo>
                <a:cubicBezTo>
                  <a:pt x="2859013" y="36257"/>
                  <a:pt x="2829036" y="32731"/>
                  <a:pt x="2797297" y="30967"/>
                </a:cubicBezTo>
                <a:cubicBezTo>
                  <a:pt x="2765558" y="29204"/>
                  <a:pt x="2735583" y="23913"/>
                  <a:pt x="2703844" y="23913"/>
                </a:cubicBezTo>
                <a:lnTo>
                  <a:pt x="2610388" y="20387"/>
                </a:lnTo>
                <a:cubicBezTo>
                  <a:pt x="2578649" y="20387"/>
                  <a:pt x="2548674" y="22151"/>
                  <a:pt x="2516935" y="22151"/>
                </a:cubicBezTo>
                <a:lnTo>
                  <a:pt x="2469325" y="23913"/>
                </a:lnTo>
                <a:cubicBezTo>
                  <a:pt x="2455218" y="25678"/>
                  <a:pt x="2439350" y="25678"/>
                  <a:pt x="2423479" y="27440"/>
                </a:cubicBezTo>
                <a:cubicBezTo>
                  <a:pt x="2173092" y="41546"/>
                  <a:pt x="1926231" y="94445"/>
                  <a:pt x="1691714" y="182610"/>
                </a:cubicBezTo>
                <a:cubicBezTo>
                  <a:pt x="1705820" y="175557"/>
                  <a:pt x="1716400" y="170268"/>
                  <a:pt x="1725215" y="164977"/>
                </a:cubicBezTo>
                <a:cubicBezTo>
                  <a:pt x="1734033" y="161450"/>
                  <a:pt x="1742848" y="156161"/>
                  <a:pt x="1751666" y="152635"/>
                </a:cubicBezTo>
                <a:cubicBezTo>
                  <a:pt x="1769298" y="143817"/>
                  <a:pt x="1786931" y="135002"/>
                  <a:pt x="1818671" y="122658"/>
                </a:cubicBezTo>
                <a:cubicBezTo>
                  <a:pt x="1834539" y="115605"/>
                  <a:pt x="1853937" y="108551"/>
                  <a:pt x="1876858" y="101498"/>
                </a:cubicBezTo>
                <a:cubicBezTo>
                  <a:pt x="1899782" y="94445"/>
                  <a:pt x="1927995" y="83865"/>
                  <a:pt x="1963261" y="75050"/>
                </a:cubicBezTo>
                <a:cubicBezTo>
                  <a:pt x="1998527" y="66232"/>
                  <a:pt x="2039081" y="55653"/>
                  <a:pt x="2088454" y="45073"/>
                </a:cubicBezTo>
                <a:cubicBezTo>
                  <a:pt x="2113140" y="41546"/>
                  <a:pt x="2139590" y="36257"/>
                  <a:pt x="2167803" y="30967"/>
                </a:cubicBezTo>
                <a:cubicBezTo>
                  <a:pt x="2181909" y="29204"/>
                  <a:pt x="2196015" y="25678"/>
                  <a:pt x="2211884" y="23913"/>
                </a:cubicBezTo>
                <a:cubicBezTo>
                  <a:pt x="2225990" y="22151"/>
                  <a:pt x="2243623" y="20387"/>
                  <a:pt x="2259494" y="18624"/>
                </a:cubicBezTo>
                <a:cubicBezTo>
                  <a:pt x="2346777" y="8045"/>
                  <a:pt x="2434499" y="1984"/>
                  <a:pt x="2522251" y="412"/>
                </a:cubicBez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</p:pic>
      <p:sp>
        <p:nvSpPr>
          <p:cNvPr id="4098" name="Slide Number Placeholder 5"/>
          <p:cNvSpPr txBox="1">
            <a:spLocks noGrp="1"/>
          </p:cNvSpPr>
          <p:nvPr/>
        </p:nvSpPr>
        <p:spPr>
          <a:xfrm>
            <a:off x="6948170" y="6477635"/>
            <a:ext cx="2133600" cy="3651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  <a:buNone/>
            </a:pPr>
            <a:r>
              <a:rPr lang="ru-RU" altLang="en-US" sz="1200" dirty="0">
                <a:solidFill>
                  <a:srgbClr val="898989"/>
                </a:solidFill>
                <a:latin typeface="Calibri" panose="020F0502020204030204" pitchFamily="34" charset="0"/>
              </a:rPr>
              <a:t>3</a:t>
            </a:r>
          </a:p>
        </p:txBody>
      </p:sp>
      <p:pic>
        <p:nvPicPr>
          <p:cNvPr id="4099" name="Picture 6" descr="C:\Users\Бюджет11\Desktop\Coat_of_Arms_of_Valuyki_(Belgorod_oblast).svg.pngCoat_of_Arms_of_Valuyki_(Belgorod_oblast).sv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705" y="332740"/>
            <a:ext cx="796290" cy="84645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1" name="Picture 6" descr="C:\Users\Бюджет11\Desktop\12.jpg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28940" y="260985"/>
            <a:ext cx="852170" cy="80200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Скругленный прямоугольник 7"/>
          <p:cNvSpPr/>
          <p:nvPr/>
        </p:nvSpPr>
        <p:spPr>
          <a:xfrm>
            <a:off x="1043940" y="219710"/>
            <a:ext cx="6482715" cy="107188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threePt" dir="t"/>
            </a:scene3d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5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ru-RU" altLang="zh-CN" sz="2400" b="1" noProof="1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隶书"/>
                <a:cs typeface="Times New Roman" panose="02020603050405020304" pitchFamily="18" charset="0"/>
                <a:sym typeface="+mn-ea"/>
              </a:rPr>
              <a:t>Основные характеристики </a:t>
            </a:r>
            <a:r>
              <a:rPr lang="ru-RU" altLang="zh-CN" sz="2400" b="1" noProof="1" smtClean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隶书"/>
                <a:cs typeface="Times New Roman" panose="02020603050405020304" pitchFamily="18" charset="0"/>
                <a:sym typeface="+mn-ea"/>
              </a:rPr>
              <a:t>бюджета Валуйского городского округа </a:t>
            </a:r>
            <a:endParaRPr lang="ru-RU" altLang="zh-CN" sz="2400" b="1" noProof="1">
              <a:solidFill>
                <a:srgbClr val="00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隶书"/>
              <a:cs typeface="Times New Roman" panose="02020603050405020304" pitchFamily="18" charset="0"/>
              <a:sym typeface="+mn-ea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ru-RU" altLang="zh-CN" sz="2400" b="1" noProof="1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隶书"/>
                <a:cs typeface="Times New Roman" panose="02020603050405020304" pitchFamily="18" charset="0"/>
                <a:sym typeface="+mn-ea"/>
              </a:rPr>
              <a:t>за 2022 год, тыс. </a:t>
            </a:r>
            <a:r>
              <a:rPr lang="ru-RU" altLang="zh-CN" sz="2400" b="1" noProof="1" smtClean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隶书"/>
                <a:cs typeface="Times New Roman" panose="02020603050405020304" pitchFamily="18" charset="0"/>
                <a:sym typeface="+mn-ea"/>
              </a:rPr>
              <a:t>рублей</a:t>
            </a:r>
            <a:endParaRPr lang="ru-RU" altLang="zh-CN" sz="2400" b="1" noProof="1">
              <a:solidFill>
                <a:srgbClr val="00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隶书"/>
              <a:cs typeface="Times New Roman" panose="02020603050405020304" pitchFamily="18" charset="0"/>
              <a:sym typeface="+mn-ea"/>
            </a:endParaRPr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612140" y="1548765"/>
          <a:ext cx="4753610" cy="4579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36830" y="1344930"/>
            <a:ext cx="8785860" cy="463486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softEdge rad="31750"/>
          </a:effectLst>
        </p:spPr>
        <p:txBody>
          <a:bodyPr vert="horz" wrap="none" lIns="91440" tIns="45720" rIns="91440" bIns="45720" numCol="1" anchor="ctr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370" y="116840"/>
            <a:ext cx="9065260" cy="3550285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softEdge rad="12700"/>
          </a:effectLst>
        </p:spPr>
        <p:txBody>
          <a:bodyPr vert="horz" wrap="none" lIns="91440" tIns="45720" rIns="91440" bIns="45720" numCol="1" anchor="ctr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8415" y="2060575"/>
            <a:ext cx="6600825" cy="4773930"/>
          </a:xfrm>
          <a:solidFill>
            <a:srgbClr val="1D3F68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bliqueTopLeft"/>
            <a:lightRig rig="twoPt" dir="t">
              <a:rot lat="0" lon="0" rev="0"/>
            </a:lightRig>
          </a:scene3d>
          <a:sp3d extrusionH="76200">
            <a:extrusionClr>
              <a:schemeClr val="bg1">
                <a:lumMod val="75000"/>
              </a:schemeClr>
            </a:extrusion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ru-RU" altLang="en-US" b="1">
              <a:solidFill>
                <a:schemeClr val="tx1"/>
              </a:solidFill>
              <a:latin typeface="Franklin Gothic Medium" panose="020B0603020102020204" charset="0"/>
              <a:cs typeface="Franklin Gothic Medium" panose="020B0603020102020204" charset="0"/>
            </a:endParaRPr>
          </a:p>
          <a:p>
            <a:pPr algn="ctr"/>
            <a:endParaRPr lang="ru-RU" altLang="en-US">
              <a:solidFill>
                <a:schemeClr val="tx1"/>
              </a:solidFill>
              <a:latin typeface="Franklin Gothic Medium" panose="020B0603020102020204" charset="0"/>
              <a:cs typeface="Franklin Gothic Medium" panose="020B0603020102020204" charset="0"/>
            </a:endParaRPr>
          </a:p>
        </p:txBody>
      </p:sp>
      <p:sp>
        <p:nvSpPr>
          <p:cNvPr id="4098" name="Slide Number Placeholder 5"/>
          <p:cNvSpPr txBox="1">
            <a:spLocks noGrp="1"/>
          </p:cNvSpPr>
          <p:nvPr/>
        </p:nvSpPr>
        <p:spPr>
          <a:xfrm>
            <a:off x="6971030" y="6453505"/>
            <a:ext cx="2133600" cy="3651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  <a:buNone/>
            </a:pPr>
            <a:r>
              <a:rPr lang="ru-RU" altLang="en-US" sz="1200" dirty="0">
                <a:solidFill>
                  <a:srgbClr val="898989"/>
                </a:solidFill>
                <a:latin typeface="Calibri" panose="020F0502020204030204" pitchFamily="34" charset="0"/>
              </a:rPr>
              <a:t>4</a:t>
            </a:r>
          </a:p>
        </p:txBody>
      </p:sp>
      <p:pic>
        <p:nvPicPr>
          <p:cNvPr id="4099" name="Picture 6" descr="C:\Users\Бюджет11\Desktop\Coat_of_Arms_of_Valuyki_(Belgorod_oblast).svg.pngCoat_of_Arms_of_Valuyki_(Belgorod_oblast).sv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705" y="332740"/>
            <a:ext cx="796290" cy="84645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1" name="Picture 6" descr="C:\Users\Бюджет11\Desktop\12.jpg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940" y="260985"/>
            <a:ext cx="852170" cy="80200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Скругленный прямоугольник 7"/>
          <p:cNvSpPr/>
          <p:nvPr/>
        </p:nvSpPr>
        <p:spPr>
          <a:xfrm>
            <a:off x="1043940" y="219710"/>
            <a:ext cx="6482715" cy="79311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threePt" dir="t"/>
            </a:scene3d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ru-RU" b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  <a:sym typeface="+mn-ea"/>
              </a:rPr>
              <a:t>Структура НАЛОГОВЫХ  доходов  бюджета </a:t>
            </a: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ru-RU" b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  <a:sym typeface="+mn-ea"/>
              </a:rPr>
              <a:t>Валуйского городского округа </a:t>
            </a:r>
            <a:r>
              <a:rPr lang="en-US" altLang="ru-RU" b="1" dirty="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  <a:sym typeface="+mn-ea"/>
              </a:rPr>
              <a:t>за 202</a:t>
            </a:r>
            <a:r>
              <a:rPr lang="ru-RU" altLang="en-US" b="1" dirty="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  <a:sym typeface="+mn-ea"/>
              </a:rPr>
              <a:t>2</a:t>
            </a:r>
            <a:r>
              <a:rPr lang="en-US" altLang="ru-RU" b="1" dirty="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  <a:sym typeface="+mn-ea"/>
              </a:rPr>
              <a:t> год (факт)</a:t>
            </a:r>
            <a:endParaRPr kumimoji="0" lang="en-US" altLang="ru-RU" b="1" i="0" u="none" strike="noStrike" kern="1200" cap="none" spc="0" normalizeH="0" baseline="0" noProof="1">
              <a:solidFill>
                <a:schemeClr val="tx1"/>
              </a:solidFill>
              <a:effectLst>
                <a:outerShdw blurRad="38100" dist="38100" dir="2700000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SimSun" panose="02010600030101010101" pitchFamily="2" charset="-122"/>
              <a:cs typeface="Arial" panose="020B0604020202020204" pitchFamily="34" charset="0"/>
              <a:sym typeface="+mn-ea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218440" y="1151890"/>
          <a:ext cx="8825230" cy="5329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40005" y="1557020"/>
            <a:ext cx="8943975" cy="532320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softEdge rad="31750"/>
          </a:effectLst>
        </p:spPr>
        <p:txBody>
          <a:bodyPr vert="horz" wrap="none" lIns="91440" tIns="45720" rIns="91440" bIns="45720" numCol="1" anchor="ctr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370" y="116840"/>
            <a:ext cx="9065260" cy="3550285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softEdge rad="12700"/>
          </a:effectLst>
        </p:spPr>
        <p:txBody>
          <a:bodyPr vert="horz" wrap="none" lIns="91440" tIns="45720" rIns="91440" bIns="45720" numCol="1" anchor="ctr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51460" y="2052955"/>
            <a:ext cx="6435725" cy="4548505"/>
          </a:xfrm>
          <a:solidFill>
            <a:srgbClr val="1D3F68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bliqueTopLeft"/>
            <a:lightRig rig="twoPt" dir="t">
              <a:rot lat="0" lon="0" rev="0"/>
            </a:lightRig>
          </a:scene3d>
          <a:sp3d extrusionH="76200">
            <a:extrusionClr>
              <a:schemeClr val="bg1">
                <a:lumMod val="75000"/>
              </a:schemeClr>
            </a:extrusion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ru-RU" altLang="en-US" b="1">
              <a:solidFill>
                <a:schemeClr val="tx1"/>
              </a:solidFill>
              <a:latin typeface="Franklin Gothic Medium" panose="020B0603020102020204" charset="0"/>
              <a:cs typeface="Franklin Gothic Medium" panose="020B0603020102020204" charset="0"/>
            </a:endParaRPr>
          </a:p>
          <a:p>
            <a:pPr algn="ctr"/>
            <a:endParaRPr lang="ru-RU" altLang="en-US">
              <a:solidFill>
                <a:schemeClr val="tx1"/>
              </a:solidFill>
              <a:latin typeface="Franklin Gothic Medium" panose="020B0603020102020204" charset="0"/>
              <a:cs typeface="Franklin Gothic Medium" panose="020B0603020102020204" charset="0"/>
            </a:endParaRPr>
          </a:p>
        </p:txBody>
      </p:sp>
      <p:sp>
        <p:nvSpPr>
          <p:cNvPr id="4098" name="Slide Number Placeholder 5"/>
          <p:cNvSpPr txBox="1">
            <a:spLocks noGrp="1"/>
          </p:cNvSpPr>
          <p:nvPr/>
        </p:nvSpPr>
        <p:spPr>
          <a:xfrm>
            <a:off x="6948170" y="6379845"/>
            <a:ext cx="2133600" cy="3651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  <a:buNone/>
            </a:pPr>
            <a:r>
              <a:rPr lang="ru-RU" altLang="en-US" sz="1200" dirty="0">
                <a:solidFill>
                  <a:srgbClr val="898989"/>
                </a:solidFill>
                <a:latin typeface="Calibri" panose="020F0502020204030204" pitchFamily="34" charset="0"/>
              </a:rPr>
              <a:t>5</a:t>
            </a:r>
          </a:p>
        </p:txBody>
      </p:sp>
      <p:pic>
        <p:nvPicPr>
          <p:cNvPr id="4099" name="Picture 6" descr="C:\Users\Бюджет11\Desktop\Coat_of_Arms_of_Valuyki_(Belgorod_oblast).svg.pngCoat_of_Arms_of_Valuyki_(Belgorod_oblast).sv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705" y="332740"/>
            <a:ext cx="796290" cy="84645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1" name="Picture 6" descr="C:\Users\Бюджет11\Desktop\12.jpg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940" y="260985"/>
            <a:ext cx="852170" cy="80200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Скругленный прямоугольник 7"/>
          <p:cNvSpPr/>
          <p:nvPr/>
        </p:nvSpPr>
        <p:spPr>
          <a:xfrm>
            <a:off x="1142976" y="214290"/>
            <a:ext cx="6482715" cy="85661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threePt" dir="t"/>
            </a:scene3d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ru-RU" b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  <a:sym typeface="+mn-ea"/>
              </a:rPr>
              <a:t>Структура </a:t>
            </a:r>
            <a:r>
              <a:rPr lang="ru-RU" altLang="en-US" b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  <a:sym typeface="+mn-ea"/>
              </a:rPr>
              <a:t>НЕ</a:t>
            </a:r>
            <a:r>
              <a:rPr lang="en-US" altLang="ru-RU" b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  <a:sym typeface="+mn-ea"/>
              </a:rPr>
              <a:t>НАЛОГОВЫХ  доходов  бюджета </a:t>
            </a: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ru-RU" b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  <a:sym typeface="+mn-ea"/>
              </a:rPr>
              <a:t>Валуйского городского округа за 202</a:t>
            </a:r>
            <a:r>
              <a:rPr lang="ru-RU" altLang="en-US" b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  <a:sym typeface="+mn-ea"/>
              </a:rPr>
              <a:t>2</a:t>
            </a:r>
            <a:r>
              <a:rPr lang="en-US" altLang="ru-RU" b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  <a:sym typeface="+mn-ea"/>
              </a:rPr>
              <a:t> год (факт)</a:t>
            </a:r>
            <a:endParaRPr kumimoji="0" lang="ru-RU" altLang="zh-CN" b="1" i="0" u="none" strike="noStrike" kern="1200" cap="none" spc="0" normalizeH="0" baseline="0" noProof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Franklin Gothic Book" panose="020B0503020102020204" pitchFamily="34" charset="0"/>
              <a:ea typeface="SimSun" panose="02010600030101010101" pitchFamily="2" charset="-122"/>
              <a:cs typeface="+mn-cs"/>
              <a:sym typeface="+mn-ea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94615" y="1291590"/>
          <a:ext cx="8910955" cy="5372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06" y="1534795"/>
            <a:ext cx="8872569" cy="532320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softEdge rad="31750"/>
          </a:effectLst>
        </p:spPr>
        <p:txBody>
          <a:bodyPr vert="horz" wrap="none" lIns="91440" tIns="45720" rIns="91440" bIns="45720" numCol="1" anchor="ctr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370" y="116840"/>
            <a:ext cx="9065260" cy="3550285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softEdge rad="12700"/>
          </a:effectLst>
        </p:spPr>
        <p:txBody>
          <a:bodyPr vert="horz" wrap="none" lIns="91440" tIns="45720" rIns="91440" bIns="45720" numCol="1" anchor="ctr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1357298"/>
            <a:ext cx="9144000" cy="5359400"/>
          </a:xfrm>
          <a:solidFill>
            <a:srgbClr val="253C5E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bliqueTopLeft"/>
            <a:lightRig rig="twoPt" dir="t">
              <a:rot lat="0" lon="0" rev="0"/>
            </a:lightRig>
          </a:scene3d>
          <a:sp3d extrusionH="76200">
            <a:extrusionClr>
              <a:schemeClr val="bg1">
                <a:lumMod val="75000"/>
              </a:schemeClr>
            </a:extrusion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ru-RU" altLang="en-US" b="1">
              <a:solidFill>
                <a:schemeClr val="tx1"/>
              </a:solidFill>
              <a:latin typeface="Franklin Gothic Medium" panose="020B0603020102020204" charset="0"/>
              <a:cs typeface="Franklin Gothic Medium" panose="020B0603020102020204" charset="0"/>
            </a:endParaRPr>
          </a:p>
          <a:p>
            <a:pPr algn="ctr"/>
            <a:endParaRPr lang="ru-RU" altLang="en-US">
              <a:solidFill>
                <a:schemeClr val="tx1"/>
              </a:solidFill>
              <a:latin typeface="Franklin Gothic Medium" panose="020B0603020102020204" charset="0"/>
              <a:cs typeface="Franklin Gothic Medium" panose="020B0603020102020204" charset="0"/>
            </a:endParaRPr>
          </a:p>
        </p:txBody>
      </p:sp>
      <p:sp>
        <p:nvSpPr>
          <p:cNvPr id="4098" name="Slide Number Placeholder 5"/>
          <p:cNvSpPr txBox="1">
            <a:spLocks noGrp="1"/>
          </p:cNvSpPr>
          <p:nvPr/>
        </p:nvSpPr>
        <p:spPr>
          <a:xfrm>
            <a:off x="6876415" y="6309360"/>
            <a:ext cx="2133600" cy="3651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  <a:buNone/>
            </a:pPr>
            <a:r>
              <a:rPr lang="ru-RU" altLang="en-US" sz="1200" dirty="0">
                <a:solidFill>
                  <a:schemeClr val="bg1"/>
                </a:solidFill>
                <a:latin typeface="Calibri" panose="020F0502020204030204" pitchFamily="34" charset="0"/>
              </a:rPr>
              <a:t>6</a:t>
            </a:r>
          </a:p>
        </p:txBody>
      </p:sp>
      <p:pic>
        <p:nvPicPr>
          <p:cNvPr id="4099" name="Picture 6" descr="C:\Users\Бюджет11\Desktop\Coat_of_Arms_of_Valuyki_(Belgorod_oblast).svg.pngCoat_of_Arms_of_Valuyki_(Belgorod_oblast).sv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705" y="332740"/>
            <a:ext cx="796290" cy="84645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1" name="Picture 6" descr="C:\Users\Бюджет11\Desktop\12.jpg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28940" y="260985"/>
            <a:ext cx="852170" cy="80200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Скругленный прямоугольник 7"/>
          <p:cNvSpPr/>
          <p:nvPr/>
        </p:nvSpPr>
        <p:spPr>
          <a:xfrm>
            <a:off x="1043940" y="219710"/>
            <a:ext cx="6482715" cy="107188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threePt" dir="t"/>
            </a:scene3d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5pPr>
          </a:lstStyle>
          <a:p>
            <a:pPr lvl="0" algn="ctr" eaLnBrk="1" hangingPunct="1"/>
            <a:r>
              <a:rPr lang="en-US" altLang="x-none" b="1" noProof="1" smtClean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隶书"/>
                <a:cs typeface="Times New Roman" panose="02020603050405020304" pitchFamily="18" charset="0"/>
                <a:sym typeface="+mn-ea"/>
              </a:rPr>
              <a:t>Расходы бюджета Валуйского городского округа </a:t>
            </a:r>
          </a:p>
          <a:p>
            <a:pPr lvl="0" algn="ctr" eaLnBrk="1" hangingPunct="1"/>
            <a:r>
              <a:rPr lang="en-US" altLang="x-none" b="1" noProof="1" smtClean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隶书"/>
                <a:cs typeface="Times New Roman" panose="02020603050405020304" pitchFamily="18" charset="0"/>
                <a:sym typeface="+mn-ea"/>
              </a:rPr>
              <a:t>за 202</a:t>
            </a:r>
            <a:r>
              <a:rPr lang="ru-RU" altLang="x-none" b="1" noProof="1" smtClean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隶书"/>
                <a:cs typeface="Times New Roman" panose="02020603050405020304" pitchFamily="18" charset="0"/>
                <a:sym typeface="+mn-ea"/>
              </a:rPr>
              <a:t>2</a:t>
            </a:r>
            <a:r>
              <a:rPr lang="en-US" altLang="x-none" b="1" noProof="1" smtClean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隶书"/>
                <a:cs typeface="Times New Roman" panose="02020603050405020304" pitchFamily="18" charset="0"/>
                <a:sym typeface="+mn-ea"/>
              </a:rPr>
              <a:t> год по отраслям</a:t>
            </a:r>
            <a:r>
              <a:rPr lang="ru-RU" altLang="x-none" b="1" noProof="1" smtClean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隶书"/>
                <a:cs typeface="Times New Roman" panose="02020603050405020304" pitchFamily="18" charset="0"/>
                <a:sym typeface="+mn-ea"/>
              </a:rPr>
              <a:t> (факт)</a:t>
            </a:r>
            <a:endParaRPr lang="en-US" altLang="x-none" b="1" noProof="1" smtClean="0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隶书"/>
              <a:cs typeface="Times New Roman" panose="02020603050405020304" pitchFamily="18" charset="0"/>
              <a:sym typeface="+mn-ea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0" y="1500174"/>
          <a:ext cx="8853488" cy="4757738"/>
        </p:xfrm>
        <a:graphic>
          <a:graphicData uri="http://schemas.openxmlformats.org/presentationml/2006/ole">
            <p:oleObj spid="_x0000_s1025" name="Worksheet" r:id="rId6" imgW="8924922" imgH="4867290" progId="Excel.Sheet.8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8585" y="5919470"/>
            <a:ext cx="8856980" cy="149860"/>
          </a:xfrm>
          <a:prstGeom prst="rect">
            <a:avLst/>
          </a:prstGeom>
          <a:solidFill>
            <a:srgbClr val="253C5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/>
          <a:lstStyle/>
          <a:p>
            <a:pPr algn="ctr"/>
            <a:endParaRPr lang="ru-RU" altLang="en-US" sz="4800" b="1">
              <a:solidFill>
                <a:schemeClr val="tx1"/>
              </a:solidFill>
              <a:latin typeface="Franklin Gothic Medium" panose="020B0603020102020204" charset="0"/>
              <a:cs typeface="Franklin Gothic Medium" panose="020B0603020102020204" charset="0"/>
              <a:sym typeface="+mn-ea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16200000">
            <a:off x="-2553970" y="3974465"/>
            <a:ext cx="5262880" cy="139700"/>
          </a:xfrm>
          <a:prstGeom prst="rect">
            <a:avLst/>
          </a:prstGeom>
          <a:solidFill>
            <a:srgbClr val="253C5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/>
          <a:lstStyle/>
          <a:p>
            <a:pPr algn="ctr"/>
            <a:endParaRPr lang="ru-RU" altLang="en-US" sz="4800" b="1">
              <a:solidFill>
                <a:schemeClr val="tx1"/>
              </a:solidFill>
              <a:latin typeface="Franklin Gothic Medium" panose="020B0603020102020204" charset="0"/>
              <a:cs typeface="Franklin Gothic Medium" panose="020B0603020102020204" charset="0"/>
              <a:sym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62865" y="1534795"/>
            <a:ext cx="8943975" cy="532320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softEdge rad="31750"/>
          </a:effectLst>
        </p:spPr>
        <p:txBody>
          <a:bodyPr vert="horz" wrap="none" lIns="91440" tIns="45720" rIns="91440" bIns="45720" numCol="1" anchor="ctr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370" y="116840"/>
            <a:ext cx="9065260" cy="3550285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softEdge rad="12700"/>
          </a:effectLst>
        </p:spPr>
        <p:txBody>
          <a:bodyPr vert="horz" wrap="none" lIns="91440" tIns="45720" rIns="91440" bIns="45720" numCol="1" anchor="ctr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9370" y="2061210"/>
            <a:ext cx="6647815" cy="4686935"/>
          </a:xfrm>
          <a:solidFill>
            <a:srgbClr val="1D3F68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bliqueTopLeft"/>
            <a:lightRig rig="twoPt" dir="t">
              <a:rot lat="0" lon="0" rev="0"/>
            </a:lightRig>
          </a:scene3d>
          <a:sp3d extrusionH="76200">
            <a:extrusionClr>
              <a:schemeClr val="bg1">
                <a:lumMod val="75000"/>
              </a:schemeClr>
            </a:extrusion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ru-RU" altLang="en-US" b="1">
              <a:solidFill>
                <a:schemeClr val="tx1"/>
              </a:solidFill>
              <a:latin typeface="Franklin Gothic Medium" panose="020B0603020102020204" charset="0"/>
              <a:cs typeface="Franklin Gothic Medium" panose="020B0603020102020204" charset="0"/>
            </a:endParaRPr>
          </a:p>
          <a:p>
            <a:pPr algn="ctr"/>
            <a:endParaRPr lang="ru-RU" altLang="en-US">
              <a:solidFill>
                <a:schemeClr val="tx1"/>
              </a:solidFill>
              <a:latin typeface="Franklin Gothic Medium" panose="020B0603020102020204" charset="0"/>
              <a:cs typeface="Franklin Gothic Medium" panose="020B0603020102020204" charset="0"/>
            </a:endParaRPr>
          </a:p>
        </p:txBody>
      </p:sp>
      <p:sp>
        <p:nvSpPr>
          <p:cNvPr id="4098" name="Slide Number Placeholder 5"/>
          <p:cNvSpPr txBox="1">
            <a:spLocks noGrp="1"/>
          </p:cNvSpPr>
          <p:nvPr/>
        </p:nvSpPr>
        <p:spPr>
          <a:xfrm>
            <a:off x="6971030" y="6453505"/>
            <a:ext cx="2133600" cy="3651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  <a:buNone/>
            </a:pPr>
            <a:r>
              <a:rPr lang="ru-RU" altLang="en-US" sz="1200" dirty="0">
                <a:solidFill>
                  <a:srgbClr val="898989"/>
                </a:solidFill>
                <a:latin typeface="Calibri" panose="020F0502020204030204" pitchFamily="34" charset="0"/>
              </a:rPr>
              <a:t>7</a:t>
            </a:r>
          </a:p>
        </p:txBody>
      </p:sp>
      <p:pic>
        <p:nvPicPr>
          <p:cNvPr id="4099" name="Picture 6" descr="C:\Users\Бюджет11\Desktop\Coat_of_Arms_of_Valuyki_(Belgorod_oblast).svg.pngCoat_of_Arms_of_Valuyki_(Belgorod_oblast).sv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705" y="332740"/>
            <a:ext cx="796290" cy="84645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1" name="Picture 6" descr="C:\Users\Бюджет11\Desktop\12.jpg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940" y="260985"/>
            <a:ext cx="852170" cy="80200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Скругленный прямоугольник 7"/>
          <p:cNvSpPr/>
          <p:nvPr/>
        </p:nvSpPr>
        <p:spPr>
          <a:xfrm>
            <a:off x="1043940" y="219710"/>
            <a:ext cx="6482715" cy="107188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threePt" dir="t"/>
            </a:scene3d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ru-RU" altLang="zh-CN" b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隶书"/>
                <a:cs typeface="Times New Roman" panose="02020603050405020304" pitchFamily="18" charset="0"/>
                <a:sym typeface="+mn-ea"/>
              </a:rPr>
              <a:t>ОСНОВНЫЕ ХАРАКТЕРИСТИКИ БЮДЖЕТА</a:t>
            </a:r>
            <a:br>
              <a:rPr lang="ru-RU" altLang="zh-CN" b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隶书"/>
                <a:cs typeface="Times New Roman" panose="02020603050405020304" pitchFamily="18" charset="0"/>
                <a:sym typeface="+mn-ea"/>
              </a:rPr>
            </a:br>
            <a:r>
              <a:rPr lang="ru-RU" altLang="zh-CN" b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隶书"/>
                <a:cs typeface="Times New Roman" panose="02020603050405020304" pitchFamily="18" charset="0"/>
                <a:sym typeface="+mn-ea"/>
              </a:rPr>
              <a:t>                      ВАЛУЙСКОГО ГОРОДСКОГО ОКРУГА ЗА 2022 </a:t>
            </a:r>
            <a:r>
              <a:rPr lang="ru-RU" altLang="zh-CN" b="1" dirty="0" smtClean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隶书"/>
                <a:cs typeface="Times New Roman" panose="02020603050405020304" pitchFamily="18" charset="0"/>
                <a:sym typeface="+mn-ea"/>
              </a:rPr>
              <a:t>год (тыс.рублей)</a:t>
            </a:r>
            <a:endParaRPr kumimoji="0" lang="ru-RU" altLang="zh-CN" b="1" i="0" u="none" strike="noStrike" kern="1200" cap="none" spc="0" normalizeH="0" baseline="0" noProof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Franklin Gothic Book" panose="020B0503020102020204" pitchFamily="34" charset="0"/>
              <a:ea typeface="SimSun" panose="02010600030101010101" pitchFamily="2" charset="-122"/>
              <a:cs typeface="+mn-cs"/>
              <a:sym typeface="+mn-ea"/>
            </a:endParaRPr>
          </a:p>
        </p:txBody>
      </p:sp>
      <p:graphicFrame>
        <p:nvGraphicFramePr>
          <p:cNvPr id="13315" name="Таблица 13314"/>
          <p:cNvGraphicFramePr/>
          <p:nvPr/>
        </p:nvGraphicFramePr>
        <p:xfrm>
          <a:off x="107315" y="1485265"/>
          <a:ext cx="8829675" cy="4903470"/>
        </p:xfrm>
        <a:graphic>
          <a:graphicData uri="http://schemas.openxmlformats.org/drawingml/2006/table">
            <a:tbl>
              <a:tblPr/>
              <a:tblGrid>
                <a:gridCol w="677545"/>
                <a:gridCol w="4286250"/>
                <a:gridCol w="1428750"/>
                <a:gridCol w="1066165"/>
                <a:gridCol w="1370965"/>
              </a:tblGrid>
              <a:tr h="3714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zh-CN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Раздел</a:t>
                      </a:r>
                      <a:r>
                        <a:rPr lang="ru-RU" altLang="zh-CN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endParaRPr lang="ru-RU" altLang="zh-CN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zh-CN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Наименование</a:t>
                      </a:r>
                      <a:r>
                        <a:rPr lang="ru-RU" altLang="zh-CN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endParaRPr lang="ru-RU" altLang="zh-CN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hangingPunct="1">
                        <a:buNone/>
                      </a:pPr>
                      <a:r>
                        <a:rPr lang="ru-RU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Уточненный план на 2022 год</a:t>
                      </a:r>
                      <a:endParaRPr lang="ru-RU" altLang="zh-CN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Факт </a:t>
                      </a:r>
                      <a:endParaRPr lang="ru-RU" altLang="zh-CN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fontAlgn="ctr" hangingPunct="1">
                        <a:buNone/>
                      </a:pPr>
                      <a:r>
                        <a:rPr lang="ru-RU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2022 </a:t>
                      </a:r>
                      <a:r>
                        <a:rPr lang="ru-RU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года</a:t>
                      </a:r>
                      <a:endParaRPr lang="ru-RU" altLang="zh-CN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hangingPunct="1">
                        <a:buNone/>
                      </a:pPr>
                      <a:r>
                        <a:rPr lang="ru-RU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Процент исполнения, %</a:t>
                      </a:r>
                      <a:endParaRPr lang="ru-RU" altLang="zh-CN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0129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zh-CN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  </a:t>
                      </a:r>
                      <a:endParaRPr lang="ru-RU" altLang="zh-CN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fontAlgn="ctr" hangingPunct="1">
                        <a:buNone/>
                      </a:pPr>
                      <a:r>
                        <a:rPr lang="ru-RU" altLang="zh-CN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  Доходы - всего</a:t>
                      </a:r>
                      <a:r>
                        <a:rPr lang="ru-RU" altLang="zh-CN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endParaRPr lang="ru-RU" altLang="zh-CN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hangingPunct="1">
                        <a:buNone/>
                      </a:pPr>
                      <a:r>
                        <a:rPr lang="ru-RU" alt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3 565</a:t>
                      </a:r>
                      <a:r>
                        <a:rPr lang="ru-RU" altLang="en-US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 214,0</a:t>
                      </a:r>
                      <a:endParaRPr lang="ru-RU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en-US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3 549 255,1</a:t>
                      </a:r>
                      <a:endParaRPr lang="ru-RU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99,6</a:t>
                      </a:r>
                    </a:p>
                  </a:txBody>
                  <a:tcPr marL="9525" marR="9525" marT="9525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36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zh-CN" sz="1200" dirty="0">
                          <a:latin typeface="Arial" panose="020B0604020202020204" pitchFamily="34" charset="0"/>
                        </a:rPr>
                        <a:t>  </a:t>
                      </a:r>
                      <a:endParaRPr lang="ru-RU" altLang="en-US" sz="1200" dirty="0"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fontAlgn="ctr" hangingPunct="1">
                        <a:buNone/>
                      </a:pPr>
                      <a:r>
                        <a:rPr lang="ru-RU" altLang="zh-CN" sz="1200" dirty="0">
                          <a:latin typeface="Times New Roman" panose="02020603050405020304" pitchFamily="18" charset="0"/>
                        </a:rPr>
                        <a:t>  в том числе:</a:t>
                      </a:r>
                      <a:r>
                        <a:rPr lang="ru-RU" altLang="zh-CN" sz="1200" dirty="0">
                          <a:latin typeface="Arial" panose="020B0604020202020204" pitchFamily="34" charset="0"/>
                        </a:rPr>
                        <a:t> </a:t>
                      </a:r>
                      <a:endParaRPr lang="ru-RU" altLang="zh-CN" sz="1200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hangingPunct="1">
                        <a:buNone/>
                      </a:pPr>
                      <a:endParaRPr lang="ru-RU" altLang="en-US" sz="1200" dirty="0"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endParaRPr lang="ru-RU" altLang="en-US" sz="1200" dirty="0"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9240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zh-CN" sz="1200" dirty="0">
                          <a:latin typeface="Arial" panose="020B0604020202020204" pitchFamily="34" charset="0"/>
                        </a:rPr>
                        <a:t>  </a:t>
                      </a:r>
                      <a:endParaRPr lang="ru-RU" altLang="en-US" sz="1200" dirty="0"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fontAlgn="ctr" hangingPunct="1">
                        <a:buNone/>
                      </a:pPr>
                      <a:r>
                        <a:rPr lang="ru-RU" altLang="zh-CN" sz="1200" dirty="0">
                          <a:latin typeface="Times New Roman" panose="02020603050405020304" pitchFamily="18" charset="0"/>
                        </a:rPr>
                        <a:t>  - налоговые и неналоговые доходы</a:t>
                      </a:r>
                      <a:r>
                        <a:rPr lang="ru-RU" altLang="zh-CN" sz="1200" dirty="0">
                          <a:latin typeface="Arial" panose="020B0604020202020204" pitchFamily="34" charset="0"/>
                        </a:rPr>
                        <a:t> </a:t>
                      </a:r>
                      <a:endParaRPr lang="ru-RU" altLang="zh-CN" sz="1200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hangingPunct="1"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934 804,0</a:t>
                      </a: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972 934,2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104,1</a:t>
                      </a:r>
                    </a:p>
                  </a:txBody>
                  <a:tcPr marL="9525" marR="9525" marT="9525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zh-CN" sz="1200" dirty="0">
                          <a:latin typeface="Arial" panose="020B0604020202020204" pitchFamily="34" charset="0"/>
                        </a:rPr>
                        <a:t>  </a:t>
                      </a:r>
                      <a:endParaRPr lang="ru-RU" altLang="en-US" sz="1200" dirty="0"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fontAlgn="ctr" hangingPunct="1">
                        <a:buNone/>
                      </a:pPr>
                      <a:r>
                        <a:rPr lang="ru-RU" altLang="zh-CN" sz="1200" dirty="0">
                          <a:latin typeface="Times New Roman" panose="02020603050405020304" pitchFamily="18" charset="0"/>
                        </a:rPr>
                        <a:t>  - безвозмездные поступления от других бюджетов бюджетной системы РФ</a:t>
                      </a:r>
                      <a:r>
                        <a:rPr lang="ru-RU" altLang="zh-CN" sz="1200" dirty="0">
                          <a:latin typeface="Arial" panose="020B0604020202020204" pitchFamily="34" charset="0"/>
                        </a:rPr>
                        <a:t> </a:t>
                      </a:r>
                      <a:endParaRPr lang="ru-RU" altLang="zh-CN" sz="1200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hangingPunct="1">
                        <a:buNone/>
                      </a:pPr>
                      <a:r>
                        <a:rPr lang="ru-RU" altLang="en-US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2 634 004,0</a:t>
                      </a:r>
                      <a:endParaRPr lang="ru-RU" altLang="en-US" sz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2 580 520,9</a:t>
                      </a:r>
                      <a:endParaRPr lang="ru-RU" altLang="en-US" sz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98,0</a:t>
                      </a:r>
                    </a:p>
                  </a:txBody>
                  <a:tcPr marL="9525" marR="9525" marT="9525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9304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zh-CN" sz="1200" dirty="0">
                          <a:latin typeface="Arial" panose="020B0604020202020204" pitchFamily="34" charset="0"/>
                        </a:rPr>
                        <a:t>  </a:t>
                      </a:r>
                      <a:endParaRPr lang="ru-RU" altLang="en-US" sz="1200" dirty="0"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fontAlgn="ctr" hangingPunct="1">
                        <a:buNone/>
                      </a:pPr>
                      <a:r>
                        <a:rPr lang="ru-RU" altLang="zh-CN" sz="1200" dirty="0">
                          <a:latin typeface="Times New Roman" panose="02020603050405020304" pitchFamily="18" charset="0"/>
                        </a:rPr>
                        <a:t>  - прочие безвозмездные поступления</a:t>
                      </a:r>
                      <a:r>
                        <a:rPr lang="ru-RU" altLang="zh-CN" sz="1200" dirty="0">
                          <a:latin typeface="Arial" panose="020B0604020202020204" pitchFamily="34" charset="0"/>
                        </a:rPr>
                        <a:t> </a:t>
                      </a:r>
                      <a:endParaRPr lang="ru-RU" altLang="zh-CN" sz="1200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hangingPunct="1">
                        <a:buNone/>
                      </a:pPr>
                      <a:r>
                        <a:rPr lang="ru-RU" altLang="zh-CN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485,0</a:t>
                      </a:r>
                      <a:endParaRPr lang="ru-RU" altLang="zh-CN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zh-CN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535,0</a:t>
                      </a:r>
                      <a:endParaRPr lang="ru-RU" altLang="zh-CN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110,3</a:t>
                      </a:r>
                    </a:p>
                  </a:txBody>
                  <a:tcPr marL="9525" marR="9525" marT="9525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endParaRPr lang="ru-RU" altLang="en-US" sz="1200" dirty="0"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fontAlgn="ctr" hangingPunct="1">
                        <a:buNone/>
                      </a:pPr>
                      <a:r>
                        <a:rPr lang="ru-RU" altLang="zh-CN" sz="1200" dirty="0">
                          <a:latin typeface="Times New Roman" panose="02020603050405020304" pitchFamily="18" charset="0"/>
                        </a:rPr>
                        <a:t>  - возврат остатков субсидий, субвенций и иных межбюджетных трансфертов, имеющих целевое назначение, прошлых лет</a:t>
                      </a: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hangingPunct="1">
                        <a:buNone/>
                      </a:pPr>
                      <a:r>
                        <a:rPr lang="ru-RU" alt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-4 079,0</a:t>
                      </a:r>
                      <a:endParaRPr lang="ru-RU" alt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- </a:t>
                      </a:r>
                      <a:r>
                        <a:rPr lang="ru-RU" alt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4 735,0</a:t>
                      </a:r>
                      <a:endParaRPr lang="ru-RU" alt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116,1</a:t>
                      </a:r>
                    </a:p>
                  </a:txBody>
                  <a:tcPr marL="9525" marR="9525" marT="9525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257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zh-CN" sz="1200" dirty="0">
                          <a:latin typeface="Arial" panose="020B0604020202020204" pitchFamily="34" charset="0"/>
                        </a:rPr>
                        <a:t>  </a:t>
                      </a:r>
                      <a:endParaRPr lang="ru-RU" altLang="en-US" sz="1200" dirty="0"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fontAlgn="ctr" hangingPunct="1">
                        <a:buNone/>
                      </a:pPr>
                      <a:r>
                        <a:rPr lang="ru-RU" altLang="zh-CN" sz="1200" b="1" dirty="0">
                          <a:latin typeface="Times New Roman" panose="02020603050405020304" pitchFamily="18" charset="0"/>
                        </a:rPr>
                        <a:t>  Расходы  - всего,</a:t>
                      </a:r>
                      <a:r>
                        <a:rPr lang="ru-RU" altLang="zh-CN" sz="1200" dirty="0">
                          <a:latin typeface="Arial" panose="020B0604020202020204" pitchFamily="34" charset="0"/>
                        </a:rPr>
                        <a:t> </a:t>
                      </a:r>
                      <a:endParaRPr lang="ru-RU" altLang="zh-CN" sz="1200" b="1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fontAlgn="ctr" hangingPunct="1">
                        <a:buClrTx/>
                        <a:buSzTx/>
                        <a:buFontTx/>
                        <a:buNone/>
                      </a:pPr>
                      <a:r>
                        <a:rPr lang="ru-RU" altLang="en-US" sz="1200" b="1" dirty="0" smtClean="0">
                          <a:latin typeface="Times New Roman" panose="02020603050405020304" pitchFamily="18" charset="0"/>
                        </a:rPr>
                        <a:t>3 573 899,6</a:t>
                      </a:r>
                      <a:endParaRPr lang="ru-RU" altLang="en-US" sz="1200" b="1" dirty="0"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algn="ctr" eaLnBrk="1" fontAlgn="ctr" hangingPunct="1">
                        <a:buClrTx/>
                        <a:buSzTx/>
                        <a:buFontTx/>
                        <a:buNone/>
                      </a:pPr>
                      <a:r>
                        <a:rPr lang="ru-RU" altLang="en-US" sz="1200" b="1" dirty="0">
                          <a:latin typeface="Times New Roman" panose="02020603050405020304" pitchFamily="18" charset="0"/>
                        </a:rPr>
                        <a:t> 3 497 245</a:t>
                      </a:r>
                      <a:r>
                        <a:rPr lang="en-GB" altLang="en-US" sz="1200" b="1" dirty="0">
                          <a:latin typeface="Times New Roman" panose="02020603050405020304" pitchFamily="18" charset="0"/>
                        </a:rPr>
                        <a:t>,0</a:t>
                      </a:r>
                      <a:endParaRPr lang="ru-RU" altLang="en-US" sz="1200" b="1" dirty="0"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97,9</a:t>
                      </a:r>
                    </a:p>
                  </a:txBody>
                  <a:tcPr marL="9525" marR="9525" marT="9525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304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endParaRPr lang="ru-RU" altLang="en-US" sz="1200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fontAlgn="ctr" hangingPunct="1">
                        <a:buNone/>
                      </a:pPr>
                      <a:r>
                        <a:rPr lang="ru-RU" altLang="zh-CN" sz="1200" dirty="0">
                          <a:latin typeface="Times New Roman" panose="02020603050405020304" pitchFamily="18" charset="0"/>
                        </a:rPr>
                        <a:t>  в том числе:</a:t>
                      </a:r>
                      <a:r>
                        <a:rPr lang="ru-RU" altLang="zh-CN" sz="1200" dirty="0">
                          <a:latin typeface="Arial" panose="020B0604020202020204" pitchFamily="34" charset="0"/>
                        </a:rPr>
                        <a:t> </a:t>
                      </a:r>
                      <a:endParaRPr lang="ru-RU" altLang="zh-CN" sz="1200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hangingPunct="1">
                        <a:buNone/>
                      </a:pPr>
                      <a:endParaRPr lang="ru-RU" alt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endParaRPr lang="ru-RU" alt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066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zh-CN" sz="1200" dirty="0">
                          <a:latin typeface="Times New Roman" panose="02020603050405020304" pitchFamily="18" charset="0"/>
                        </a:rPr>
                        <a:t>0100</a:t>
                      </a:r>
                      <a:endParaRPr lang="ru-RU" altLang="zh-CN" sz="1200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fontAlgn="ctr" hangingPunct="1">
                        <a:buNone/>
                      </a:pPr>
                      <a:r>
                        <a:rPr lang="ru-RU" altLang="zh-CN" sz="1200" dirty="0">
                          <a:latin typeface="Times New Roman" panose="02020603050405020304" pitchFamily="18" charset="0"/>
                        </a:rPr>
                        <a:t>  Общегосударственный вопросы</a:t>
                      </a:r>
                      <a:r>
                        <a:rPr lang="ru-RU" altLang="zh-CN" sz="1200" dirty="0">
                          <a:latin typeface="Arial" panose="020B0604020202020204" pitchFamily="34" charset="0"/>
                        </a:rPr>
                        <a:t> </a:t>
                      </a:r>
                      <a:endParaRPr lang="ru-RU" altLang="zh-CN" sz="1200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hangingPunct="1">
                        <a:buNone/>
                      </a:pPr>
                      <a:r>
                        <a:rPr lang="ru-RU" alt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278 855,7</a:t>
                      </a:r>
                      <a:endParaRPr lang="ru-RU" alt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en-GB" alt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76 881,4</a:t>
                      </a:r>
                      <a:endParaRPr lang="ru-RU" alt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99,3</a:t>
                      </a:r>
                    </a:p>
                  </a:txBody>
                  <a:tcPr marL="9525" marR="9525" marT="9525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zh-CN" sz="1200" dirty="0">
                          <a:latin typeface="Times New Roman" panose="02020603050405020304" pitchFamily="18" charset="0"/>
                        </a:rPr>
                        <a:t>0300</a:t>
                      </a:r>
                      <a:endParaRPr lang="ru-RU" altLang="zh-CN" sz="1200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fontAlgn="ctr" hangingPunct="1">
                        <a:buNone/>
                      </a:pPr>
                      <a:r>
                        <a:rPr lang="ru-RU" altLang="zh-CN" sz="1200" dirty="0">
                          <a:latin typeface="Times New Roman" panose="02020603050405020304" pitchFamily="18" charset="0"/>
                        </a:rPr>
                        <a:t>  Национальная безопасность и правоохранительная деятельность</a:t>
                      </a:r>
                      <a:r>
                        <a:rPr lang="ru-RU" altLang="zh-CN" sz="1200" dirty="0">
                          <a:latin typeface="Arial" panose="020B0604020202020204" pitchFamily="34" charset="0"/>
                        </a:rPr>
                        <a:t> </a:t>
                      </a:r>
                      <a:endParaRPr lang="ru-RU" altLang="zh-CN" sz="1200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hangingPunct="1">
                        <a:buNone/>
                      </a:pPr>
                      <a:r>
                        <a:rPr lang="ru-RU" alt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34 914,6</a:t>
                      </a: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en-GB" alt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32 </a:t>
                      </a:r>
                      <a:r>
                        <a:rPr lang="en-GB" alt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327,</a:t>
                      </a:r>
                      <a:r>
                        <a:rPr lang="ru-RU" alt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2</a:t>
                      </a:r>
                      <a:endParaRPr lang="ru-RU" alt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92,6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9304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zh-CN" sz="1200" dirty="0">
                          <a:latin typeface="Times New Roman" panose="02020603050405020304" pitchFamily="18" charset="0"/>
                        </a:rPr>
                        <a:t>0400</a:t>
                      </a:r>
                      <a:endParaRPr lang="ru-RU" altLang="zh-CN" sz="1200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fontAlgn="ctr" hangingPunct="1">
                        <a:buNone/>
                      </a:pPr>
                      <a:r>
                        <a:rPr lang="ru-RU" altLang="zh-CN" sz="1200" dirty="0">
                          <a:latin typeface="Times New Roman" panose="02020603050405020304" pitchFamily="18" charset="0"/>
                        </a:rPr>
                        <a:t>  Национальная экономика</a:t>
                      </a:r>
                      <a:r>
                        <a:rPr lang="ru-RU" altLang="zh-CN" sz="1200" dirty="0">
                          <a:latin typeface="Arial" panose="020B0604020202020204" pitchFamily="34" charset="0"/>
                        </a:rPr>
                        <a:t> </a:t>
                      </a:r>
                      <a:endParaRPr lang="ru-RU" altLang="zh-CN" sz="1200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hangingPunct="1">
                        <a:buNone/>
                      </a:pPr>
                      <a:r>
                        <a:rPr lang="ru-RU" altLang="en-US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355 220,9</a:t>
                      </a:r>
                      <a:endParaRPr lang="ru-RU" altLang="en-US" sz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en-GB" altLang="en-US" sz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345 004,1</a:t>
                      </a:r>
                      <a:endParaRPr lang="ru-RU" altLang="en-US" sz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97,1</a:t>
                      </a:r>
                    </a:p>
                  </a:txBody>
                  <a:tcPr marL="9525" marR="9525" marT="9525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9240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zh-CN" sz="1200" dirty="0">
                          <a:latin typeface="Times New Roman" panose="02020603050405020304" pitchFamily="18" charset="0"/>
                        </a:rPr>
                        <a:t>0500</a:t>
                      </a:r>
                      <a:endParaRPr lang="ru-RU" altLang="zh-CN" sz="1200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fontAlgn="ctr" hangingPunct="1">
                        <a:buNone/>
                      </a:pPr>
                      <a:r>
                        <a:rPr lang="ru-RU" altLang="zh-CN" sz="1200" dirty="0">
                          <a:latin typeface="Times New Roman" panose="02020603050405020304" pitchFamily="18" charset="0"/>
                        </a:rPr>
                        <a:t>  Жилищно-коммунальное хозяйство</a:t>
                      </a:r>
                      <a:r>
                        <a:rPr lang="ru-RU" altLang="zh-CN" sz="1200" dirty="0">
                          <a:latin typeface="Arial" panose="020B0604020202020204" pitchFamily="34" charset="0"/>
                        </a:rPr>
                        <a:t> </a:t>
                      </a:r>
                      <a:endParaRPr lang="ru-RU" altLang="zh-CN" sz="1200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hangingPunct="1">
                        <a:buNone/>
                      </a:pPr>
                      <a:r>
                        <a:rPr lang="ru-RU" altLang="en-US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345 100,9</a:t>
                      </a:r>
                      <a:endParaRPr lang="ru-RU" altLang="en-US" sz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en-GB" altLang="en-US" sz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337 964,2</a:t>
                      </a:r>
                      <a:endParaRPr lang="ru-RU" altLang="en-US" sz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97,9</a:t>
                      </a:r>
                    </a:p>
                  </a:txBody>
                  <a:tcPr marL="9525" marR="9525" marT="9525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193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zh-CN" sz="1200" dirty="0">
                          <a:latin typeface="Times New Roman" panose="02020603050405020304" pitchFamily="18" charset="0"/>
                        </a:rPr>
                        <a:t>0600</a:t>
                      </a:r>
                      <a:endParaRPr lang="ru-RU" altLang="zh-CN" sz="1200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fontAlgn="ctr" hangingPunct="1">
                        <a:buNone/>
                      </a:pPr>
                      <a:r>
                        <a:rPr lang="ru-RU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  Охрана окружающей среды</a:t>
                      </a:r>
                      <a:endParaRPr lang="ru-RU" altLang="zh-CN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hangingPunct="1">
                        <a:buNone/>
                      </a:pPr>
                      <a:r>
                        <a:rPr lang="ru-RU" alt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1 180,6</a:t>
                      </a:r>
                      <a:endParaRPr lang="ru-RU" alt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1 </a:t>
                      </a:r>
                      <a:r>
                        <a:rPr lang="en-GB" alt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162,6</a:t>
                      </a:r>
                      <a:endParaRPr lang="ru-RU" alt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98,5</a:t>
                      </a:r>
                    </a:p>
                  </a:txBody>
                  <a:tcPr marL="9525" marR="9525" marT="9525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828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zh-CN" sz="1200" dirty="0">
                          <a:latin typeface="Times New Roman" panose="02020603050405020304" pitchFamily="18" charset="0"/>
                        </a:rPr>
                        <a:t>0700</a:t>
                      </a:r>
                      <a:endParaRPr lang="ru-RU" altLang="zh-CN" sz="1200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fontAlgn="ctr" hangingPunct="1">
                        <a:buNone/>
                      </a:pPr>
                      <a:r>
                        <a:rPr lang="ru-RU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  Образование</a:t>
                      </a:r>
                      <a:r>
                        <a:rPr lang="ru-RU" altLang="zh-CN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endParaRPr lang="ru-RU" altLang="zh-CN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hangingPunct="1">
                        <a:buNone/>
                      </a:pPr>
                      <a:r>
                        <a:rPr lang="ru-RU" altLang="zh-CN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1 714 674,0</a:t>
                      </a:r>
                      <a:endParaRPr lang="ru-RU" altLang="zh-CN" sz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1</a:t>
                      </a:r>
                      <a:r>
                        <a:rPr lang="ru-RU" altLang="zh-CN" sz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 </a:t>
                      </a:r>
                      <a:r>
                        <a:rPr lang="en-GB" altLang="zh-CN" sz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691 663,3</a:t>
                      </a:r>
                      <a:endParaRPr lang="ru-RU" altLang="zh-CN" sz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98,7</a:t>
                      </a:r>
                    </a:p>
                  </a:txBody>
                  <a:tcPr marL="9525" marR="9525" marT="9525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936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zh-CN" sz="1200" dirty="0">
                          <a:latin typeface="Times New Roman" panose="02020603050405020304" pitchFamily="18" charset="0"/>
                        </a:rPr>
                        <a:t>0800</a:t>
                      </a:r>
                      <a:endParaRPr lang="ru-RU" altLang="zh-CN" sz="1200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fontAlgn="ctr" hangingPunct="1">
                        <a:buNone/>
                      </a:pPr>
                      <a:r>
                        <a:rPr lang="ru-RU" altLang="zh-CN" sz="1200" dirty="0">
                          <a:latin typeface="Times New Roman" panose="02020603050405020304" pitchFamily="18" charset="0"/>
                        </a:rPr>
                        <a:t>  Культура, кинематография</a:t>
                      </a:r>
                      <a:endParaRPr lang="ru-RU" altLang="zh-CN" sz="1200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hangingPunct="1">
                        <a:buNone/>
                      </a:pPr>
                      <a:r>
                        <a:rPr lang="ru-RU" altLang="zh-CN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215 961,5</a:t>
                      </a:r>
                      <a:endParaRPr lang="ru-RU" altLang="zh-CN" sz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en-GB" altLang="zh-CN" sz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214 689,7</a:t>
                      </a:r>
                      <a:endParaRPr lang="ru-RU" altLang="zh-CN" sz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99,4</a:t>
                      </a:r>
                    </a:p>
                  </a:txBody>
                  <a:tcPr marL="9525" marR="9525" marT="9525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lvl="0" algn="ctr" eaLnBrk="1" fontAlgn="ctr" hangingPunct="1">
                        <a:buNone/>
                      </a:pPr>
                      <a:r>
                        <a:rPr lang="ru-RU" altLang="zh-CN" sz="1200" dirty="0"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0900</a:t>
                      </a:r>
                    </a:p>
                  </a:txBody>
                  <a:tcPr marL="4536" marR="4536" marT="4536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eaLnBrk="1" fontAlgn="ctr" hangingPunct="1">
                        <a:buNone/>
                      </a:pPr>
                      <a:r>
                        <a:rPr lang="ru-RU" altLang="zh-CN" sz="1200" baseline="0" dirty="0"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  Здравоохранение</a:t>
                      </a:r>
                      <a:endParaRPr lang="ru-RU" altLang="zh-CN" sz="1200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hangingPunct="1">
                        <a:buNone/>
                      </a:pPr>
                      <a:r>
                        <a:rPr lang="ru-RU" alt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26 647,1</a:t>
                      </a:r>
                      <a:endParaRPr lang="ru-RU" alt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hangingPunct="1">
                        <a:buNone/>
                      </a:pPr>
                      <a:r>
                        <a:rPr lang="ru-RU" alt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2</a:t>
                      </a:r>
                      <a:r>
                        <a:rPr lang="en-GB" alt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6 577,6</a:t>
                      </a:r>
                      <a:endParaRPr lang="ru-RU" alt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99,7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9304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zh-CN" sz="1200" dirty="0">
                          <a:latin typeface="Times New Roman" panose="02020603050405020304" pitchFamily="18" charset="0"/>
                        </a:rPr>
                        <a:t>1000</a:t>
                      </a:r>
                      <a:endParaRPr lang="ru-RU" altLang="zh-CN" sz="1200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fontAlgn="ctr" hangingPunct="1">
                        <a:buNone/>
                      </a:pPr>
                      <a:r>
                        <a:rPr lang="ru-RU" altLang="zh-CN" sz="1200" dirty="0">
                          <a:latin typeface="Times New Roman" panose="02020603050405020304" pitchFamily="18" charset="0"/>
                        </a:rPr>
                        <a:t>  Социальная политика</a:t>
                      </a:r>
                      <a:r>
                        <a:rPr lang="ru-RU" altLang="zh-CN" sz="1200" dirty="0">
                          <a:latin typeface="Arial" panose="020B0604020202020204" pitchFamily="34" charset="0"/>
                        </a:rPr>
                        <a:t> </a:t>
                      </a:r>
                      <a:endParaRPr lang="ru-RU" altLang="zh-CN" sz="1200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hangingPunct="1">
                        <a:buNone/>
                      </a:pPr>
                      <a:r>
                        <a:rPr lang="ru-RU" alt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505 160,8</a:t>
                      </a:r>
                      <a:endParaRPr lang="ru-RU" alt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en-GB" alt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474 822,5</a:t>
                      </a:r>
                      <a:endParaRPr lang="ru-RU" alt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94,0</a:t>
                      </a:r>
                    </a:p>
                  </a:txBody>
                  <a:tcPr marL="9525" marR="9525" marT="9525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9304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zh-CN" sz="1200" dirty="0">
                          <a:latin typeface="Times New Roman" panose="02020603050405020304" pitchFamily="18" charset="0"/>
                        </a:rPr>
                        <a:t>1100</a:t>
                      </a:r>
                      <a:endParaRPr lang="ru-RU" altLang="zh-CN" sz="1200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fontAlgn="ctr" hangingPunct="1">
                        <a:buNone/>
                      </a:pPr>
                      <a:r>
                        <a:rPr lang="ru-RU" altLang="zh-CN" sz="1200" dirty="0">
                          <a:latin typeface="Times New Roman" panose="02020603050405020304" pitchFamily="18" charset="0"/>
                        </a:rPr>
                        <a:t>  Физическая культура  и спорт</a:t>
                      </a:r>
                      <a:r>
                        <a:rPr lang="ru-RU" altLang="zh-CN" sz="1200" dirty="0">
                          <a:latin typeface="Arial" panose="020B0604020202020204" pitchFamily="34" charset="0"/>
                        </a:rPr>
                        <a:t> </a:t>
                      </a:r>
                      <a:endParaRPr lang="ru-RU" altLang="zh-CN" sz="1200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hangingPunct="1">
                        <a:buNone/>
                      </a:pPr>
                      <a:r>
                        <a:rPr lang="ru-RU" altLang="en-US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94 791,7</a:t>
                      </a:r>
                      <a:endParaRPr lang="ru-RU" altLang="en-US" sz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9</a:t>
                      </a:r>
                      <a:r>
                        <a:rPr lang="en-GB" alt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4 760,6</a:t>
                      </a:r>
                      <a:endParaRPr lang="ru-RU" altLang="en-US" sz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129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zh-CN" sz="1200" dirty="0">
                          <a:latin typeface="Times New Roman" panose="02020603050405020304" pitchFamily="18" charset="0"/>
                        </a:rPr>
                        <a:t>1200</a:t>
                      </a:r>
                      <a:endParaRPr lang="ru-RU" altLang="zh-CN" sz="1200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fontAlgn="ctr" hangingPunct="1">
                        <a:buNone/>
                      </a:pPr>
                      <a:r>
                        <a:rPr lang="ru-RU" altLang="zh-CN" sz="1200" dirty="0">
                          <a:latin typeface="Times New Roman" panose="02020603050405020304" pitchFamily="18" charset="0"/>
                        </a:rPr>
                        <a:t>  Средства массовой информации</a:t>
                      </a:r>
                      <a:r>
                        <a:rPr lang="ru-RU" altLang="zh-CN" sz="1200" dirty="0">
                          <a:latin typeface="Arial" panose="020B0604020202020204" pitchFamily="34" charset="0"/>
                        </a:rPr>
                        <a:t> </a:t>
                      </a:r>
                      <a:endParaRPr lang="ru-RU" altLang="zh-CN" sz="1200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hangingPunct="1">
                        <a:buNone/>
                      </a:pPr>
                      <a:r>
                        <a:rPr lang="ru-RU" altLang="zh-CN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1 391,8</a:t>
                      </a:r>
                      <a:endParaRPr lang="ru-RU" altLang="zh-CN" sz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1</a:t>
                      </a:r>
                      <a:r>
                        <a:rPr lang="ru-RU" altLang="zh-CN" sz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 </a:t>
                      </a:r>
                      <a:r>
                        <a:rPr lang="en-GB" altLang="zh-CN" sz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391,8</a:t>
                      </a:r>
                      <a:endParaRPr lang="ru-RU" altLang="zh-CN" sz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193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zh-CN" sz="1200" b="1" dirty="0"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ru-RU" altLang="zh-CN" sz="1200" dirty="0">
                          <a:latin typeface="Arial" panose="020B0604020202020204" pitchFamily="34" charset="0"/>
                        </a:rPr>
                        <a:t> </a:t>
                      </a:r>
                      <a:endParaRPr lang="ru-RU" altLang="en-US" sz="1200" b="1" dirty="0"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zh-CN" sz="1200" b="1" dirty="0">
                          <a:latin typeface="Times New Roman" panose="02020603050405020304" pitchFamily="18" charset="0"/>
                        </a:rPr>
                        <a:t>Профицит (+)</a:t>
                      </a:r>
                      <a:r>
                        <a:rPr lang="ru-RU" altLang="zh-CN" sz="1200" dirty="0">
                          <a:latin typeface="Arial" panose="020B0604020202020204" pitchFamily="34" charset="0"/>
                        </a:rPr>
                        <a:t> </a:t>
                      </a:r>
                      <a:endParaRPr lang="ru-RU" altLang="en-US" sz="1200" b="1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hangingPunct="1">
                        <a:buNone/>
                      </a:pPr>
                      <a:r>
                        <a:rPr lang="ru-RU" alt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(- ) 8 685,6</a:t>
                      </a:r>
                      <a:endParaRPr lang="ru-RU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(+) 52 </a:t>
                      </a:r>
                      <a:r>
                        <a:rPr lang="ru-RU" altLang="en-US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010,1</a:t>
                      </a:r>
                      <a:endParaRPr lang="ru-RU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hangingPunct="1">
                        <a:buNone/>
                      </a:pPr>
                      <a:endParaRPr lang="ru-RU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40005" y="1557020"/>
            <a:ext cx="8943975" cy="532320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softEdge rad="31750"/>
          </a:effectLst>
        </p:spPr>
        <p:txBody>
          <a:bodyPr vert="horz" wrap="none" lIns="91440" tIns="45720" rIns="91440" bIns="45720" numCol="1" anchor="ctr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8740" y="116205"/>
            <a:ext cx="9065260" cy="3550285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softEdge rad="12700"/>
          </a:effectLst>
        </p:spPr>
        <p:txBody>
          <a:bodyPr vert="horz" wrap="none" lIns="91440" tIns="45720" rIns="91440" bIns="45720" numCol="1" anchor="ctr" anchorCtr="0" compatLnSpc="1"/>
          <a:lstStyle/>
          <a:p>
            <a:pPr marL="0" lvl="0" indent="0" algn="ctr">
              <a:spcBef>
                <a:spcPct val="0"/>
              </a:spcBef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78105" y="2132965"/>
            <a:ext cx="6713220" cy="4677410"/>
          </a:xfrm>
          <a:solidFill>
            <a:srgbClr val="1D3F68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bliqueTopLeft"/>
            <a:lightRig rig="twoPt" dir="t">
              <a:rot lat="0" lon="0" rev="0"/>
            </a:lightRig>
          </a:scene3d>
          <a:sp3d extrusionH="76200">
            <a:extrusionClr>
              <a:schemeClr val="bg1">
                <a:lumMod val="75000"/>
              </a:schemeClr>
            </a:extrusion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ru-RU" altLang="en-US" b="1">
              <a:solidFill>
                <a:schemeClr val="tx1"/>
              </a:solidFill>
              <a:latin typeface="Franklin Gothic Medium" panose="020B0603020102020204" charset="0"/>
              <a:cs typeface="Franklin Gothic Medium" panose="020B0603020102020204" charset="0"/>
            </a:endParaRPr>
          </a:p>
          <a:p>
            <a:pPr algn="ctr"/>
            <a:endParaRPr lang="ru-RU" altLang="en-US">
              <a:solidFill>
                <a:schemeClr val="tx1"/>
              </a:solidFill>
              <a:latin typeface="Franklin Gothic Medium" panose="020B0603020102020204" charset="0"/>
              <a:cs typeface="Franklin Gothic Medium" panose="020B0603020102020204" charset="0"/>
            </a:endParaRPr>
          </a:p>
        </p:txBody>
      </p:sp>
      <p:sp>
        <p:nvSpPr>
          <p:cNvPr id="4098" name="Slide Number Placeholder 5"/>
          <p:cNvSpPr txBox="1">
            <a:spLocks noGrp="1"/>
          </p:cNvSpPr>
          <p:nvPr/>
        </p:nvSpPr>
        <p:spPr>
          <a:xfrm>
            <a:off x="6948170" y="6421755"/>
            <a:ext cx="2133600" cy="3651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  <a:buNone/>
            </a:pPr>
            <a:r>
              <a:rPr lang="ru-RU" altLang="en-US" sz="1200" dirty="0">
                <a:solidFill>
                  <a:srgbClr val="898989"/>
                </a:solidFill>
                <a:latin typeface="Calibri" panose="020F0502020204030204" pitchFamily="34" charset="0"/>
              </a:rPr>
              <a:t>8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2875" y="1261110"/>
          <a:ext cx="8858250" cy="5152390"/>
        </p:xfrm>
        <a:graphic>
          <a:graphicData uri="http://schemas.openxmlformats.org/drawingml/2006/table">
            <a:tbl>
              <a:tblPr/>
              <a:tblGrid>
                <a:gridCol w="6286500"/>
                <a:gridCol w="929005"/>
                <a:gridCol w="785495"/>
                <a:gridCol w="857250"/>
              </a:tblGrid>
              <a:tr h="501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Наименование муниципальной программы 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Уточненный 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план</a:t>
                      </a:r>
                    </a:p>
                    <a:p>
                      <a:pPr algn="ctr" rtl="0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 на 2022 год  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 panose="02020603050405020304"/>
                      </a:endParaRP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 Факт   </a:t>
                      </a:r>
                      <a:endParaRPr lang="ru-RU" sz="1050" b="1" i="0" u="none" strike="noStrike" dirty="0" smtClean="0">
                        <a:solidFill>
                          <a:srgbClr val="000000"/>
                        </a:solidFill>
                        <a:latin typeface="Times New Roman" panose="02020603050405020304"/>
                      </a:endParaRPr>
                    </a:p>
                    <a:p>
                      <a:pPr algn="ctr" rtl="0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 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2022 года  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Процент 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исполнения,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% 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2D2"/>
                    </a:solidFill>
                  </a:tcPr>
                </a:tc>
              </a:tr>
              <a:tr h="17081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1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2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3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 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16954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   ВСЕГО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: 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3 101 678,90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3 036 042,40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97,9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2D2"/>
                    </a:solidFill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   Муниципальная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программа «Развитие сельского хозяйства, рыболовства и водохозяйственного комплекса на территории Валуйского городского округа» 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612,60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417,1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68,1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   Муниципальная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программа «Обеспечение доступным и комфортным жильем и коммунальными услугами жителей Валуйского городского округа» 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245 152,80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244 198,70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99,6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2D2"/>
                    </a:solidFill>
                  </a:tcPr>
                </a:tc>
              </a:tr>
              <a:tr h="349885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   Муниципальная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программа «Совершенствование и развитие транспортной системы и дорожной сети Валуйского городского округа»  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249 492,60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241 546,20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96,8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349885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   Муниципальная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программа «Обеспечение безопасности жизнедеятельности населения и территории Валуйского городского округа»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34 029,30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31 441,90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92,4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2D2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   Муниципальная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программа «Развитие кадровой политики Валуйского городского округа» 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213,5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213,5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100,0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   Муниципальная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программа «Развитие образования Валуйского городского округа»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1 689 385,70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1 665 749,20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98,6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2D2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   Муниципальная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программа «Развитие культуры и искусства Валуйского городского округа» 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253 457,00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252 176,40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99,5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351155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   Муниципальная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программа «Социальная поддержка граждан в Валуйском городском округе»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406 395,00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377 427,70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92,9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2D2"/>
                    </a:solidFill>
                  </a:tcPr>
                </a:tc>
              </a:tr>
              <a:tr h="348615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   Муниципальная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программа «Развитие физической культуры и спорта в Валуйском городском округе»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85 921,30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85 890,20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100,0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354330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   Муниципальная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программа «Патриотическое воспитание граждан Валуйского городского округа» 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1 267,5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 panose="02020603050405020304"/>
                      </a:endParaRP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1 249,60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98,6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2D2"/>
                    </a:solidFill>
                  </a:tcPr>
                </a:tc>
              </a:tr>
              <a:tr h="335915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   Муниципальная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программа «Развитие экономического потенциала и благоприятного предпринимательского климата в Валуйском городском округе» 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6 770,2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 panose="02020603050405020304"/>
                      </a:endParaRP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6 750,60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99,7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340995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   Муниципальная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программа «Формирование современной городской среды на территории Валуйского городского округа»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122 464,80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122 464,70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100,0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2D2"/>
                    </a:solidFill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   Муниципальная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программа «Поддержка и развитие форм общественного самоуправления и активности населения на территории Валуйского городского округа»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6 516,60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6 516,60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100,0</a:t>
                      </a:r>
                    </a:p>
                  </a:txBody>
                  <a:tcPr marL="4194" marR="4194" marT="41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1500166" y="214290"/>
            <a:ext cx="6357982" cy="695217"/>
          </a:xfrm>
          <a:prstGeom prst="round2Diag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buClrTx/>
              <a:buSzTx/>
              <a:defRPr noProof="1"/>
            </a:pPr>
            <a:r>
              <a:rPr lang="ru-RU" altLang="en-US" b="1" noProof="1" smtClean="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隶书"/>
                <a:cs typeface="Times New Roman" panose="02020603050405020304" pitchFamily="18" charset="0"/>
                <a:sym typeface="+mn-ea"/>
              </a:rPr>
              <a:t>Информация об исполнении муниципальных программ </a:t>
            </a:r>
          </a:p>
          <a:p>
            <a:pPr algn="ctr" fontAlgn="auto">
              <a:buClrTx/>
              <a:buSzTx/>
              <a:defRPr noProof="1"/>
            </a:pPr>
            <a:r>
              <a:rPr lang="ru-RU" altLang="en-US" b="1" noProof="1" smtClean="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隶书"/>
                <a:cs typeface="Times New Roman" panose="02020603050405020304" pitchFamily="18" charset="0"/>
                <a:sym typeface="+mn-ea"/>
              </a:rPr>
              <a:t>Валуйского городского округа в 2022 году (тыс. рублей)</a:t>
            </a:r>
          </a:p>
        </p:txBody>
      </p:sp>
      <p:pic>
        <p:nvPicPr>
          <p:cNvPr id="9" name="Picture 6" descr="C:\Users\Бюджет11\Desktop\Coat_of_Arms_of_Valuyki_(Belgorod_oblast).svg.pngCoat_of_Arms_of_Valuyki_(Belgorod_oblast).sv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214290"/>
            <a:ext cx="796290" cy="84645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" name="Picture 6" descr="C:\Users\Бюджет11\Desktop\12.jpg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28940" y="260985"/>
            <a:ext cx="852170" cy="80200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590040"/>
            <a:ext cx="9131935" cy="526796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softEdge rad="31750"/>
          </a:effectLst>
        </p:spPr>
        <p:txBody>
          <a:bodyPr vert="horz" wrap="none" lIns="91440" tIns="45720" rIns="91440" bIns="45720" numCol="1" anchor="ctr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6" name="Подзаголовок 3"/>
          <p:cNvSpPr>
            <a:spLocks noGrp="1"/>
          </p:cNvSpPr>
          <p:nvPr/>
        </p:nvSpPr>
        <p:spPr>
          <a:xfrm>
            <a:off x="78105" y="2061210"/>
            <a:ext cx="6713220" cy="4677410"/>
          </a:xfrm>
          <a:prstGeom prst="rect">
            <a:avLst/>
          </a:prstGeom>
          <a:solidFill>
            <a:srgbClr val="1D3F68"/>
          </a:solidFill>
          <a:ln w="9525"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bliqueTopLeft"/>
            <a:lightRig rig="twoPt" dir="t">
              <a:rot lat="0" lon="0" rev="0"/>
            </a:lightRig>
          </a:scene3d>
          <a:sp3d extrusionH="76200">
            <a:extrusionClr>
              <a:schemeClr val="bg1">
                <a:lumMod val="75000"/>
              </a:schemeClr>
            </a:extrusion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altLang="en-US" b="1">
              <a:solidFill>
                <a:schemeClr val="tx1"/>
              </a:solidFill>
              <a:latin typeface="Franklin Gothic Medium" panose="020B0603020102020204" charset="0"/>
              <a:cs typeface="Franklin Gothic Medium" panose="020B0603020102020204" charset="0"/>
            </a:endParaRPr>
          </a:p>
          <a:p>
            <a:pPr algn="ctr"/>
            <a:endParaRPr lang="ru-RU" altLang="en-US">
              <a:solidFill>
                <a:schemeClr val="tx1"/>
              </a:solidFill>
              <a:latin typeface="Franklin Gothic Medium" panose="020B0603020102020204" charset="0"/>
              <a:cs typeface="Franklin Gothic Medium" panose="020B060302010202020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6195" y="75565"/>
            <a:ext cx="9065260" cy="3550285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softEdge rad="12700"/>
          </a:effectLst>
        </p:spPr>
        <p:txBody>
          <a:bodyPr vert="horz" wrap="none" lIns="91440" tIns="45720" rIns="91440" bIns="45720" numCol="1" anchor="ctr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52095" y="2119630"/>
            <a:ext cx="4335780" cy="4308475"/>
          </a:xfrm>
          <a:solidFill>
            <a:srgbClr val="1D3F68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bliqueTopLeft"/>
            <a:lightRig rig="twoPt" dir="t">
              <a:rot lat="0" lon="0" rev="0"/>
            </a:lightRig>
          </a:scene3d>
          <a:sp3d extrusionH="76200">
            <a:extrusionClr>
              <a:schemeClr val="bg1">
                <a:lumMod val="75000"/>
              </a:schemeClr>
            </a:extrusion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ru-RU" altLang="en-US" b="1">
              <a:solidFill>
                <a:schemeClr val="tx1"/>
              </a:solidFill>
              <a:latin typeface="Franklin Gothic Medium" panose="020B0603020102020204" charset="0"/>
              <a:cs typeface="Franklin Gothic Medium" panose="020B0603020102020204" charset="0"/>
            </a:endParaRPr>
          </a:p>
          <a:p>
            <a:pPr algn="ctr"/>
            <a:endParaRPr lang="ru-RU" altLang="en-US">
              <a:solidFill>
                <a:schemeClr val="tx1"/>
              </a:solidFill>
              <a:latin typeface="Franklin Gothic Medium" panose="020B0603020102020204" charset="0"/>
              <a:cs typeface="Franklin Gothic Medium" panose="020B0603020102020204" charset="0"/>
            </a:endParaRPr>
          </a:p>
        </p:txBody>
      </p:sp>
      <p:sp>
        <p:nvSpPr>
          <p:cNvPr id="4098" name="Slide Number Placeholder 5"/>
          <p:cNvSpPr txBox="1">
            <a:spLocks noGrp="1"/>
          </p:cNvSpPr>
          <p:nvPr/>
        </p:nvSpPr>
        <p:spPr>
          <a:xfrm>
            <a:off x="6967855" y="6428105"/>
            <a:ext cx="2133600" cy="3651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  <a:buNone/>
            </a:pPr>
            <a:r>
              <a:rPr lang="ru-RU" altLang="en-US" sz="1200" dirty="0">
                <a:solidFill>
                  <a:srgbClr val="898989"/>
                </a:solidFill>
                <a:latin typeface="Calibri" panose="020F0502020204030204" pitchFamily="34" charset="0"/>
              </a:rPr>
              <a:t>9</a:t>
            </a:r>
          </a:p>
        </p:txBody>
      </p:sp>
      <p:pic>
        <p:nvPicPr>
          <p:cNvPr id="4099" name="Picture 6" descr="C:\Users\Бюджет11\Desktop\Coat_of_Arms_of_Valuyki_(Belgorod_oblast).svg.pngCoat_of_Arms_of_Valuyki_(Belgorod_oblast).sv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705" y="332740"/>
            <a:ext cx="796290" cy="84645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1" name="Picture 6" descr="C:\Users\Бюджет11\Desktop\12.jpg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940" y="260985"/>
            <a:ext cx="852170" cy="80200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1285852" y="285728"/>
            <a:ext cx="6357982" cy="695217"/>
          </a:xfrm>
          <a:prstGeom prst="round2Diag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altLang="en-US" b="1" noProof="1" smtClean="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隶书"/>
                <a:cs typeface="Times New Roman" panose="02020603050405020304" pitchFamily="18" charset="0"/>
                <a:sym typeface="+mn-ea"/>
              </a:rPr>
              <a:t>Исполнение расходов на реализацию национальных проектов за 2022 году (тыс. рублей)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13995" y="1214120"/>
          <a:ext cx="8715375" cy="5286375"/>
        </p:xfrm>
        <a:graphic>
          <a:graphicData uri="http://schemas.openxmlformats.org/drawingml/2006/table">
            <a:tbl>
              <a:tblPr/>
              <a:tblGrid>
                <a:gridCol w="369570"/>
                <a:gridCol w="2630805"/>
                <a:gridCol w="643255"/>
                <a:gridCol w="785495"/>
                <a:gridCol w="571500"/>
                <a:gridCol w="500380"/>
                <a:gridCol w="555625"/>
                <a:gridCol w="738505"/>
                <a:gridCol w="664845"/>
                <a:gridCol w="516890"/>
                <a:gridCol w="738505"/>
              </a:tblGrid>
              <a:tr h="3600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2022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2022 года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4838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бюджет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областной бюджет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местный бюджет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бюджет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областной бюджет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местный бюджет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050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Расходы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рамках национальных проектов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112 554,1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84 720,9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3 654,6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24 178,6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112 553,5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84 720,9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3 654,5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24 178,1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100,0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303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Национальный проект  "Культура" 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10 710,0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10 150,0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547,4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12,6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10 710,0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10 150,0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547,4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12,6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100,0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проект "Обеспечение качественно нового уровня развития инфраструктуры культуры" ("Культурная среда")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10 710,0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10 150,0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547,4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12,6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10 710,0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10 150,0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547,4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12,6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100,0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3511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1.1.1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поддержка лучших работников сельских учреждений культуры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70,0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50,0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15,8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4,2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70,0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50,0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15,8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4,2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100,0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3594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1.1.2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поддержка лучших сельских учреждений культуры                                                    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140,0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100,0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31,6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8,4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140,0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100,0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31,6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8,4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100,0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489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1.1.3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модельных муниципальных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библиотек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10 500,0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10 000,0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500,0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10 500,0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10 000,0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500,0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0,0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100,0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Национальный проект "Жилье и городская среда" 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100 659,3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73 433,5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3 059,8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24 166,0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100 658,7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73 433,5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3 059,7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24 165,5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100,0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42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проект  "Формирование комфортной городской среды" 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100 659,3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73 433,5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3 059,8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24 166,0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100 658,7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73 433,5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3 059,7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24 165,5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100,0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3606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2.1.1.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Благоустройство дворовых и общественных территорий Валуйского городского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округа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100 659,3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73 433,5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3 059,8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24 166,0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100 658,7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73 433,5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3 059,7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24 165,5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100,0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885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Национальный проект "Образование" 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1 184,8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1 137,4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47,4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0,0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1 184,8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1 137,4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47,4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0,0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100,0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проект  "Патриотическое воспитание граждан  Российской Федерации" 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1 184,8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1 137,4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47,4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0,0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1 184,8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1 137,4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47,4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0,0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100,0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8477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3.1.1.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мероприятий по обеспечению деятельности советников директора по воспитанию и взаимодействию с детскими общественными объединениями в общеобразовательных организациях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1 184,8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1 137,4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47,4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1 184,8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1 137,4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47,4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100,0</a:t>
                      </a:r>
                    </a:p>
                  </a:txBody>
                  <a:tcPr marL="4553" marR="4553" marT="4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Gear Drives">
  <a:themeElements>
    <a:clrScheme name="Gear Dri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5F5F5F"/>
      </a:accent1>
      <a:accent2>
        <a:srgbClr val="969696"/>
      </a:accent2>
      <a:accent3>
        <a:srgbClr val="FFFFFF"/>
      </a:accent3>
      <a:accent4>
        <a:srgbClr val="000000"/>
      </a:accent4>
      <a:accent5>
        <a:srgbClr val="B6B6B6"/>
      </a:accent5>
      <a:accent6>
        <a:srgbClr val="878787"/>
      </a:accent6>
      <a:hlink>
        <a:srgbClr val="CC3300"/>
      </a:hlink>
      <a:folHlink>
        <a:srgbClr val="996600"/>
      </a:folHlink>
    </a:clrScheme>
    <a:fontScheme name="Gear Dri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C000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>
          <a:glow rad="228600">
            <a:schemeClr val="accent4">
              <a:satMod val="175000"/>
              <a:alpha val="40000"/>
            </a:schemeClr>
          </a:glow>
        </a:effectLst>
      </a:spPr>
      <a:bodyPr vert="horz" wrap="none" lIns="91440" tIns="45720" rIns="91440" bIns="45720" numCol="1" anchor="ctr" anchorCtr="0" compatLnSpc="1"/>
      <a:lstStyle>
        <a:defPPr algn="ctr">
          <a:defRPr lang="ru-RU" altLang="en-US" sz="4800" b="1">
            <a:solidFill>
              <a:schemeClr val="tx1"/>
            </a:solidFill>
            <a:latin typeface="Franklin Gothic Medium" panose="020B0603020102020204" charset="0"/>
            <a:cs typeface="Franklin Gothic Medium" panose="020B0603020102020204" charset="0"/>
            <a:sym typeface="+mn-ea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Gear Dri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5F5F5F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B6B6B6"/>
        </a:accent5>
        <a:accent6>
          <a:srgbClr val="87878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172</TotalTime>
  <Words>1148</Words>
  <Application>WPS Presentation</Application>
  <PresentationFormat>Экран (4:3)</PresentationFormat>
  <Paragraphs>398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Gear Drives</vt:lpstr>
      <vt:lpstr>Лист Microsoft Office Excel 97-2003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</dc:title>
  <dc:creator>РУФ</dc:creator>
  <cp:lastModifiedBy>ВасилечкинаНЮ</cp:lastModifiedBy>
  <cp:revision>796</cp:revision>
  <dcterms:created xsi:type="dcterms:W3CDTF">2010-11-15T05:37:00Z</dcterms:created>
  <dcterms:modified xsi:type="dcterms:W3CDTF">2023-04-13T06:15:21Z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1049-11.2.0.11498</vt:lpwstr>
  </property>
  <property fmtid="{D5CDD505-2E9C-101B-9397-08002B2CF9AE}" pid="3" name="ICV">
    <vt:lpwstr>D823B5B8142140F48403B335DABEE334</vt:lpwstr>
  </property>
</Properties>
</file>