
<file path=[Content_Types].xml><?xml version="1.0" encoding="utf-8"?>
<Types xmlns="http://schemas.openxmlformats.org/package/2006/content-types">
  <Default Extension="vml" ContentType="application/vnd.openxmlformats-officedocument.vmlDrawing"/>
  <Default Extension="xls" ContentType="application/vnd.ms-excel"/>
  <Default Extension="jpeg" ContentType="image/jpeg"/>
  <Default Extension="JPG" ContentType="image/.jp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318" r:id="rId3"/>
    <p:sldId id="410" r:id="rId4"/>
    <p:sldId id="310" r:id="rId5"/>
    <p:sldId id="419" r:id="rId6"/>
    <p:sldId id="424" r:id="rId8"/>
    <p:sldId id="407" r:id="rId9"/>
    <p:sldId id="325" r:id="rId10"/>
    <p:sldId id="406" r:id="rId11"/>
  </p:sldIdLst>
  <p:sldSz cx="9144000" cy="6858000" type="screen4x3"/>
  <p:notesSz cx="6858000" cy="9144000"/>
  <p:defaultTextStyle>
    <a:defPPr>
      <a:defRPr lang="ru-RU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DFFCFE"/>
    <a:srgbClr val="D0346F"/>
    <a:srgbClr val="E240C5"/>
    <a:srgbClr val="AAAAC6"/>
    <a:srgbClr val="BFF6F6"/>
    <a:srgbClr val="F6DA6D"/>
    <a:srgbClr val="FFD9D9"/>
    <a:srgbClr val="FF8B8B"/>
    <a:srgbClr val="6EF9DA"/>
    <a:srgbClr val="D9F5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599"/>
    <p:restoredTop sz="99463"/>
  </p:normalViewPr>
  <p:slideViewPr>
    <p:cSldViewPr showGuides="1">
      <p:cViewPr varScale="1">
        <p:scale>
          <a:sx n="111" d="100"/>
          <a:sy n="111" d="100"/>
        </p:scale>
        <p:origin x="-1644" y="-90"/>
      </p:cViewPr>
      <p:guideLst>
        <p:guide orient="horz" pos="2205"/>
        <p:guide pos="2875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75" d="100"/>
        <a:sy n="75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C:\Users\&#1055;&#1091;&#1090;&#1080;&#1083;&#1080;&#1085;&#1072;&#1054;&#1053;\Desktop\&#1051;&#1080;&#1089;&#1090;%20XLS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Z:\&#1052;&#1086;&#1085;&#1080;&#1090;&#1086;&#1088;&#1080;&#1085;&#1075;%20&#1073;&#1102;&#1076;&#1078;&#1077;&#1090;&#1085;&#1086;&#1075;&#1086;%20&#1087;&#1088;&#1086;&#1094;&#1077;&#1089;&#1089;&#1072;%20&#1079;&#1072;%202021%20&#1075;&#1086;&#1076;\&#1090;&#1072;&#1073;&#1083;&#1080;&#1094;&#1099;%20&#1076;&#1083;&#1103;%20&#1087;&#1088;&#1077;&#1079;&#1077;&#1085;&#1090;&#1072;&#1094;&#1080;&#1080;%20&#1079;&#1072;%202021&#1075;\&#1085;&#1072;&#1083;&#1086;&#1075;&#1086;&#1074;&#1099;&#1077;%20&#1080;%20&#1085;&#1077;&#1085;&#1072;&#1083;&#1086;&#1075;&#1086;&#1074;&#1099;&#1077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59651711924439"/>
          <c:y val="0.0723564404516207"/>
          <c:w val="0.539477567886659"/>
          <c:h val="0.887580429768119"/>
        </c:manualLayout>
      </c:layout>
      <c:doughnutChart>
        <c:varyColors val="1"/>
        <c:ser>
          <c:idx val="0"/>
          <c:order val="0"/>
          <c:spPr>
            <a:gradFill>
              <a:gsLst>
                <a:gs pos="0">
                  <a:srgbClr val="FECF40"/>
                </a:gs>
                <a:gs pos="100000">
                  <a:srgbClr val="846C21"/>
                </a:gs>
              </a:gsLst>
              <a:lin ang="5400000" scaled="0"/>
            </a:gradFill>
          </c:spPr>
          <c:explosion val="0"/>
          <c:dPt>
            <c:idx val="0"/>
            <c:bubble3D val="0"/>
            <c:spPr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6EF9DA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rgbClr val="D0346F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rgbClr val="9DF22E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gradFill>
                <a:gsLst>
                  <a:gs pos="0">
                    <a:srgbClr val="FECF40"/>
                  </a:gs>
                  <a:gs pos="100000">
                    <a:srgbClr val="846C2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364005312868949"/>
                  <c:y val="0.374030549230027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>
                      <a:defRPr lang="ru-RU" sz="1400" b="1" i="0" u="none" strike="noStrike" kern="1200" baseline="0">
                        <a:solidFill>
                          <a:schemeClr val="tx1"/>
                        </a:solidFill>
                        <a:latin typeface="Franklin Gothic Medium" panose="020B0603020102020204" charset="0"/>
                        <a:ea typeface="Franklin Gothic Medium" panose="020B0603020102020204" charset="0"/>
                        <a:cs typeface="Franklin Gothic Medium" panose="020B0603020102020204" charset="0"/>
                        <a:sym typeface="Franklin Gothic Medium" panose="020B0603020102020204" charset="0"/>
                      </a:defRPr>
                    </a:pPr>
                    <a:r>
                      <a:t>74.80 %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561540731995277"/>
                  <c:y val="0.117281364756628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>
                      <a:defRPr lang="ru-RU" sz="1400" b="1" i="0" u="none" strike="noStrike" kern="1200" baseline="0">
                        <a:solidFill>
                          <a:schemeClr val="tx1"/>
                        </a:solidFill>
                        <a:latin typeface="Franklin Gothic Medium" panose="020B0603020102020204" charset="0"/>
                        <a:ea typeface="Franklin Gothic Medium" panose="020B0603020102020204" charset="0"/>
                        <a:cs typeface="Franklin Gothic Medium" panose="020B0603020102020204" charset="0"/>
                        <a:sym typeface="Franklin Gothic Medium" panose="020B0603020102020204" charset="0"/>
                      </a:defRPr>
                    </a:pPr>
                    <a:r>
                      <a:t>1.69 %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683293978748525"/>
                  <c:y val="0.0966299083005362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>
                      <a:defRPr lang="ru-RU" sz="1400" b="1" i="0" u="none" strike="noStrike" kern="1200" baseline="0">
                        <a:solidFill>
                          <a:schemeClr val="tx1"/>
                        </a:solidFill>
                        <a:latin typeface="Franklin Gothic Medium" panose="020B0603020102020204" charset="0"/>
                        <a:ea typeface="Franklin Gothic Medium" panose="020B0603020102020204" charset="0"/>
                        <a:cs typeface="Franklin Gothic Medium" panose="020B0603020102020204" charset="0"/>
                        <a:sym typeface="Franklin Gothic Medium" panose="020B0603020102020204" charset="0"/>
                      </a:defRPr>
                    </a:pPr>
                    <a:r>
                      <a:t>3.89 %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900236127508855"/>
                  <c:y val="0.0565687103774371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>
                      <a:defRPr lang="ru-RU" sz="1400" b="1" i="0" u="none" strike="noStrike" kern="1200" baseline="0">
                        <a:solidFill>
                          <a:schemeClr val="tx1"/>
                        </a:solidFill>
                        <a:latin typeface="Franklin Gothic Medium" panose="020B0603020102020204" charset="0"/>
                        <a:ea typeface="Franklin Gothic Medium" panose="020B0603020102020204" charset="0"/>
                        <a:cs typeface="Franklin Gothic Medium" panose="020B0603020102020204" charset="0"/>
                        <a:sym typeface="Franklin Gothic Medium" panose="020B0603020102020204" charset="0"/>
                      </a:defRPr>
                    </a:pPr>
                    <a:r>
                      <a:t>0.88 %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>
                    <c:manualLayout>
                      <c:w val="0.0872007083825266"/>
                      <c:h val="0.0462605137531257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0.0966071312718291"/>
                  <c:y val="0.0190986710671797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>
                      <a:defRPr lang="ru-RU" sz="1400" b="1" i="0" u="none" strike="noStrike" kern="1200" baseline="0">
                        <a:solidFill>
                          <a:schemeClr val="tx1"/>
                        </a:solidFill>
                        <a:latin typeface="Franklin Gothic Medium" panose="020B0603020102020204" charset="0"/>
                        <a:ea typeface="Franklin Gothic Medium" panose="020B0603020102020204" charset="0"/>
                        <a:cs typeface="Franklin Gothic Medium" panose="020B0603020102020204" charset="0"/>
                        <a:sym typeface="Franklin Gothic Medium" panose="020B0603020102020204" charset="0"/>
                      </a:defRPr>
                    </a:pPr>
                    <a:r>
                      <a:t>0.89 %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0927941368432461"/>
                  <c:y val="-0.0141736082204165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>
                      <a:defRPr lang="ru-RU" sz="1400" b="1" i="0" u="none" strike="noStrike" kern="1200" baseline="0">
                        <a:solidFill>
                          <a:schemeClr val="tx1"/>
                        </a:solidFill>
                        <a:latin typeface="Franklin Gothic Medium" panose="020B0603020102020204" charset="0"/>
                        <a:ea typeface="Franklin Gothic Medium" panose="020B0603020102020204" charset="0"/>
                        <a:cs typeface="Franklin Gothic Medium" panose="020B0603020102020204" charset="0"/>
                        <a:sym typeface="Franklin Gothic Medium" panose="020B0603020102020204" charset="0"/>
                      </a:defRPr>
                    </a:pPr>
                    <a:r>
                      <a:t>4.95 %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>
                    <c:manualLayout>
                      <c:w val="0.0975312868949232"/>
                      <c:h val="0.0401227551716299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-0.0962219598583235"/>
                  <c:y val="-0.0373350162936973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>
                      <a:defRPr lang="ru-RU" sz="1400" b="1" i="0" u="none" strike="noStrike" kern="1200" baseline="0">
                        <a:solidFill>
                          <a:schemeClr val="tx1"/>
                        </a:solidFill>
                        <a:latin typeface="Franklin Gothic Medium" panose="020B0603020102020204" charset="0"/>
                        <a:ea typeface="Franklin Gothic Medium" panose="020B0603020102020204" charset="0"/>
                        <a:cs typeface="Franklin Gothic Medium" panose="020B0603020102020204" charset="0"/>
                        <a:sym typeface="Franklin Gothic Medium" panose="020B0603020102020204" charset="0"/>
                      </a:defRPr>
                    </a:pPr>
                    <a:r>
                      <a:t>10.65 %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0796930342384888"/>
                  <c:y val="-0.0812188903727085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>
                      <a:defRPr lang="ru-RU" sz="1400" b="1" i="0" u="none" strike="noStrike" kern="1200" baseline="0">
                        <a:solidFill>
                          <a:schemeClr val="tx1"/>
                        </a:solidFill>
                        <a:latin typeface="Franklin Gothic Medium" panose="020B0603020102020204" charset="0"/>
                        <a:ea typeface="Franklin Gothic Medium" panose="020B0603020102020204" charset="0"/>
                        <a:cs typeface="Franklin Gothic Medium" panose="020B0603020102020204" charset="0"/>
                        <a:sym typeface="Franklin Gothic Medium" panose="020B0603020102020204" charset="0"/>
                      </a:defRPr>
                    </a:pPr>
                    <a:r>
                      <a:t>2.25 %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400" b="1" i="0" u="none" strike="noStrike" kern="1200" baseline="0">
                    <a:solidFill>
                      <a:schemeClr val="tx1"/>
                    </a:solidFill>
                    <a:latin typeface="Franklin Gothic Medium" panose="020B0603020102020204" charset="0"/>
                    <a:ea typeface="Franklin Gothic Medium" panose="020B0603020102020204" charset="0"/>
                    <a:cs typeface="Franklin Gothic Medium" panose="020B0603020102020204" charset="0"/>
                    <a:sym typeface="Franklin Gothic Medium" panose="020B0603020102020204" charset="0"/>
                  </a:defRPr>
                </a:pPr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Sheet1!$B$5:$B$12</c:f>
              <c:strCache>
                <c:ptCount val="8"/>
                <c:pt idx="0">
                  <c:v>НДФЛ  543  441,0 тыс.руб.</c:v>
                </c:pt>
                <c:pt idx="1">
                  <c:v>Патент  12 263,4 тыс.руб.</c:v>
                </c:pt>
                <c:pt idx="2">
                  <c:v>Акцизы  28 837,2 тыс.руб.</c:v>
                </c:pt>
                <c:pt idx="3">
                  <c:v>Госпошлина  6 411,2 тыс.руб.</c:v>
                </c:pt>
                <c:pt idx="4">
                  <c:v>ЕНВД 6 431,4 тыс.руб.</c:v>
                </c:pt>
                <c:pt idx="5">
                  <c:v>Налог на имущество физических лиц 35 971,8 тыс.руб.</c:v>
                </c:pt>
                <c:pt idx="6">
                  <c:v>Земельный налог 77 368,9 тыс.руб.</c:v>
                </c:pt>
                <c:pt idx="7">
                  <c:v>С/х налог 16 383,2 тыс.руб.</c:v>
                </c:pt>
              </c:strCache>
            </c:strRef>
          </c:cat>
          <c:val>
            <c:numRef>
              <c:f>Sheet1!$C$5:$C$12</c:f>
              <c:numCache>
                <c:formatCode>_ * #\ ##,000_ ;_ * \-#\ ##,000_ ;_ * "-"??_ ;_ @_ </c:formatCode>
                <c:ptCount val="8"/>
                <c:pt idx="0">
                  <c:v>74.7990838147628</c:v>
                </c:pt>
                <c:pt idx="1">
                  <c:v>1.68793131996659</c:v>
                </c:pt>
                <c:pt idx="2">
                  <c:v>3.89016733277424</c:v>
                </c:pt>
                <c:pt idx="3">
                  <c:v>0.882435970332027</c:v>
                </c:pt>
                <c:pt idx="4">
                  <c:v>0.885216293298197</c:v>
                </c:pt>
                <c:pt idx="5">
                  <c:v>4.95114958784465</c:v>
                </c:pt>
                <c:pt idx="6">
                  <c:v>10.6490361157071</c:v>
                </c:pt>
                <c:pt idx="7">
                  <c:v>2.2549795653144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  <c:firstSliceAng val="320"/>
        <c:holeSize val="60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ru-RU" sz="1400" b="0" i="0" u="none" strike="noStrike" kern="1200" baseline="0">
                <a:solidFill>
                  <a:schemeClr val="tx1"/>
                </a:solidFill>
                <a:latin typeface="Franklin Gothic Medium" panose="020B0603020102020204" charset="0"/>
                <a:ea typeface="Franklin Gothic Medium" panose="020B0603020102020204" charset="0"/>
                <a:cs typeface="Franklin Gothic Medium" panose="020B0603020102020204" charset="0"/>
                <a:sym typeface="Franklin Gothic Medium" panose="020B0603020102020204" charset="0"/>
              </a:defRPr>
            </a:pPr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ru-RU" sz="1400" b="0" i="0" u="none" strike="noStrike" kern="1200" baseline="0">
                <a:solidFill>
                  <a:schemeClr val="tx1"/>
                </a:solidFill>
                <a:latin typeface="Franklin Gothic Medium" panose="020B0603020102020204" charset="0"/>
                <a:ea typeface="Franklin Gothic Medium" panose="020B0603020102020204" charset="0"/>
                <a:cs typeface="Franklin Gothic Medium" panose="020B0603020102020204" charset="0"/>
                <a:sym typeface="Franklin Gothic Medium" panose="020B0603020102020204" charset="0"/>
              </a:defRPr>
            </a:pPr>
          </a:p>
        </c:txPr>
      </c:legendEntry>
      <c:legendEntry>
        <c:idx val="2"/>
        <c:txPr>
          <a:bodyPr rot="0" spcFirstLastPara="0" vertOverflow="ellipsis" vert="horz" wrap="square" anchor="ctr" anchorCtr="1"/>
          <a:lstStyle/>
          <a:p>
            <a:pPr>
              <a:defRPr lang="ru-RU" sz="1400" b="0" i="0" u="none" strike="noStrike" kern="1200" baseline="0">
                <a:solidFill>
                  <a:schemeClr val="tx1"/>
                </a:solidFill>
                <a:latin typeface="Franklin Gothic Medium" panose="020B0603020102020204" charset="0"/>
                <a:ea typeface="Franklin Gothic Medium" panose="020B0603020102020204" charset="0"/>
                <a:cs typeface="Franklin Gothic Medium" panose="020B0603020102020204" charset="0"/>
                <a:sym typeface="Franklin Gothic Medium" panose="020B0603020102020204" charset="0"/>
              </a:defRPr>
            </a:pPr>
          </a:p>
        </c:txPr>
      </c:legendEntry>
      <c:legendEntry>
        <c:idx val="3"/>
        <c:txPr>
          <a:bodyPr rot="0" spcFirstLastPara="0" vertOverflow="ellipsis" vert="horz" wrap="square" anchor="ctr" anchorCtr="1"/>
          <a:lstStyle/>
          <a:p>
            <a:pPr>
              <a:defRPr lang="ru-RU" sz="1400" b="0" i="0" u="none" strike="noStrike" kern="1200" baseline="0">
                <a:solidFill>
                  <a:schemeClr val="tx1"/>
                </a:solidFill>
                <a:latin typeface="Franklin Gothic Medium" panose="020B0603020102020204" charset="0"/>
                <a:ea typeface="Franklin Gothic Medium" panose="020B0603020102020204" charset="0"/>
                <a:cs typeface="Franklin Gothic Medium" panose="020B0603020102020204" charset="0"/>
                <a:sym typeface="Franklin Gothic Medium" panose="020B0603020102020204" charset="0"/>
              </a:defRPr>
            </a:pPr>
          </a:p>
        </c:txPr>
      </c:legendEntry>
      <c:legendEntry>
        <c:idx val="4"/>
        <c:txPr>
          <a:bodyPr rot="0" spcFirstLastPara="0" vertOverflow="ellipsis" vert="horz" wrap="square" anchor="ctr" anchorCtr="1"/>
          <a:lstStyle/>
          <a:p>
            <a:pPr>
              <a:defRPr lang="ru-RU" sz="1400" b="0" i="0" u="none" strike="noStrike" kern="1200" baseline="0">
                <a:solidFill>
                  <a:schemeClr val="tx1"/>
                </a:solidFill>
                <a:latin typeface="Franklin Gothic Medium" panose="020B0603020102020204" charset="0"/>
                <a:ea typeface="Franklin Gothic Medium" panose="020B0603020102020204" charset="0"/>
                <a:cs typeface="Franklin Gothic Medium" panose="020B0603020102020204" charset="0"/>
                <a:sym typeface="Franklin Gothic Medium" panose="020B0603020102020204" charset="0"/>
              </a:defRPr>
            </a:pPr>
          </a:p>
        </c:txPr>
      </c:legendEntry>
      <c:legendEntry>
        <c:idx val="5"/>
        <c:txPr>
          <a:bodyPr rot="0" spcFirstLastPara="0" vertOverflow="ellipsis" vert="horz" wrap="square" anchor="ctr" anchorCtr="1"/>
          <a:lstStyle/>
          <a:p>
            <a:pPr>
              <a:defRPr lang="ru-RU" sz="1400" b="0" i="0" u="none" strike="noStrike" kern="1200" baseline="0">
                <a:solidFill>
                  <a:schemeClr val="tx1"/>
                </a:solidFill>
                <a:latin typeface="Franklin Gothic Medium" panose="020B0603020102020204" charset="0"/>
                <a:ea typeface="Franklin Gothic Medium" panose="020B0603020102020204" charset="0"/>
                <a:cs typeface="Franklin Gothic Medium" panose="020B0603020102020204" charset="0"/>
                <a:sym typeface="Franklin Gothic Medium" panose="020B0603020102020204" charset="0"/>
              </a:defRPr>
            </a:pPr>
          </a:p>
        </c:txPr>
      </c:legendEntry>
      <c:legendEntry>
        <c:idx val="6"/>
        <c:txPr>
          <a:bodyPr rot="0" spcFirstLastPara="0" vertOverflow="ellipsis" vert="horz" wrap="square" anchor="ctr" anchorCtr="1"/>
          <a:lstStyle/>
          <a:p>
            <a:pPr>
              <a:defRPr lang="ru-RU" sz="1400" b="0" i="0" u="none" strike="noStrike" kern="1200" baseline="0">
                <a:solidFill>
                  <a:schemeClr val="tx1"/>
                </a:solidFill>
                <a:latin typeface="Franklin Gothic Medium" panose="020B0603020102020204" charset="0"/>
                <a:ea typeface="Franklin Gothic Medium" panose="020B0603020102020204" charset="0"/>
                <a:cs typeface="Franklin Gothic Medium" panose="020B0603020102020204" charset="0"/>
                <a:sym typeface="Franklin Gothic Medium" panose="020B0603020102020204" charset="0"/>
              </a:defRPr>
            </a:pPr>
          </a:p>
        </c:txPr>
      </c:legendEntry>
      <c:legendEntry>
        <c:idx val="7"/>
        <c:txPr>
          <a:bodyPr rot="0" spcFirstLastPara="0" vertOverflow="ellipsis" vert="horz" wrap="square" anchor="ctr" anchorCtr="1"/>
          <a:lstStyle/>
          <a:p>
            <a:pPr>
              <a:defRPr lang="ru-RU" sz="1400" b="0" i="0" u="none" strike="noStrike" kern="1200" baseline="0">
                <a:solidFill>
                  <a:schemeClr val="tx1"/>
                </a:solidFill>
                <a:latin typeface="Franklin Gothic Medium" panose="020B0603020102020204" charset="0"/>
                <a:ea typeface="Franklin Gothic Medium" panose="020B0603020102020204" charset="0"/>
                <a:cs typeface="Franklin Gothic Medium" panose="020B0603020102020204" charset="0"/>
                <a:sym typeface="Franklin Gothic Medium" panose="020B0603020102020204" charset="0"/>
              </a:defRPr>
            </a:pPr>
          </a:p>
        </c:txPr>
      </c:legendEntry>
      <c:layout>
        <c:manualLayout>
          <c:xMode val="edge"/>
          <c:yMode val="edge"/>
          <c:x val="0.677095631641086"/>
          <c:y val="0.0317117526710616"/>
          <c:w val="0.307777449822904"/>
          <c:h val="0.96487838145033"/>
        </c:manualLayout>
      </c:layout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ru-RU"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ranklin Gothic Medium" panose="020B0603020102020204" charset="0"/>
              <a:ea typeface="Franklin Gothic Medium" panose="020B0603020102020204" charset="0"/>
              <a:cs typeface="Franklin Gothic Medium" panose="020B0603020102020204" charset="0"/>
              <a:sym typeface="Franklin Gothic Medium" panose="020B0603020102020204" charset="0"/>
            </a:defRPr>
          </a:pPr>
        </a:p>
      </c:txPr>
    </c:legend>
    <c:plotVisOnly val="1"/>
    <c:dispBlanksAs val="zero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ru-RU" sz="1400">
          <a:latin typeface="Franklin Gothic Medium" panose="020B0603020102020204" charset="0"/>
          <a:ea typeface="Franklin Gothic Medium" panose="020B0603020102020204" charset="0"/>
          <a:cs typeface="Franklin Gothic Medium" panose="020B0603020102020204" charset="0"/>
          <a:sym typeface="Franklin Gothic Medium" panose="020B0603020102020204" charset="0"/>
        </a:defRPr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65439836559082"/>
          <c:y val="0.0808080808080808"/>
          <c:w val="0.507307575452555"/>
          <c:h val="0.807437744298517"/>
        </c:manualLayout>
      </c:layout>
      <c:doughnutChart>
        <c:varyColors val="1"/>
        <c:ser>
          <c:idx val="0"/>
          <c:order val="0"/>
          <c:spPr/>
          <c:explosion val="0"/>
          <c:dPt>
            <c:idx val="0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D0346F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6EF9DA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rgbClr val="ACE71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rgbClr val="6EF9DA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0033969955461614"/>
                  <c:y val="-0.294980784907418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>
                      <a:defRPr lang="ru-RU" sz="1400" b="1" i="0" u="none" strike="noStrike" kern="1200" baseline="0">
                        <a:solidFill>
                          <a:schemeClr val="tx1"/>
                        </a:solidFill>
                        <a:latin typeface="Franklin Gothic Medium" panose="020B0603020102020204" charset="0"/>
                        <a:ea typeface="Franklin Gothic Medium" panose="020B0603020102020204" charset="0"/>
                        <a:cs typeface="Franklin Gothic Medium" panose="020B0603020102020204" charset="0"/>
                        <a:sym typeface="Franklin Gothic Medium" panose="020B0603020102020204" charset="0"/>
                      </a:defRPr>
                    </a:pPr>
                    <a:r>
                      <a:rPr sz="1400">
                        <a:latin typeface="Franklin Gothic Medium" panose="020B0603020102020204" charset="0"/>
                        <a:ea typeface="Franklin Gothic Medium" panose="020B0603020102020204" charset="0"/>
                        <a:cs typeface="Franklin Gothic Medium" panose="020B0603020102020204" charset="0"/>
                        <a:sym typeface="Franklin Gothic Medium" panose="020B0603020102020204" charset="0"/>
                      </a:rPr>
                      <a:t> 40,38 % </a:t>
                    </a:r>
                    <a:endParaRPr sz="1400">
                      <a:latin typeface="Franklin Gothic Medium" panose="020B0603020102020204" charset="0"/>
                      <a:ea typeface="Franklin Gothic Medium" panose="020B0603020102020204" charset="0"/>
                      <a:cs typeface="Franklin Gothic Medium" panose="020B0603020102020204" charset="0"/>
                      <a:sym typeface="Franklin Gothic Medium" panose="020B0603020102020204" charset="0"/>
                    </a:endParaRPr>
                  </a:p>
                </c:rich>
              </c:tx>
              <c:showLegendKey val="1"/>
              <c:showVal val="0"/>
              <c:showCatName val="0"/>
              <c:showSerName val="0"/>
              <c:showPercent val="1"/>
              <c:showBubbleSize val="1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0686947988223749"/>
                  <c:y val="0.130779084662862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>
                      <a:defRPr lang="ru-RU" sz="1400" b="1" i="0" u="none" strike="noStrike" kern="1200" baseline="0">
                        <a:solidFill>
                          <a:schemeClr val="tx1"/>
                        </a:solidFill>
                        <a:latin typeface="Franklin Gothic Medium" panose="020B0603020102020204" charset="0"/>
                        <a:ea typeface="Franklin Gothic Medium" panose="020B0603020102020204" charset="0"/>
                        <a:cs typeface="Franklin Gothic Medium" panose="020B0603020102020204" charset="0"/>
                        <a:sym typeface="Franklin Gothic Medium" panose="020B0603020102020204" charset="0"/>
                      </a:defRPr>
                    </a:pPr>
                    <a:r>
                      <a:rPr sz="1400">
                        <a:latin typeface="Franklin Gothic Medium" panose="020B0603020102020204" charset="0"/>
                        <a:ea typeface="Franklin Gothic Medium" panose="020B0603020102020204" charset="0"/>
                        <a:cs typeface="Franklin Gothic Medium" panose="020B0603020102020204" charset="0"/>
                        <a:sym typeface="Franklin Gothic Medium" panose="020B0603020102020204" charset="0"/>
                      </a:rPr>
                      <a:t> 11,30 % </a:t>
                    </a:r>
                    <a:endParaRPr sz="1400">
                      <a:latin typeface="Franklin Gothic Medium" panose="020B0603020102020204" charset="0"/>
                      <a:ea typeface="Franklin Gothic Medium" panose="020B0603020102020204" charset="0"/>
                      <a:cs typeface="Franklin Gothic Medium" panose="020B0603020102020204" charset="0"/>
                      <a:sym typeface="Franklin Gothic Medium" panose="020B0603020102020204" charset="0"/>
                    </a:endParaRPr>
                  </a:p>
                </c:rich>
              </c:tx>
              <c:showLegendKey val="1"/>
              <c:showVal val="0"/>
              <c:showCatName val="0"/>
              <c:showSerName val="0"/>
              <c:showPercent val="1"/>
              <c:showBubbleSize val="1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343473994111874"/>
                  <c:y val="0.121812041458018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>
                      <a:defRPr lang="ru-RU" sz="1400" b="1" i="0" u="none" strike="noStrike" kern="1200" baseline="0">
                        <a:solidFill>
                          <a:schemeClr val="tx1"/>
                        </a:solidFill>
                        <a:latin typeface="Franklin Gothic Medium" panose="020B0603020102020204" charset="0"/>
                        <a:ea typeface="Franklin Gothic Medium" panose="020B0603020102020204" charset="0"/>
                        <a:cs typeface="Franklin Gothic Medium" panose="020B0603020102020204" charset="0"/>
                        <a:sym typeface="Franklin Gothic Medium" panose="020B0603020102020204" charset="0"/>
                      </a:defRPr>
                    </a:pPr>
                    <a:r>
                      <a:rPr sz="1400">
                        <a:latin typeface="Franklin Gothic Medium" panose="020B0603020102020204" charset="0"/>
                        <a:ea typeface="Franklin Gothic Medium" panose="020B0603020102020204" charset="0"/>
                        <a:cs typeface="Franklin Gothic Medium" panose="020B0603020102020204" charset="0"/>
                        <a:sym typeface="Franklin Gothic Medium" panose="020B0603020102020204" charset="0"/>
                      </a:rPr>
                      <a:t> 2,60 % </a:t>
                    </a:r>
                    <a:endParaRPr sz="1400">
                      <a:latin typeface="Franklin Gothic Medium" panose="020B0603020102020204" charset="0"/>
                      <a:ea typeface="Franklin Gothic Medium" panose="020B0603020102020204" charset="0"/>
                      <a:cs typeface="Franklin Gothic Medium" panose="020B0603020102020204" charset="0"/>
                      <a:sym typeface="Franklin Gothic Medium" panose="020B0603020102020204" charset="0"/>
                    </a:endParaRPr>
                  </a:p>
                </c:rich>
              </c:tx>
              <c:showLegendKey val="1"/>
              <c:showVal val="0"/>
              <c:showCatName val="0"/>
              <c:showSerName val="0"/>
              <c:showPercent val="1"/>
              <c:showBubbleSize val="1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06910163083613"/>
                  <c:y val="0.0123442412949808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>
                      <a:defRPr lang="ru-RU" sz="1400" b="1" i="0" u="none" strike="noStrike" kern="1200" baseline="0">
                        <a:solidFill>
                          <a:schemeClr val="tx1"/>
                        </a:solidFill>
                        <a:latin typeface="Franklin Gothic Medium" panose="020B0603020102020204" charset="0"/>
                        <a:ea typeface="Franklin Gothic Medium" panose="020B0603020102020204" charset="0"/>
                        <a:cs typeface="Franklin Gothic Medium" panose="020B0603020102020204" charset="0"/>
                        <a:sym typeface="Franklin Gothic Medium" panose="020B0603020102020204" charset="0"/>
                      </a:defRPr>
                    </a:pPr>
                    <a:r>
                      <a:rPr sz="1400">
                        <a:latin typeface="Franklin Gothic Medium" panose="020B0603020102020204" charset="0"/>
                        <a:ea typeface="Franklin Gothic Medium" panose="020B0603020102020204" charset="0"/>
                        <a:cs typeface="Franklin Gothic Medium" panose="020B0603020102020204" charset="0"/>
                        <a:sym typeface="Franklin Gothic Medium" panose="020B0603020102020204" charset="0"/>
                      </a:rPr>
                      <a:t> 21,20 % </a:t>
                    </a:r>
                    <a:endParaRPr sz="1400">
                      <a:latin typeface="Franklin Gothic Medium" panose="020B0603020102020204" charset="0"/>
                      <a:ea typeface="Franklin Gothic Medium" panose="020B0603020102020204" charset="0"/>
                      <a:cs typeface="Franklin Gothic Medium" panose="020B0603020102020204" charset="0"/>
                      <a:sym typeface="Franklin Gothic Medium" panose="020B0603020102020204" charset="0"/>
                    </a:endParaRPr>
                  </a:p>
                </c:rich>
              </c:tx>
              <c:showLegendKey val="1"/>
              <c:showVal val="0"/>
              <c:showCatName val="0"/>
              <c:showSerName val="0"/>
              <c:showPercent val="1"/>
              <c:showBubbleSize val="1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0753135885486388"/>
                  <c:y val="-0.0635844881798067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>
                      <a:defRPr lang="ru-RU" sz="1400" b="1" i="0" u="none" strike="noStrike" kern="1200" baseline="0">
                        <a:solidFill>
                          <a:schemeClr val="tx1"/>
                        </a:solidFill>
                        <a:latin typeface="Franklin Gothic Medium" panose="020B0603020102020204" charset="0"/>
                        <a:ea typeface="Franklin Gothic Medium" panose="020B0603020102020204" charset="0"/>
                        <a:cs typeface="Franklin Gothic Medium" panose="020B0603020102020204" charset="0"/>
                        <a:sym typeface="Franklin Gothic Medium" panose="020B0603020102020204" charset="0"/>
                      </a:defRPr>
                    </a:pPr>
                    <a:r>
                      <a:rPr sz="1400">
                        <a:latin typeface="Franklin Gothic Medium" panose="020B0603020102020204" charset="0"/>
                        <a:ea typeface="Franklin Gothic Medium" panose="020B0603020102020204" charset="0"/>
                        <a:cs typeface="Franklin Gothic Medium" panose="020B0603020102020204" charset="0"/>
                        <a:sym typeface="Franklin Gothic Medium" panose="020B0603020102020204" charset="0"/>
                      </a:rPr>
                      <a:t> 5,59 %</a:t>
                    </a:r>
                    <a:endParaRPr sz="1400">
                      <a:latin typeface="Franklin Gothic Medium" panose="020B0603020102020204" charset="0"/>
                      <a:ea typeface="Franklin Gothic Medium" panose="020B0603020102020204" charset="0"/>
                      <a:cs typeface="Franklin Gothic Medium" panose="020B0603020102020204" charset="0"/>
                      <a:sym typeface="Franklin Gothic Medium" panose="020B0603020102020204" charset="0"/>
                    </a:endParaRPr>
                  </a:p>
                </c:rich>
              </c:tx>
              <c:showLegendKey val="1"/>
              <c:showVal val="0"/>
              <c:showCatName val="0"/>
              <c:showSerName val="0"/>
              <c:showPercent val="1"/>
              <c:showBubbleSize val="1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0606929870914169"/>
                  <c:y val="-0.136019564457901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1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0514833547218238"/>
                  <c:y val="-0.139513217654594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1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00113233184872047"/>
                  <c:y val="-0.134272737859555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1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\ ##0.00_);[Red]\(#\ ##0.00\)" sourceLinked="0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400" b="1" i="0" u="none" strike="noStrike" kern="1200" baseline="0">
                    <a:solidFill>
                      <a:schemeClr val="tx1"/>
                    </a:solidFill>
                    <a:latin typeface="Franklin Gothic Medium" panose="020B0603020102020204" charset="0"/>
                    <a:ea typeface="Franklin Gothic Medium" panose="020B0603020102020204" charset="0"/>
                    <a:cs typeface="Franklin Gothic Medium" panose="020B0603020102020204" charset="0"/>
                    <a:sym typeface="Franklin Gothic Medium" panose="020B0603020102020204" charset="0"/>
                  </a:defRPr>
                </a:pPr>
              </a:p>
            </c:txPr>
            <c:showLegendKey val="1"/>
            <c:showVal val="0"/>
            <c:showCatName val="0"/>
            <c:showSerName val="0"/>
            <c:showPercent val="1"/>
            <c:showBubbleSize val="1"/>
            <c:separator>
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неналоговые!$B$4:$B$11</c:f>
              <c:strCache>
                <c:ptCount val="8"/>
                <c:pt idx="0">
                  <c:v>Аренда земли                                     23244,6 тыс.руб.</c:v>
                </c:pt>
                <c:pt idx="1">
                  <c:v>Аренда имущества                                    6502,2 тыс.руб.</c:v>
                </c:pt>
                <c:pt idx="2">
                  <c:v>Плата за негативное воздействие                        1496,2 тыс.руб.</c:v>
                </c:pt>
                <c:pt idx="3">
                  <c:v>Платные услуги                                  12206,2 тыс.руб.</c:v>
                </c:pt>
                <c:pt idx="4">
                  <c:v>Реализация имущества                             3218,9 тыс.руб.</c:v>
                </c:pt>
                <c:pt idx="5">
                  <c:v>Продажа земельных участков  8336,2 тыс.руб.</c:v>
                </c:pt>
                <c:pt idx="6">
                  <c:v>Штрафы                                                 1939,8 тыс.руб. </c:v>
                </c:pt>
                <c:pt idx="7">
                  <c:v>Прочие неналоговые доходы  622 тыс.руб.</c:v>
                </c:pt>
              </c:strCache>
            </c:strRef>
          </c:cat>
          <c:val>
            <c:numRef>
              <c:f>неналоговые!$C$4:$C$11</c:f>
              <c:numCache>
                <c:formatCode>_ * #\ ##,000_ ;_ * \-#\ ##,000_ ;_ * "-"??_ ;_ @_ </c:formatCode>
                <c:ptCount val="8"/>
                <c:pt idx="0">
                  <c:v>40.3789730414254</c:v>
                </c:pt>
                <c:pt idx="1">
                  <c:v>11.2951893562357</c:v>
                </c:pt>
                <c:pt idx="2">
                  <c:v>2.59909912257388</c:v>
                </c:pt>
                <c:pt idx="3" c:formatCode="_ * #,\ ##0,000_ ;_ * \-#,\ ##0,000_ ;_ * &quot;-&quot;#,??0_ ;_ @_ ">
                  <c:v>21.2037987635084</c:v>
                </c:pt>
                <c:pt idx="4" c:formatCode="_ * #,\ ##0,000_ ;_ * \-#,\ ##0,000_ ;_ * &quot;-&quot;#,??0_ ;_ @_ ">
                  <c:v>5.59165897985099</c:v>
                </c:pt>
                <c:pt idx="5">
                  <c:v>14.4810921705657</c:v>
                </c:pt>
                <c:pt idx="6">
                  <c:v>3.36969153720679</c:v>
                </c:pt>
                <c:pt idx="7">
                  <c:v>1.08049702863317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ru-RU" sz="1400" b="0" i="0" u="none" strike="noStrike" kern="1200" baseline="0">
                <a:solidFill>
                  <a:schemeClr val="tx1"/>
                </a:solidFill>
                <a:latin typeface="Franklin Gothic Medium" panose="020B0603020102020204" charset="0"/>
                <a:ea typeface="Franklin Gothic Medium" panose="020B0603020102020204" charset="0"/>
                <a:cs typeface="Franklin Gothic Medium" panose="020B0603020102020204" charset="0"/>
                <a:sym typeface="Franklin Gothic Medium" panose="020B0603020102020204" charset="0"/>
              </a:defRPr>
            </a:pPr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ru-RU" sz="1400" b="0" i="0" u="none" strike="noStrike" kern="1200" baseline="0">
                <a:solidFill>
                  <a:schemeClr val="tx1"/>
                </a:solidFill>
                <a:latin typeface="Franklin Gothic Medium" panose="020B0603020102020204" charset="0"/>
                <a:ea typeface="Franklin Gothic Medium" panose="020B0603020102020204" charset="0"/>
                <a:cs typeface="Franklin Gothic Medium" panose="020B0603020102020204" charset="0"/>
                <a:sym typeface="Franklin Gothic Medium" panose="020B0603020102020204" charset="0"/>
              </a:defRPr>
            </a:pPr>
          </a:p>
        </c:txPr>
      </c:legendEntry>
      <c:legendEntry>
        <c:idx val="2"/>
        <c:txPr>
          <a:bodyPr rot="0" spcFirstLastPara="0" vertOverflow="ellipsis" vert="horz" wrap="square" anchor="ctr" anchorCtr="1"/>
          <a:lstStyle/>
          <a:p>
            <a:pPr>
              <a:defRPr lang="ru-RU" sz="1400" b="0" i="0" u="none" strike="noStrike" kern="1200" baseline="0">
                <a:solidFill>
                  <a:schemeClr val="tx1"/>
                </a:solidFill>
                <a:latin typeface="Franklin Gothic Medium" panose="020B0603020102020204" charset="0"/>
                <a:ea typeface="Franklin Gothic Medium" panose="020B0603020102020204" charset="0"/>
                <a:cs typeface="Franklin Gothic Medium" panose="020B0603020102020204" charset="0"/>
                <a:sym typeface="Franklin Gothic Medium" panose="020B0603020102020204" charset="0"/>
              </a:defRPr>
            </a:pPr>
          </a:p>
        </c:txPr>
      </c:legendEntry>
      <c:legendEntry>
        <c:idx val="3"/>
        <c:txPr>
          <a:bodyPr rot="0" spcFirstLastPara="0" vertOverflow="ellipsis" vert="horz" wrap="square" anchor="ctr" anchorCtr="1"/>
          <a:lstStyle/>
          <a:p>
            <a:pPr>
              <a:defRPr lang="ru-RU" sz="1400" b="0" i="0" u="none" strike="noStrike" kern="1200" baseline="0">
                <a:solidFill>
                  <a:schemeClr val="tx1"/>
                </a:solidFill>
                <a:latin typeface="Franklin Gothic Medium" panose="020B0603020102020204" charset="0"/>
                <a:ea typeface="Franklin Gothic Medium" panose="020B0603020102020204" charset="0"/>
                <a:cs typeface="Franklin Gothic Medium" panose="020B0603020102020204" charset="0"/>
                <a:sym typeface="Franklin Gothic Medium" panose="020B0603020102020204" charset="0"/>
              </a:defRPr>
            </a:pPr>
          </a:p>
        </c:txPr>
      </c:legendEntry>
      <c:legendEntry>
        <c:idx val="4"/>
        <c:txPr>
          <a:bodyPr rot="0" spcFirstLastPara="0" vertOverflow="ellipsis" vert="horz" wrap="square" anchor="ctr" anchorCtr="1"/>
          <a:lstStyle/>
          <a:p>
            <a:pPr>
              <a:defRPr lang="ru-RU" sz="1400" b="0" i="0" u="none" strike="noStrike" kern="1200" baseline="0">
                <a:solidFill>
                  <a:schemeClr val="tx1"/>
                </a:solidFill>
                <a:latin typeface="Franklin Gothic Medium" panose="020B0603020102020204" charset="0"/>
                <a:ea typeface="Franklin Gothic Medium" panose="020B0603020102020204" charset="0"/>
                <a:cs typeface="Franklin Gothic Medium" panose="020B0603020102020204" charset="0"/>
                <a:sym typeface="Franklin Gothic Medium" panose="020B0603020102020204" charset="0"/>
              </a:defRPr>
            </a:pPr>
          </a:p>
        </c:txPr>
      </c:legendEntry>
      <c:legendEntry>
        <c:idx val="5"/>
        <c:txPr>
          <a:bodyPr rot="0" spcFirstLastPara="0" vertOverflow="ellipsis" vert="horz" wrap="square" anchor="ctr" anchorCtr="1"/>
          <a:lstStyle/>
          <a:p>
            <a:pPr>
              <a:defRPr lang="ru-RU" sz="1400" b="0" i="0" u="none" strike="noStrike" kern="1200" baseline="0">
                <a:solidFill>
                  <a:schemeClr val="tx1"/>
                </a:solidFill>
                <a:latin typeface="Franklin Gothic Medium" panose="020B0603020102020204" charset="0"/>
                <a:ea typeface="Franklin Gothic Medium" panose="020B0603020102020204" charset="0"/>
                <a:cs typeface="Franklin Gothic Medium" panose="020B0603020102020204" charset="0"/>
                <a:sym typeface="Franklin Gothic Medium" panose="020B0603020102020204" charset="0"/>
              </a:defRPr>
            </a:pPr>
          </a:p>
        </c:txPr>
      </c:legendEntry>
      <c:legendEntry>
        <c:idx val="6"/>
        <c:txPr>
          <a:bodyPr rot="0" spcFirstLastPara="0" vertOverflow="ellipsis" vert="horz" wrap="square" anchor="ctr" anchorCtr="1"/>
          <a:lstStyle/>
          <a:p>
            <a:pPr>
              <a:defRPr lang="ru-RU" sz="1400" b="0" i="0" u="none" strike="noStrike" kern="1200" baseline="0">
                <a:solidFill>
                  <a:schemeClr val="tx1"/>
                </a:solidFill>
                <a:latin typeface="Franklin Gothic Medium" panose="020B0603020102020204" charset="0"/>
                <a:ea typeface="Franklin Gothic Medium" panose="020B0603020102020204" charset="0"/>
                <a:cs typeface="Franklin Gothic Medium" panose="020B0603020102020204" charset="0"/>
                <a:sym typeface="Franklin Gothic Medium" panose="020B0603020102020204" charset="0"/>
              </a:defRPr>
            </a:pPr>
          </a:p>
        </c:txPr>
      </c:legendEntry>
      <c:legendEntry>
        <c:idx val="7"/>
        <c:txPr>
          <a:bodyPr rot="0" spcFirstLastPara="0" vertOverflow="ellipsis" vert="horz" wrap="square" anchor="ctr" anchorCtr="1"/>
          <a:lstStyle/>
          <a:p>
            <a:pPr>
              <a:defRPr lang="ru-RU" sz="1400" b="0" i="0" u="none" strike="noStrike" kern="1200" baseline="0">
                <a:solidFill>
                  <a:schemeClr val="tx1"/>
                </a:solidFill>
                <a:latin typeface="Franklin Gothic Medium" panose="020B0603020102020204" charset="0"/>
                <a:ea typeface="Franklin Gothic Medium" panose="020B0603020102020204" charset="0"/>
                <a:cs typeface="Franklin Gothic Medium" panose="020B0603020102020204" charset="0"/>
                <a:sym typeface="Franklin Gothic Medium" panose="020B0603020102020204" charset="0"/>
              </a:defRPr>
            </a:pPr>
          </a:p>
        </c:txPr>
      </c:legendEntry>
      <c:layout>
        <c:manualLayout>
          <c:xMode val="edge"/>
          <c:yMode val="edge"/>
          <c:x val="0.602612353331857"/>
          <c:y val="0.0789288231148696"/>
          <c:w val="0.350380045753081"/>
          <c:h val="0.905919661733615"/>
        </c:manualLayout>
      </c:layout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ru-RU" sz="1400" b="0" i="0" u="none" strike="noStrike" kern="1200" baseline="0">
              <a:solidFill>
                <a:schemeClr val="tx1"/>
              </a:solidFill>
              <a:latin typeface="Franklin Gothic Medium" panose="020B0603020102020204" charset="0"/>
              <a:ea typeface="Franklin Gothic Medium" panose="020B0603020102020204" charset="0"/>
              <a:cs typeface="Franklin Gothic Medium" panose="020B0603020102020204" charset="0"/>
              <a:sym typeface="Franklin Gothic Medium" panose="020B0603020102020204" charset="0"/>
            </a:defRPr>
          </a:pPr>
        </a:p>
      </c:txPr>
    </c:legend>
    <c:plotVisOnly val="1"/>
    <c:dispBlanksAs val="zero"/>
    <c:showDLblsOverMax val="0"/>
  </c:chart>
  <c:spPr>
    <a:noFill/>
    <a:ln w="9525" cap="flat" cmpd="sng" algn="ctr">
      <a:gradFill>
        <a:gsLst>
          <a:gs pos="0">
            <a:schemeClr val="accent1">
              <a:lumMod val="25000"/>
              <a:lumOff val="75000"/>
            </a:schemeClr>
          </a:gs>
          <a:gs pos="74000">
            <a:schemeClr val="accent1">
              <a:lumMod val="45000"/>
              <a:lumOff val="55000"/>
            </a:schemeClr>
          </a:gs>
          <a:gs pos="83000">
            <a:schemeClr val="accent1">
              <a:lumMod val="45000"/>
              <a:lumOff val="55000"/>
            </a:schemeClr>
          </a:gs>
          <a:gs pos="100000">
            <a:schemeClr val="accent1">
              <a:lumMod val="30000"/>
              <a:lumOff val="70000"/>
            </a:schemeClr>
          </a:gs>
        </a:gsLst>
        <a:lin ang="5400000" scaled="1"/>
      </a:gradFill>
      <a:round/>
    </a:ln>
    <a:effectLst/>
  </c:spPr>
  <c:txPr>
    <a:bodyPr/>
    <a:lstStyle/>
    <a:p>
      <a:pPr>
        <a:defRPr lang="ru-RU" sz="1400">
          <a:solidFill>
            <a:schemeClr val="tx1"/>
          </a:solidFill>
          <a:latin typeface="Franklin Gothic Medium" panose="020B0603020102020204" charset="0"/>
          <a:ea typeface="Franklin Gothic Medium" panose="020B0603020102020204" charset="0"/>
          <a:cs typeface="Franklin Gothic Medium" panose="020B0603020102020204" charset="0"/>
          <a:sym typeface="Franklin Gothic Medium" panose="020B0603020102020204" charset="0"/>
        </a:defRPr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image" Target="../media/image1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image" Target="../media/image1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#1">
  <dgm:title val=""/>
  <dgm:desc val=""/>
  <dgm:catLst>
    <dgm:cat type="mainScheme" pri="10200"/>
  </dgm:catLst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72CB07-609E-47C8-8EA0-EBA4D3B0C297}" type="doc">
      <dgm:prSet loTypeId="urn:microsoft.com/office/officeart/2008/layout/AlternatingPictureBlocks" loCatId="picture" qsTypeId="urn:microsoft.com/office/officeart/2005/8/quickstyle/simple5#1" qsCatId="simple" csTypeId="urn:microsoft.com/office/officeart/2005/8/colors/accent0_2#1" csCatId="accent1" phldr="1"/>
      <dgm:spPr/>
    </dgm:pt>
    <dgm:pt modelId="{E153230B-13A8-4248-B00F-70E57C15B08B}">
      <dgm:prSet phldrT="[Текст]" phldr="0" custT="1"/>
      <dgm:spPr>
        <a:solidFill>
          <a:srgbClr val="D9F590"/>
        </a:solidFill>
      </dgm:spPr>
      <dgm:t>
        <a:bodyPr vert="horz" wrap="square"/>
        <a:lstStyle/>
        <a:p>
          <a:pPr algn="ctr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2800" b="1">
              <a:latin typeface="Franklin Gothic Medium" panose="020B0603020102020204" charset="0"/>
              <a:cs typeface="Franklin Gothic Medium" panose="020B0603020102020204" charset="0"/>
            </a:rPr>
            <a:t>Доходы </a:t>
          </a:r>
        </a:p>
        <a:p>
          <a:pPr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2800" b="1">
              <a:latin typeface="Franklin Gothic Medium" panose="020B0603020102020204" charset="0"/>
              <a:cs typeface="Franklin Gothic Medium" panose="020B0603020102020204" charset="0"/>
            </a:rPr>
            <a:t>2 869 636,9 </a:t>
          </a:r>
        </a:p>
      </dgm:t>
    </dgm:pt>
    <dgm:pt modelId="{FCE48E2A-695B-4646-97E8-122B5795EEAB}" cxnId="{1B886B9A-3616-4DFE-851C-654024B1DAAB}" type="parTrans">
      <dgm:prSet/>
      <dgm:spPr/>
      <dgm:t>
        <a:bodyPr/>
        <a:lstStyle/>
        <a:p>
          <a:endParaRPr lang="ru-RU"/>
        </a:p>
      </dgm:t>
    </dgm:pt>
    <dgm:pt modelId="{7FCA2DA3-8795-41FA-B0F3-CD39CD1C5DAA}" cxnId="{1B886B9A-3616-4DFE-851C-654024B1DAAB}" type="sibTrans">
      <dgm:prSet/>
      <dgm:spPr/>
      <dgm:t>
        <a:bodyPr/>
        <a:lstStyle/>
        <a:p>
          <a:endParaRPr lang="ru-RU"/>
        </a:p>
      </dgm:t>
    </dgm:pt>
    <dgm:pt modelId="{1363DAE9-C47B-499E-8291-186EC8B4219F}">
      <dgm:prSet phldr="0" custT="1"/>
      <dgm:spPr/>
      <dgm:t>
        <a:bodyPr vert="horz" wrap="square"/>
        <a:lstStyle/>
        <a:p>
          <a:pPr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altLang="zh-CN" sz="2800" b="1">
            <a:latin typeface="Franklin Gothic Medium" panose="020B0603020102020204" charset="0"/>
            <a:cs typeface="Franklin Gothic Medium" panose="020B0603020102020204" charset="0"/>
          </a:endParaRPr>
        </a:p>
      </dgm:t>
    </dgm:pt>
    <dgm:pt modelId="{EE6DFCF9-15CD-4996-9977-F6F775A20938}" cxnId="{43D0E561-A313-4E98-8071-57EC3C19C841}" type="parTrans">
      <dgm:prSet/>
      <dgm:spPr/>
      <dgm:t>
        <a:bodyPr/>
        <a:lstStyle/>
        <a:p>
          <a:endParaRPr lang="ru-RU"/>
        </a:p>
      </dgm:t>
    </dgm:pt>
    <dgm:pt modelId="{5681E72B-C08A-43DD-B563-92BA5ADB08C0}" cxnId="{43D0E561-A313-4E98-8071-57EC3C19C841}" type="sibTrans">
      <dgm:prSet/>
      <dgm:spPr/>
      <dgm:t>
        <a:bodyPr/>
        <a:lstStyle/>
        <a:p>
          <a:endParaRPr lang="ru-RU"/>
        </a:p>
      </dgm:t>
    </dgm:pt>
    <dgm:pt modelId="{3E43A77D-E472-4718-AC7D-DD068B0EC6F7}">
      <dgm:prSet phldrT="[Текст]" phldr="0" custT="1"/>
      <dgm:spPr>
        <a:solidFill>
          <a:srgbClr val="BFF6F6"/>
        </a:solidFill>
      </dgm:spPr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2800" b="1" dirty="0">
              <a:latin typeface="Franklin Gothic Medium" panose="020B0603020102020204" charset="0"/>
              <a:cs typeface="Franklin Gothic Medium" panose="020B0603020102020204" charset="0"/>
            </a:rPr>
            <a:t>Расходы 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2800" b="1" dirty="0">
              <a:latin typeface="Franklin Gothic Medium" panose="020B0603020102020204" charset="0"/>
              <a:cs typeface="Franklin Gothic Medium" panose="020B0603020102020204" charset="0"/>
            </a:rPr>
            <a:t>2 </a:t>
          </a:r>
          <a:r>
            <a:rPr lang="ru-RU" altLang="zh-CN" sz="2800" b="1" dirty="0" smtClean="0">
              <a:latin typeface="Franklin Gothic Medium" panose="020B0603020102020204" charset="0"/>
              <a:cs typeface="Franklin Gothic Medium" panose="020B0603020102020204" charset="0"/>
            </a:rPr>
            <a:t>878 </a:t>
          </a:r>
          <a:r>
            <a:rPr lang="ru-RU" altLang="zh-CN" sz="2800" b="1" dirty="0">
              <a:latin typeface="Franklin Gothic Medium" panose="020B0603020102020204" charset="0"/>
              <a:cs typeface="Franklin Gothic Medium" panose="020B0603020102020204" charset="0"/>
            </a:rPr>
            <a:t>068,4 </a:t>
          </a:r>
        </a:p>
      </dgm:t>
    </dgm:pt>
    <dgm:pt modelId="{CB4A255C-812C-47C6-A907-041DB4F97A02}" cxnId="{5877A924-B908-450C-BEE8-03C9FAAD5848}" type="parTrans">
      <dgm:prSet/>
      <dgm:spPr/>
      <dgm:t>
        <a:bodyPr/>
        <a:lstStyle/>
        <a:p>
          <a:endParaRPr lang="ru-RU"/>
        </a:p>
      </dgm:t>
    </dgm:pt>
    <dgm:pt modelId="{CCAA07FF-973D-4DC0-8FF3-437B5E5DDE58}" cxnId="{5877A924-B908-450C-BEE8-03C9FAAD5848}" type="sibTrans">
      <dgm:prSet/>
      <dgm:spPr/>
      <dgm:t>
        <a:bodyPr/>
        <a:lstStyle/>
        <a:p>
          <a:endParaRPr lang="ru-RU"/>
        </a:p>
      </dgm:t>
    </dgm:pt>
    <dgm:pt modelId="{8D2FD86C-7CA2-4969-81DD-9BAC0592B134}">
      <dgm:prSet phldrT="[Текст]" phldr="0" custT="1"/>
      <dgm:spPr>
        <a:solidFill>
          <a:srgbClr val="FFD9D9"/>
        </a:solidFill>
      </dgm:spPr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2800" b="1">
              <a:latin typeface="Franklin Gothic Medium" panose="020B0603020102020204" charset="0"/>
              <a:cs typeface="Franklin Gothic Medium" panose="020B0603020102020204" charset="0"/>
            </a:rPr>
            <a:t>Дефицит 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2800" b="1">
              <a:latin typeface="Franklin Gothic Medium" panose="020B0603020102020204" charset="0"/>
              <a:cs typeface="Franklin Gothic Medium" panose="020B0603020102020204" charset="0"/>
            </a:rPr>
            <a:t>8 431,5</a:t>
          </a:r>
        </a:p>
      </dgm:t>
    </dgm:pt>
    <dgm:pt modelId="{9AAC2946-2FB2-43C9-AE59-E2B3840D91B4}" cxnId="{68E7AB4C-B38D-47C7-A2F0-83D91EF441EF}" type="parTrans">
      <dgm:prSet/>
      <dgm:spPr/>
      <dgm:t>
        <a:bodyPr/>
        <a:lstStyle/>
        <a:p>
          <a:endParaRPr lang="ru-RU"/>
        </a:p>
      </dgm:t>
    </dgm:pt>
    <dgm:pt modelId="{3F3F75C2-51E5-4397-899E-A7E72893E354}" cxnId="{68E7AB4C-B38D-47C7-A2F0-83D91EF441EF}" type="sibTrans">
      <dgm:prSet/>
      <dgm:spPr/>
      <dgm:t>
        <a:bodyPr/>
        <a:lstStyle/>
        <a:p>
          <a:endParaRPr lang="ru-RU"/>
        </a:p>
      </dgm:t>
    </dgm:pt>
    <dgm:pt modelId="{C8BBBD06-0D32-4E9A-993E-D6DBED0E7C29}" type="pres">
      <dgm:prSet presAssocID="{E972CB07-609E-47C8-8EA0-EBA4D3B0C297}" presName="linearFlow" presStyleCnt="0">
        <dgm:presLayoutVars>
          <dgm:dir/>
          <dgm:resizeHandles val="exact"/>
        </dgm:presLayoutVars>
      </dgm:prSet>
      <dgm:spPr/>
    </dgm:pt>
    <dgm:pt modelId="{BAE4F4B9-7559-4DFB-A1E8-67927C52730A}" type="pres">
      <dgm:prSet presAssocID="{E153230B-13A8-4248-B00F-70E57C15B08B}" presName="comp" presStyleCnt="0"/>
      <dgm:spPr/>
    </dgm:pt>
    <dgm:pt modelId="{37CB2207-F7CC-4553-8691-29A3C8A0076C}" type="pres">
      <dgm:prSet presAssocID="{E153230B-13A8-4248-B00F-70E57C15B08B}" presName="rect2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669792-C744-4DE7-876D-FFD88E628BDC}" type="pres">
      <dgm:prSet presAssocID="{E153230B-13A8-4248-B00F-70E57C15B08B}" presName="rect1" presStyleLbl="lnNode1" presStyleIdx="0" presStyleCnt="3"/>
      <dgm:spPr>
        <a:blipFill>
          <a:blip xmlns:r="http://schemas.openxmlformats.org/officeDocument/2006/relationships" r:embed="rId1"/>
          <a:stretch>
            <a:fillRect/>
          </a:stretch>
        </a:blipFill>
      </dgm:spPr>
    </dgm:pt>
    <dgm:pt modelId="{1E42EB7A-1D14-42F0-AD88-6D5C892EA04B}" type="pres">
      <dgm:prSet presAssocID="{7FCA2DA3-8795-41FA-B0F3-CD39CD1C5DAA}" presName="sibTrans" presStyleCnt="0"/>
      <dgm:spPr/>
    </dgm:pt>
    <dgm:pt modelId="{2D70BAB0-3F29-4775-BC28-2DC0CEC862ED}" type="pres">
      <dgm:prSet presAssocID="{3E43A77D-E472-4718-AC7D-DD068B0EC6F7}" presName="comp" presStyleCnt="0"/>
      <dgm:spPr/>
    </dgm:pt>
    <dgm:pt modelId="{3E470D89-CBFD-4BF7-9095-5AC7CB98F4A3}" type="pres">
      <dgm:prSet presAssocID="{3E43A77D-E472-4718-AC7D-DD068B0EC6F7}" presName="rect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DDDB1A-C9C7-43D5-8948-D9A941E5AFAB}" type="pres">
      <dgm:prSet presAssocID="{3E43A77D-E472-4718-AC7D-DD068B0EC6F7}" presName="rect1" presStyleLbl="lnNode1" presStyleIdx="1" presStyleCnt="3"/>
      <dgm:spPr>
        <a:blipFill>
          <a:blip xmlns:r="http://schemas.openxmlformats.org/officeDocument/2006/relationships" r:embed="rId2"/>
          <a:stretch>
            <a:fillRect/>
          </a:stretch>
        </a:blipFill>
      </dgm:spPr>
    </dgm:pt>
    <dgm:pt modelId="{3377A5B4-4983-43DB-993A-8B488EDFDCD6}" type="pres">
      <dgm:prSet presAssocID="{CCAA07FF-973D-4DC0-8FF3-437B5E5DDE58}" presName="sibTrans" presStyleCnt="0"/>
      <dgm:spPr/>
    </dgm:pt>
    <dgm:pt modelId="{61AFE3F5-63B0-4829-B9CA-94998BC3C77B}" type="pres">
      <dgm:prSet presAssocID="{8D2FD86C-7CA2-4969-81DD-9BAC0592B134}" presName="comp" presStyleCnt="0"/>
      <dgm:spPr/>
    </dgm:pt>
    <dgm:pt modelId="{3F790318-8443-4609-A8A9-9D7EDDDB9B4D}" type="pres">
      <dgm:prSet presAssocID="{8D2FD86C-7CA2-4969-81DD-9BAC0592B134}" presName="rect2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3973E2-50F5-4446-B753-9CFC304375B4}" type="pres">
      <dgm:prSet presAssocID="{8D2FD86C-7CA2-4969-81DD-9BAC0592B134}" presName="rect1" presStyleLbl="lnNode1" presStyleIdx="2" presStyleCnt="3"/>
      <dgm:spPr>
        <a:blipFill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7C1F1C27-0655-470C-BC6D-A3FF74F6D1A2}" type="presOf" srcId="{8D2FD86C-7CA2-4969-81DD-9BAC0592B134}" destId="{3F790318-8443-4609-A8A9-9D7EDDDB9B4D}" srcOrd="0" destOrd="0" presId="urn:microsoft.com/office/officeart/2008/layout/AlternatingPictureBlocks"/>
    <dgm:cxn modelId="{BD2DEC41-2153-4CBC-A671-D927720652D2}" type="presOf" srcId="{E153230B-13A8-4248-B00F-70E57C15B08B}" destId="{37CB2207-F7CC-4553-8691-29A3C8A0076C}" srcOrd="0" destOrd="0" presId="urn:microsoft.com/office/officeart/2008/layout/AlternatingPictureBlocks"/>
    <dgm:cxn modelId="{DAC4851A-E7BD-46D0-8D67-06A08E0FF5A5}" type="presOf" srcId="{E972CB07-609E-47C8-8EA0-EBA4D3B0C297}" destId="{C8BBBD06-0D32-4E9A-993E-D6DBED0E7C29}" srcOrd="0" destOrd="0" presId="urn:microsoft.com/office/officeart/2008/layout/AlternatingPictureBlocks"/>
    <dgm:cxn modelId="{68E7AB4C-B38D-47C7-A2F0-83D91EF441EF}" srcId="{E972CB07-609E-47C8-8EA0-EBA4D3B0C297}" destId="{8D2FD86C-7CA2-4969-81DD-9BAC0592B134}" srcOrd="2" destOrd="0" parTransId="{9AAC2946-2FB2-43C9-AE59-E2B3840D91B4}" sibTransId="{3F3F75C2-51E5-4397-899E-A7E72893E354}"/>
    <dgm:cxn modelId="{43D0E561-A313-4E98-8071-57EC3C19C841}" srcId="{E153230B-13A8-4248-B00F-70E57C15B08B}" destId="{1363DAE9-C47B-499E-8291-186EC8B4219F}" srcOrd="0" destOrd="0" parTransId="{EE6DFCF9-15CD-4996-9977-F6F775A20938}" sibTransId="{5681E72B-C08A-43DD-B563-92BA5ADB08C0}"/>
    <dgm:cxn modelId="{363B1222-2D59-4EEE-AA81-A8924590A0F3}" type="presOf" srcId="{3E43A77D-E472-4718-AC7D-DD068B0EC6F7}" destId="{3E470D89-CBFD-4BF7-9095-5AC7CB98F4A3}" srcOrd="0" destOrd="0" presId="urn:microsoft.com/office/officeart/2008/layout/AlternatingPictureBlocks"/>
    <dgm:cxn modelId="{5877A924-B908-450C-BEE8-03C9FAAD5848}" srcId="{E972CB07-609E-47C8-8EA0-EBA4D3B0C297}" destId="{3E43A77D-E472-4718-AC7D-DD068B0EC6F7}" srcOrd="1" destOrd="0" parTransId="{CB4A255C-812C-47C6-A907-041DB4F97A02}" sibTransId="{CCAA07FF-973D-4DC0-8FF3-437B5E5DDE58}"/>
    <dgm:cxn modelId="{776D219D-F845-4DD4-AD0A-2FCC6221389F}" type="presOf" srcId="{1363DAE9-C47B-499E-8291-186EC8B4219F}" destId="{37CB2207-F7CC-4553-8691-29A3C8A0076C}" srcOrd="0" destOrd="1" presId="urn:microsoft.com/office/officeart/2008/layout/AlternatingPictureBlocks"/>
    <dgm:cxn modelId="{1B886B9A-3616-4DFE-851C-654024B1DAAB}" srcId="{E972CB07-609E-47C8-8EA0-EBA4D3B0C297}" destId="{E153230B-13A8-4248-B00F-70E57C15B08B}" srcOrd="0" destOrd="0" parTransId="{FCE48E2A-695B-4646-97E8-122B5795EEAB}" sibTransId="{7FCA2DA3-8795-41FA-B0F3-CD39CD1C5DAA}"/>
    <dgm:cxn modelId="{B10D8AA6-0543-4BA3-AC67-0ED9C47C2A77}" type="presParOf" srcId="{C8BBBD06-0D32-4E9A-993E-D6DBED0E7C29}" destId="{BAE4F4B9-7559-4DFB-A1E8-67927C52730A}" srcOrd="0" destOrd="0" presId="urn:microsoft.com/office/officeart/2008/layout/AlternatingPictureBlocks"/>
    <dgm:cxn modelId="{35E800B6-7DB2-4B2C-BB49-7151E8C6A41D}" type="presParOf" srcId="{BAE4F4B9-7559-4DFB-A1E8-67927C52730A}" destId="{37CB2207-F7CC-4553-8691-29A3C8A0076C}" srcOrd="0" destOrd="0" presId="urn:microsoft.com/office/officeart/2008/layout/AlternatingPictureBlocks"/>
    <dgm:cxn modelId="{E8CEE46B-716D-4A4D-B0F8-AC9CEA571404}" type="presParOf" srcId="{BAE4F4B9-7559-4DFB-A1E8-67927C52730A}" destId="{1A669792-C744-4DE7-876D-FFD88E628BDC}" srcOrd="1" destOrd="0" presId="urn:microsoft.com/office/officeart/2008/layout/AlternatingPictureBlocks"/>
    <dgm:cxn modelId="{C388F9A5-2F94-4081-8D19-37A631B4E606}" type="presParOf" srcId="{C8BBBD06-0D32-4E9A-993E-D6DBED0E7C29}" destId="{1E42EB7A-1D14-42F0-AD88-6D5C892EA04B}" srcOrd="1" destOrd="0" presId="urn:microsoft.com/office/officeart/2008/layout/AlternatingPictureBlocks"/>
    <dgm:cxn modelId="{250EBED2-EED9-46CE-86D4-FECD862C8861}" type="presParOf" srcId="{C8BBBD06-0D32-4E9A-993E-D6DBED0E7C29}" destId="{2D70BAB0-3F29-4775-BC28-2DC0CEC862ED}" srcOrd="2" destOrd="0" presId="urn:microsoft.com/office/officeart/2008/layout/AlternatingPictureBlocks"/>
    <dgm:cxn modelId="{EDAC414A-DA01-4FC7-9EB8-99649A45100F}" type="presParOf" srcId="{2D70BAB0-3F29-4775-BC28-2DC0CEC862ED}" destId="{3E470D89-CBFD-4BF7-9095-5AC7CB98F4A3}" srcOrd="0" destOrd="0" presId="urn:microsoft.com/office/officeart/2008/layout/AlternatingPictureBlocks"/>
    <dgm:cxn modelId="{56514A62-B7BD-460E-94F0-B062BFA82942}" type="presParOf" srcId="{2D70BAB0-3F29-4775-BC28-2DC0CEC862ED}" destId="{5ADDDB1A-C9C7-43D5-8948-D9A941E5AFAB}" srcOrd="1" destOrd="0" presId="urn:microsoft.com/office/officeart/2008/layout/AlternatingPictureBlocks"/>
    <dgm:cxn modelId="{F60FC70C-7DA2-4399-B243-5CF05983118D}" type="presParOf" srcId="{C8BBBD06-0D32-4E9A-993E-D6DBED0E7C29}" destId="{3377A5B4-4983-43DB-993A-8B488EDFDCD6}" srcOrd="3" destOrd="0" presId="urn:microsoft.com/office/officeart/2008/layout/AlternatingPictureBlocks"/>
    <dgm:cxn modelId="{0215AEEE-D3E0-4516-88CF-68AC6B95127A}" type="presParOf" srcId="{C8BBBD06-0D32-4E9A-993E-D6DBED0E7C29}" destId="{61AFE3F5-63B0-4829-B9CA-94998BC3C77B}" srcOrd="4" destOrd="0" presId="urn:microsoft.com/office/officeart/2008/layout/AlternatingPictureBlocks"/>
    <dgm:cxn modelId="{0F73F226-39C5-4AF3-B4D8-F7F0C2460E93}" type="presParOf" srcId="{61AFE3F5-63B0-4829-B9CA-94998BC3C77B}" destId="{3F790318-8443-4609-A8A9-9D7EDDDB9B4D}" srcOrd="0" destOrd="0" presId="urn:microsoft.com/office/officeart/2008/layout/AlternatingPictureBlocks"/>
    <dgm:cxn modelId="{951DB69F-1371-4A20-941A-22B7135A8095}" type="presParOf" srcId="{61AFE3F5-63B0-4829-B9CA-94998BC3C77B}" destId="{1B3973E2-50F5-4446-B753-9CFC304375B4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8379460" cy="4897120"/>
        <a:chOff x="0" y="0"/>
        <a:chExt cx="8379460" cy="4897120"/>
      </a:xfrm>
    </dsp:grpSpPr>
    <dsp:sp modelId="{37CB2207-F7CC-4553-8691-29A3C8A0076C}">
      <dsp:nvSpPr>
        <dsp:cNvPr id="3" name="Прямоугольник 2"/>
        <dsp:cNvSpPr/>
      </dsp:nvSpPr>
      <dsp:spPr bwMode="white">
        <a:xfrm>
          <a:off x="3364720" y="0"/>
          <a:ext cx="3251511" cy="1470607"/>
        </a:xfrm>
        <a:prstGeom prst="rect">
          <a:avLst/>
        </a:prstGeom>
        <a:solidFill>
          <a:srgbClr val="D9F590"/>
        </a:solidFill>
      </dsp:spPr>
      <dsp:style>
        <a:lnRef idx="0">
          <a:schemeClr val="dk2">
            <a:shade val="80000"/>
          </a:schemeClr>
        </a:lnRef>
        <a:fillRef idx="3">
          <a:schemeClr val="lt1"/>
        </a:fillRef>
        <a:effectRef idx="3">
          <a:scrgbClr r="0" g="0" b="0"/>
        </a:effectRef>
        <a:fontRef idx="minor">
          <a:schemeClr val="lt1"/>
        </a:fontRef>
      </dsp:style>
      <dsp:txBody>
        <a:bodyPr vert="horz" wrap="square" lIns="106680" tIns="106680" rIns="106680" bIns="106680" anchor="t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 lvl="0" algn="ctr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2800" b="1">
              <a:solidFill>
                <a:schemeClr val="dk2"/>
              </a:solidFill>
              <a:latin typeface="Franklin Gothic Medium" panose="020B0603020102020204" charset="0"/>
              <a:cs typeface="Franklin Gothic Medium" panose="020B0603020102020204" charset="0"/>
            </a:rPr>
            <a:t>Доходы </a:t>
          </a:r>
          <a:endParaRPr lang="ru-RU" altLang="zh-CN" sz="2800" b="1">
            <a:solidFill>
              <a:schemeClr val="dk2"/>
            </a:solidFill>
            <a:latin typeface="Franklin Gothic Medium" panose="020B0603020102020204" charset="0"/>
            <a:cs typeface="Franklin Gothic Medium" panose="020B0603020102020204" charset="0"/>
          </a:endParaRPr>
        </a:p>
        <a:p>
          <a:pPr lvl="0"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2800" b="1">
              <a:solidFill>
                <a:schemeClr val="dk2"/>
              </a:solidFill>
              <a:latin typeface="Franklin Gothic Medium" panose="020B0603020102020204" charset="0"/>
              <a:cs typeface="Franklin Gothic Medium" panose="020B0603020102020204" charset="0"/>
            </a:rPr>
            <a:t>2 869 636,9 </a:t>
          </a:r>
          <a:endParaRPr lang="ru-RU" altLang="zh-CN" sz="2800" b="1">
            <a:solidFill>
              <a:schemeClr val="dk2"/>
            </a:solidFill>
            <a:latin typeface="Franklin Gothic Medium" panose="020B0603020102020204" charset="0"/>
            <a:cs typeface="Franklin Gothic Medium" panose="020B0603020102020204" charset="0"/>
          </a:endParaRPr>
        </a:p>
        <a:p>
          <a:pPr marL="285750" lvl="1" indent="-285750" algn="ctr">
            <a:lnSpc>
              <a:spcPct val="100000"/>
            </a:lnSpc>
            <a:spcBef>
              <a:spcPct val="0"/>
            </a:spcBef>
            <a:spcAft>
              <a:spcPct val="35000"/>
            </a:spcAft>
            <a:buChar char="•"/>
          </a:pPr>
          <a:endParaRPr lang="ru-RU" altLang="zh-CN" sz="2800" b="1">
            <a:solidFill>
              <a:schemeClr val="dk2"/>
            </a:solidFill>
            <a:latin typeface="Franklin Gothic Medium" panose="020B0603020102020204" charset="0"/>
            <a:cs typeface="Franklin Gothic Medium" panose="020B0603020102020204" charset="0"/>
          </a:endParaRPr>
        </a:p>
      </dsp:txBody>
      <dsp:txXfrm>
        <a:off x="3364720" y="0"/>
        <a:ext cx="3251511" cy="1470607"/>
      </dsp:txXfrm>
    </dsp:sp>
    <dsp:sp modelId="{1A669792-C744-4DE7-876D-FFD88E628BDC}">
      <dsp:nvSpPr>
        <dsp:cNvPr id="4" name="Прямоугольник 3"/>
        <dsp:cNvSpPr/>
      </dsp:nvSpPr>
      <dsp:spPr bwMode="white">
        <a:xfrm>
          <a:off x="1763229" y="0"/>
          <a:ext cx="1455901" cy="1470607"/>
        </a:xfrm>
        <a:prstGeom prst="rect">
          <a:avLst/>
        </a:prstGeom>
        <a:blipFill>
          <a:blip r:embed="rId1"/>
          <a:stretch>
            <a:fillRect/>
          </a:stretch>
        </a:blipFill>
      </dsp:spPr>
      <dsp:style>
        <a:lnRef idx="0">
          <a:schemeClr val="dk2">
            <a:shade val="80000"/>
          </a:schemeClr>
        </a:lnRef>
        <a:fillRef idx="3">
          <a:schemeClr val="lt1"/>
        </a:fillRef>
        <a:effectRef idx="3">
          <a:scrgbClr r="0" g="0" b="0"/>
        </a:effectRef>
        <a:fontRef idx="minor">
          <a:schemeClr val="lt1"/>
        </a:fontRef>
      </dsp:style>
      <dsp:txXfrm>
        <a:off x="1763229" y="0"/>
        <a:ext cx="1455901" cy="1470607"/>
      </dsp:txXfrm>
    </dsp:sp>
    <dsp:sp modelId="{3E470D89-CBFD-4BF7-9095-5AC7CB98F4A3}">
      <dsp:nvSpPr>
        <dsp:cNvPr id="5" name="Прямоугольник 4"/>
        <dsp:cNvSpPr/>
      </dsp:nvSpPr>
      <dsp:spPr bwMode="white">
        <a:xfrm>
          <a:off x="1763229" y="1713257"/>
          <a:ext cx="3251511" cy="1470607"/>
        </a:xfrm>
        <a:prstGeom prst="rect">
          <a:avLst/>
        </a:prstGeom>
        <a:solidFill>
          <a:srgbClr val="BFF6F6"/>
        </a:solidFill>
      </dsp:spPr>
      <dsp:style>
        <a:lnRef idx="0">
          <a:schemeClr val="dk2">
            <a:shade val="80000"/>
          </a:schemeClr>
        </a:lnRef>
        <a:fillRef idx="3">
          <a:schemeClr val="lt1"/>
        </a:fillRef>
        <a:effectRef idx="3">
          <a:scrgbClr r="0" g="0" b="0"/>
        </a:effectRef>
        <a:fontRef idx="minor">
          <a:schemeClr val="lt1"/>
        </a:fontRef>
      </dsp:style>
      <dsp:txBody>
        <a:bodyPr vert="horz" wrap="square" lIns="106680" tIns="106680" rIns="106680" bIns="10668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2800" b="1" dirty="0">
              <a:solidFill>
                <a:schemeClr val="dk2"/>
              </a:solidFill>
              <a:latin typeface="Franklin Gothic Medium" panose="020B0603020102020204" charset="0"/>
              <a:cs typeface="Franklin Gothic Medium" panose="020B0603020102020204" charset="0"/>
            </a:rPr>
            <a:t>Расходы </a:t>
          </a:r>
          <a:endParaRPr lang="ru-RU" altLang="zh-CN" sz="2800" b="1" dirty="0">
            <a:solidFill>
              <a:schemeClr val="dk2"/>
            </a:solidFill>
            <a:latin typeface="Franklin Gothic Medium" panose="020B0603020102020204" charset="0"/>
            <a:cs typeface="Franklin Gothic Medium" panose="020B0603020102020204" charset="0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2800" b="1" dirty="0">
              <a:solidFill>
                <a:schemeClr val="dk2"/>
              </a:solidFill>
              <a:latin typeface="Franklin Gothic Medium" panose="020B0603020102020204" charset="0"/>
              <a:cs typeface="Franklin Gothic Medium" panose="020B0603020102020204" charset="0"/>
            </a:rPr>
            <a:t>2 </a:t>
          </a:r>
          <a:r>
            <a:rPr lang="ru-RU" altLang="zh-CN" sz="2800" b="1" dirty="0" smtClean="0">
              <a:solidFill>
                <a:schemeClr val="dk2"/>
              </a:solidFill>
              <a:latin typeface="Franklin Gothic Medium" panose="020B0603020102020204" charset="0"/>
              <a:cs typeface="Franklin Gothic Medium" panose="020B0603020102020204" charset="0"/>
            </a:rPr>
            <a:t>878 </a:t>
          </a:r>
          <a:r>
            <a:rPr lang="ru-RU" altLang="zh-CN" sz="2800" b="1" dirty="0">
              <a:solidFill>
                <a:schemeClr val="dk2"/>
              </a:solidFill>
              <a:latin typeface="Franklin Gothic Medium" panose="020B0603020102020204" charset="0"/>
              <a:cs typeface="Franklin Gothic Medium" panose="020B0603020102020204" charset="0"/>
            </a:rPr>
            <a:t>068,4 </a:t>
          </a:r>
          <a:endParaRPr>
            <a:solidFill>
              <a:schemeClr val="dk2"/>
            </a:solidFill>
          </a:endParaRPr>
        </a:p>
      </dsp:txBody>
      <dsp:txXfrm>
        <a:off x="1763229" y="1713257"/>
        <a:ext cx="3251511" cy="1470607"/>
      </dsp:txXfrm>
    </dsp:sp>
    <dsp:sp modelId="{5ADDDB1A-C9C7-43D5-8948-D9A941E5AFAB}">
      <dsp:nvSpPr>
        <dsp:cNvPr id="6" name="Прямоугольник 5"/>
        <dsp:cNvSpPr/>
      </dsp:nvSpPr>
      <dsp:spPr bwMode="white">
        <a:xfrm>
          <a:off x="5160330" y="1713257"/>
          <a:ext cx="1455901" cy="1470607"/>
        </a:xfrm>
        <a:prstGeom prst="rect">
          <a:avLst/>
        </a:prstGeom>
        <a:blipFill>
          <a:blip r:embed="rId2"/>
          <a:stretch>
            <a:fillRect/>
          </a:stretch>
        </a:blipFill>
      </dsp:spPr>
      <dsp:style>
        <a:lnRef idx="0">
          <a:schemeClr val="dk2">
            <a:shade val="80000"/>
          </a:schemeClr>
        </a:lnRef>
        <a:fillRef idx="3">
          <a:schemeClr val="lt1"/>
        </a:fillRef>
        <a:effectRef idx="3">
          <a:scrgbClr r="0" g="0" b="0"/>
        </a:effectRef>
        <a:fontRef idx="minor">
          <a:schemeClr val="lt1"/>
        </a:fontRef>
      </dsp:style>
      <dsp:txXfrm>
        <a:off x="5160330" y="1713257"/>
        <a:ext cx="1455901" cy="1470607"/>
      </dsp:txXfrm>
    </dsp:sp>
    <dsp:sp modelId="{3F790318-8443-4609-A8A9-9D7EDDDB9B4D}">
      <dsp:nvSpPr>
        <dsp:cNvPr id="7" name="Прямоугольник 6"/>
        <dsp:cNvSpPr/>
      </dsp:nvSpPr>
      <dsp:spPr bwMode="white">
        <a:xfrm>
          <a:off x="3364720" y="3426513"/>
          <a:ext cx="3251511" cy="1470607"/>
        </a:xfrm>
        <a:prstGeom prst="rect">
          <a:avLst/>
        </a:prstGeom>
        <a:solidFill>
          <a:srgbClr val="FFD9D9"/>
        </a:solidFill>
      </dsp:spPr>
      <dsp:style>
        <a:lnRef idx="0">
          <a:schemeClr val="dk2">
            <a:shade val="80000"/>
          </a:schemeClr>
        </a:lnRef>
        <a:fillRef idx="3">
          <a:schemeClr val="lt1"/>
        </a:fillRef>
        <a:effectRef idx="3">
          <a:scrgbClr r="0" g="0" b="0"/>
        </a:effectRef>
        <a:fontRef idx="minor">
          <a:schemeClr val="lt1"/>
        </a:fontRef>
      </dsp:style>
      <dsp:txBody>
        <a:bodyPr vert="horz" wrap="square" lIns="106680" tIns="106680" rIns="106680" bIns="10668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2800" b="1">
              <a:solidFill>
                <a:schemeClr val="dk2"/>
              </a:solidFill>
              <a:latin typeface="Franklin Gothic Medium" panose="020B0603020102020204" charset="0"/>
              <a:cs typeface="Franklin Gothic Medium" panose="020B0603020102020204" charset="0"/>
            </a:rPr>
            <a:t>Дефицит </a:t>
          </a:r>
          <a:endParaRPr lang="ru-RU" altLang="zh-CN" sz="2800" b="1">
            <a:solidFill>
              <a:schemeClr val="dk2"/>
            </a:solidFill>
            <a:latin typeface="Franklin Gothic Medium" panose="020B0603020102020204" charset="0"/>
            <a:cs typeface="Franklin Gothic Medium" panose="020B0603020102020204" charset="0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2800" b="1">
              <a:solidFill>
                <a:schemeClr val="dk2"/>
              </a:solidFill>
              <a:latin typeface="Franklin Gothic Medium" panose="020B0603020102020204" charset="0"/>
              <a:cs typeface="Franklin Gothic Medium" panose="020B0603020102020204" charset="0"/>
            </a:rPr>
            <a:t>8 431,5</a:t>
          </a:r>
          <a:endParaRPr>
            <a:solidFill>
              <a:schemeClr val="dk2"/>
            </a:solidFill>
          </a:endParaRPr>
        </a:p>
      </dsp:txBody>
      <dsp:txXfrm>
        <a:off x="3364720" y="3426513"/>
        <a:ext cx="3251511" cy="1470607"/>
      </dsp:txXfrm>
    </dsp:sp>
    <dsp:sp modelId="{1B3973E2-50F5-4446-B753-9CFC304375B4}">
      <dsp:nvSpPr>
        <dsp:cNvPr id="8" name="Прямоугольник 7"/>
        <dsp:cNvSpPr/>
      </dsp:nvSpPr>
      <dsp:spPr bwMode="white">
        <a:xfrm>
          <a:off x="1763229" y="3426513"/>
          <a:ext cx="1455901" cy="1470607"/>
        </a:xfrm>
        <a:prstGeom prst="rect">
          <a:avLst/>
        </a:prstGeom>
        <a:blipFill>
          <a:blip r:embed="rId3"/>
          <a:stretch>
            <a:fillRect/>
          </a:stretch>
        </a:blipFill>
      </dsp:spPr>
      <dsp:style>
        <a:lnRef idx="0">
          <a:schemeClr val="dk2">
            <a:shade val="80000"/>
          </a:schemeClr>
        </a:lnRef>
        <a:fillRef idx="3">
          <a:schemeClr val="lt1"/>
        </a:fillRef>
        <a:effectRef idx="3">
          <a:scrgbClr r="0" g="0" b="0"/>
        </a:effectRef>
        <a:fontRef idx="minor">
          <a:schemeClr val="lt1"/>
        </a:fontRef>
      </dsp:style>
      <dsp:txXfrm>
        <a:off x="1763229" y="3426513"/>
        <a:ext cx="1455901" cy="1470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#1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lvl="0" eaLnBrk="1" hangingPunct="1">
              <a:buChar char="•"/>
            </a:pPr>
            <a:endParaRPr lang="en-US" altLang="zh-CN" sz="120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lvl="0" algn="r" eaLnBrk="1" hangingPunct="1">
              <a:buChar char="•"/>
            </a:pPr>
            <a:endParaRPr lang="en-US" altLang="zh-CN" sz="120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  <a:endParaRPr kumimoji="0" lang="ru-RU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Второй уровень</a:t>
            </a:r>
            <a:endParaRPr kumimoji="0" lang="ru-RU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Третий уровень</a:t>
            </a:r>
            <a:endParaRPr kumimoji="0" lang="ru-RU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Четвертый уровень</a:t>
            </a:r>
            <a:endParaRPr kumimoji="0" lang="ru-RU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Пятый уровень</a:t>
            </a:r>
            <a:endParaRPr kumimoji="0" lang="ru-RU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eaLnBrk="1" hangingPunct="1">
              <a:buChar char="•"/>
            </a:pPr>
            <a:endParaRPr lang="en-US" altLang="zh-CN" sz="12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>
              <a:buChar char="•"/>
            </a:pPr>
            <a:fld id="{9A0DB2DC-4C9A-4742-B13C-FB6460FD3503}" type="slidenum">
              <a:rPr lang="ru-RU" altLang="zh-CN" sz="1200" dirty="0"/>
            </a:fld>
            <a:endParaRPr lang="ru-RU" altLang="zh-CN" sz="1200" dirty="0">
              <a:ea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8195" name="Заметки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ru-RU" altLang="zh-CN" dirty="0">
              <a:ea typeface="SimSun" panose="02010600030101010101" pitchFamily="2" charset="-122"/>
            </a:endParaRPr>
          </a:p>
        </p:txBody>
      </p:sp>
      <p:sp>
        <p:nvSpPr>
          <p:cNvPr id="8196" name="Номер слайда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>
              <a:buChar char="•"/>
            </a:pPr>
            <a:fld id="{9A0DB2DC-4C9A-4742-B13C-FB6460FD3503}" type="slidenum">
              <a:rPr lang="ru-RU" altLang="zh-CN" dirty="0"/>
            </a:fld>
            <a:endParaRPr lang="ru-RU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8195" name="Заметки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ru-RU" altLang="zh-CN" dirty="0">
              <a:ea typeface="SimSun" panose="02010600030101010101" pitchFamily="2" charset="-122"/>
            </a:endParaRPr>
          </a:p>
        </p:txBody>
      </p:sp>
      <p:sp>
        <p:nvSpPr>
          <p:cNvPr id="8196" name="Номер слайда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>
              <a:buChar char="•"/>
            </a:pPr>
            <a:fld id="{9A0DB2DC-4C9A-4742-B13C-FB6460FD3503}" type="slidenum">
              <a:rPr lang="ru-RU" altLang="zh-CN" dirty="0"/>
            </a:fld>
            <a:endParaRPr lang="ru-RU" altLang="zh-C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2291" name="Заметки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ru-RU" altLang="zh-CN" dirty="0">
              <a:ea typeface="SimSun" panose="02010600030101010101" pitchFamily="2" charset="-122"/>
            </a:endParaRPr>
          </a:p>
        </p:txBody>
      </p:sp>
      <p:sp>
        <p:nvSpPr>
          <p:cNvPr id="12292" name="Номер слайда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ru-RU" altLang="zh-CN" dirty="0"/>
            </a:fld>
            <a:endParaRPr lang="ru-RU" altLang="zh-CN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мещающий образ слайда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4339" name="Замещающий текст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ru-RU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47813" y="1701800"/>
            <a:ext cx="6908800" cy="108267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2927350"/>
            <a:ext cx="6913562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Char char="•"/>
            </a:pPr>
            <a:endParaRPr lang="en-US" altLang="zh-CN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algn="r" eaLnBrk="1" hangingPunct="1">
              <a:buChar char="•"/>
            </a:pPr>
            <a:endParaRPr lang="en-US" altLang="zh-CN" dirty="0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algn="r" eaLnBrk="1" hangingPunct="1">
              <a:buChar char="•"/>
            </a:pPr>
            <a:fld id="{9A0DB2DC-4C9A-4742-B13C-FB6460FD3503}" type="slidenum">
              <a:rPr lang="en-US" altLang="zh-CN" dirty="0">
                <a:cs typeface="华文楷体" charset="0"/>
              </a:rPr>
            </a:fld>
            <a:endParaRPr lang="en-US" altLang="zh-CN" dirty="0">
              <a:ea typeface="华文楷体" charset="0"/>
              <a:cs typeface="华文楷体" charset="0"/>
            </a:endParaRPr>
          </a:p>
        </p:txBody>
      </p:sp>
    </p:spTree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>
              <a:buChar char="•"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>
              <a:buChar char="•"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Char char="•"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  <a:cs typeface="华文楷体" charset="0"/>
              </a:rPr>
            </a:fld>
            <a:endParaRPr lang="en-US" altLang="zh-CN" dirty="0">
              <a:latin typeface="Arial" panose="020B0604020202020204" pitchFamily="34" charset="0"/>
              <a:cs typeface="华文楷体" charset="0"/>
            </a:endParaRPr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>
              <a:buChar char="•"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>
              <a:buChar char="•"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Char char="•"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  <a:cs typeface="华文楷体" charset="0"/>
              </a:rPr>
            </a:fld>
            <a:endParaRPr lang="en-US" altLang="zh-CN" dirty="0">
              <a:latin typeface="Arial" panose="020B0604020202020204" pitchFamily="34" charset="0"/>
              <a:cs typeface="华文楷体" charset="0"/>
            </a:endParaRPr>
          </a:p>
        </p:txBody>
      </p:sp>
    </p:spTree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>
              <a:buChar char="•"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>
              <a:buChar char="•"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Char char="•"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  <a:cs typeface="华文楷体" charset="0"/>
              </a:rPr>
            </a:fld>
            <a:endParaRPr lang="en-US" altLang="zh-CN" dirty="0">
              <a:latin typeface="Arial" panose="020B0604020202020204" pitchFamily="34" charset="0"/>
              <a:cs typeface="华文楷体" charset="0"/>
            </a:endParaRPr>
          </a:p>
        </p:txBody>
      </p:sp>
    </p:spTree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>
              <a:buChar char="•"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>
              <a:buChar char="•"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Char char="•"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  <a:cs typeface="华文楷体" charset="0"/>
              </a:rPr>
            </a:fld>
            <a:endParaRPr lang="en-US" altLang="zh-CN" dirty="0">
              <a:latin typeface="Arial" panose="020B0604020202020204" pitchFamily="34" charset="0"/>
              <a:cs typeface="华文楷体" charset="0"/>
            </a:endParaRPr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>
              <a:buChar char="•"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>
              <a:buChar char="•"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Char char="•"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  <a:cs typeface="华文楷体" charset="0"/>
              </a:rPr>
            </a:fld>
            <a:endParaRPr lang="en-US" altLang="zh-CN" dirty="0">
              <a:latin typeface="Arial" panose="020B0604020202020204" pitchFamily="34" charset="0"/>
              <a:cs typeface="华文楷体" charset="0"/>
            </a:endParaRPr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>
              <a:buChar char="•"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>
              <a:buChar char="•"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Char char="•"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  <a:cs typeface="华文楷体" charset="0"/>
              </a:rPr>
            </a:fld>
            <a:endParaRPr lang="en-US" altLang="zh-CN" dirty="0">
              <a:latin typeface="Arial" panose="020B0604020202020204" pitchFamily="34" charset="0"/>
              <a:cs typeface="华文楷体" charset="0"/>
            </a:endParaRPr>
          </a:p>
        </p:txBody>
      </p:sp>
    </p:spTree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>
              <a:buChar char="•"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>
              <a:buChar char="•"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Char char="•"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  <a:cs typeface="华文楷体" charset="0"/>
              </a:rPr>
            </a:fld>
            <a:endParaRPr lang="en-US" altLang="zh-CN" dirty="0">
              <a:latin typeface="Arial" panose="020B0604020202020204" pitchFamily="34" charset="0"/>
              <a:cs typeface="华文楷体" charset="0"/>
            </a:endParaRPr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>
              <a:buChar char="•"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>
              <a:buChar char="•"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Char char="•"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  <a:cs typeface="华文楷体" charset="0"/>
              </a:rPr>
            </a:fld>
            <a:endParaRPr lang="en-US" altLang="zh-CN" dirty="0">
              <a:latin typeface="Arial" panose="020B0604020202020204" pitchFamily="34" charset="0"/>
              <a:cs typeface="华文楷体" charset="0"/>
            </a:endParaRPr>
          </a:p>
        </p:txBody>
      </p:sp>
    </p:spTree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>
              <a:buChar char="•"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>
              <a:buChar char="•"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Char char="•"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  <a:cs typeface="华文楷体" charset="0"/>
              </a:rPr>
            </a:fld>
            <a:endParaRPr lang="en-US" altLang="zh-CN" dirty="0">
              <a:latin typeface="Arial" panose="020B0604020202020204" pitchFamily="34" charset="0"/>
              <a:cs typeface="华文楷体" charset="0"/>
            </a:endParaRPr>
          </a:p>
        </p:txBody>
      </p:sp>
    </p:spTree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>
              <a:buChar char="•"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>
              <a:buChar char="•"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Char char="•"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  <a:cs typeface="华文楷体" charset="0"/>
              </a:rPr>
            </a:fld>
            <a:endParaRPr lang="en-US" altLang="zh-CN" dirty="0">
              <a:latin typeface="Arial" panose="020B0604020202020204" pitchFamily="34" charset="0"/>
              <a:cs typeface="华文楷体" charset="0"/>
            </a:endParaRPr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-6350" y="0"/>
            <a:ext cx="915035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lvl="0" eaLnBrk="1" hangingPunct="1">
              <a:buChar char="•"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lvl="0" eaLnBrk="1" hangingPunct="1">
              <a:buChar char="•"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Char char="•"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  <a:cs typeface="华文楷体" charset="0"/>
              </a:rPr>
            </a:fld>
            <a:endParaRPr lang="en-US" altLang="zh-CN" dirty="0">
              <a:latin typeface="Arial" panose="020B0604020202020204" pitchFamily="34" charset="0"/>
              <a:cs typeface="华文楷体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image" Target="../media/image10.jpeg"/><Relationship Id="rId7" Type="http://schemas.openxmlformats.org/officeDocument/2006/relationships/image" Target="../media/image9.jpeg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11.pn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3.xml"/><Relationship Id="rId5" Type="http://schemas.openxmlformats.org/officeDocument/2006/relationships/vmlDrawing" Target="../drawings/vmlDrawing1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2.emf"/><Relationship Id="rId2" Type="http://schemas.openxmlformats.org/officeDocument/2006/relationships/oleObject" Target="../embeddings/Workbook1.xls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4.png"/><Relationship Id="rId3" Type="http://schemas.openxmlformats.org/officeDocument/2006/relationships/image" Target="../media/image13.jpeg"/><Relationship Id="rId2" Type="http://schemas.openxmlformats.org/officeDocument/2006/relationships/hyperlink" Target="mailto:ufinval@rambler.ru" TargetMode="Externa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FF"/>
            </a:gs>
            <a:gs pos="100000">
              <a:srgbClr val="52762D"/>
            </a:gs>
          </a:gsLst>
          <a:lin ang="540000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Изображение 103"/>
          <p:cNvPicPr/>
          <p:nvPr/>
        </p:nvPicPr>
        <p:blipFill>
          <a:blip r:embed="rId1"/>
          <a:stretch>
            <a:fillRect/>
          </a:stretch>
        </p:blipFill>
        <p:spPr>
          <a:xfrm>
            <a:off x="12065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</p:pic>
      <p:sp>
        <p:nvSpPr>
          <p:cNvPr id="4098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buNone/>
            </a:pPr>
            <a:endParaRPr lang="en-US" altLang="ru-RU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4099" name="Picture 6" descr="C:\Users\Бюджет11\Desktop\Coat_of_Arms_of_Valuyki_(Belgorod_oblast).svg.pngCoat_of_Arms_of_Valuyki_(Belgorod_oblast).sv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630" y="66675"/>
            <a:ext cx="796290" cy="84645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2" name="Picture 7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827405" y="3138805"/>
            <a:ext cx="2304415" cy="1802130"/>
          </a:xfrm>
          <a:prstGeom prst="rect">
            <a:avLst/>
          </a:prstGeom>
          <a:noFill/>
          <a:ln w="9525">
            <a:noFill/>
          </a:ln>
          <a:effectLst>
            <a:softEdge rad="114300"/>
          </a:effectLst>
        </p:spPr>
      </p:pic>
      <p:pic>
        <p:nvPicPr>
          <p:cNvPr id="4101" name="Picture 6" descr="C:\Users\Бюджет11\Desktop\12.jpg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2450" y="44450"/>
            <a:ext cx="852170" cy="80200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7" name="Изображение 106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251460" y="980440"/>
            <a:ext cx="2828925" cy="2226945"/>
          </a:xfrm>
          <a:prstGeom prst="rect">
            <a:avLst/>
          </a:prstGeom>
          <a:noFill/>
          <a:ln w="9525">
            <a:noFill/>
          </a:ln>
          <a:effectLst>
            <a:softEdge rad="114300"/>
          </a:effectLst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491865" y="1052830"/>
            <a:ext cx="4788535" cy="2994025"/>
          </a:xfrm>
          <a:solidFill>
            <a:schemeClr val="bg1">
              <a:alpha val="33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ru-RU" altLang="en-US" b="1">
              <a:latin typeface="Franklin Gothic Medium" panose="020B0603020102020204" charset="0"/>
              <a:cs typeface="Franklin Gothic Medium" panose="020B0603020102020204" charset="0"/>
            </a:endParaRPr>
          </a:p>
          <a:p>
            <a:pPr algn="ctr"/>
            <a:r>
              <a:rPr lang="ru-RU" altLang="en-US" b="1">
                <a:solidFill>
                  <a:srgbClr val="7030A0"/>
                </a:solidFill>
                <a:latin typeface="Franklin Gothic Medium" panose="020B0603020102020204" charset="0"/>
                <a:cs typeface="Franklin Gothic Medium" panose="020B0603020102020204" charset="0"/>
              </a:rPr>
              <a:t>БЮДЖЕТ ДЛЯ ГРАЖДАН</a:t>
            </a:r>
            <a:endParaRPr lang="ru-RU" altLang="en-US" b="1">
              <a:solidFill>
                <a:srgbClr val="7030A0"/>
              </a:solidFill>
              <a:latin typeface="Franklin Gothic Medium" panose="020B0603020102020204" charset="0"/>
              <a:cs typeface="Franklin Gothic Medium" panose="020B0603020102020204" charset="0"/>
            </a:endParaRPr>
          </a:p>
          <a:p>
            <a:pPr algn="ctr"/>
            <a:r>
              <a:rPr lang="ru-RU" altLang="en-US">
                <a:solidFill>
                  <a:srgbClr val="7030A0"/>
                </a:solidFill>
                <a:latin typeface="Franklin Gothic Medium" panose="020B0603020102020204" charset="0"/>
                <a:cs typeface="Franklin Gothic Medium" panose="020B0603020102020204" charset="0"/>
              </a:rPr>
              <a:t>(исполнение бюджета Валуйского городского округа за 2021 год)</a:t>
            </a:r>
            <a:endParaRPr lang="ru-RU" altLang="en-US">
              <a:solidFill>
                <a:srgbClr val="7030A0"/>
              </a:solidFill>
              <a:latin typeface="Franklin Gothic Medium" panose="020B0603020102020204" charset="0"/>
              <a:cs typeface="Franklin Gothic Medium" panose="020B0603020102020204" charset="0"/>
            </a:endParaRPr>
          </a:p>
        </p:txBody>
      </p:sp>
      <p:pic>
        <p:nvPicPr>
          <p:cNvPr id="100" name="Изображение 99"/>
          <p:cNvPicPr/>
          <p:nvPr/>
        </p:nvPicPr>
        <p:blipFill>
          <a:blip r:embed="rId6" cstate="email"/>
          <a:stretch>
            <a:fillRect/>
          </a:stretch>
        </p:blipFill>
        <p:spPr>
          <a:xfrm>
            <a:off x="6948170" y="4641850"/>
            <a:ext cx="1714500" cy="1714500"/>
          </a:xfrm>
          <a:prstGeom prst="rect">
            <a:avLst/>
          </a:prstGeom>
          <a:noFill/>
          <a:ln w="9525">
            <a:noFill/>
          </a:ln>
          <a:effectLst>
            <a:softEdge rad="114300"/>
          </a:effectLst>
        </p:spPr>
      </p:pic>
      <p:pic>
        <p:nvPicPr>
          <p:cNvPr id="101" name="Изображение 100"/>
          <p:cNvPicPr/>
          <p:nvPr/>
        </p:nvPicPr>
        <p:blipFill>
          <a:blip r:embed="rId7" cstate="email"/>
          <a:stretch>
            <a:fillRect/>
          </a:stretch>
        </p:blipFill>
        <p:spPr>
          <a:xfrm>
            <a:off x="3131820" y="4149090"/>
            <a:ext cx="3646805" cy="2418715"/>
          </a:xfrm>
          <a:prstGeom prst="rect">
            <a:avLst/>
          </a:prstGeom>
          <a:noFill/>
          <a:ln w="9525">
            <a:noFill/>
          </a:ln>
          <a:effectLst>
            <a:softEdge rad="114300"/>
          </a:effectLst>
        </p:spPr>
      </p:pic>
      <p:pic>
        <p:nvPicPr>
          <p:cNvPr id="102" name="Изображение 101"/>
          <p:cNvPicPr/>
          <p:nvPr/>
        </p:nvPicPr>
        <p:blipFill>
          <a:blip r:embed="rId8" cstate="email"/>
          <a:stretch>
            <a:fillRect/>
          </a:stretch>
        </p:blipFill>
        <p:spPr>
          <a:xfrm>
            <a:off x="214630" y="5012690"/>
            <a:ext cx="1945005" cy="1633855"/>
          </a:xfrm>
          <a:prstGeom prst="rect">
            <a:avLst/>
          </a:prstGeom>
          <a:noFill/>
          <a:ln w="9525">
            <a:noFill/>
          </a:ln>
          <a:effectLst>
            <a:softEdge rad="1143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en-US"/>
          </a:p>
        </p:txBody>
      </p:sp>
      <p:pic>
        <p:nvPicPr>
          <p:cNvPr id="104" name="Изображение 103"/>
          <p:cNvPicPr/>
          <p:nvPr/>
        </p:nvPicPr>
        <p:blipFill>
          <a:blip r:embed="rId1"/>
          <a:stretch>
            <a:fillRect/>
          </a:stretch>
        </p:blipFill>
        <p:spPr>
          <a:xfrm>
            <a:off x="-96520" y="-134620"/>
            <a:ext cx="9337040" cy="69926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Скругленный прямоугольник 2"/>
          <p:cNvSpPr/>
          <p:nvPr/>
        </p:nvSpPr>
        <p:spPr>
          <a:xfrm>
            <a:off x="146685" y="188595"/>
            <a:ext cx="8850630" cy="1066165"/>
          </a:xfrm>
          <a:prstGeom prst="roundRect">
            <a:avLst/>
          </a:prstGeom>
          <a:ln>
            <a:solidFill>
              <a:schemeClr val="accent3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ru-RU" sz="2800" b="1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mbria Math" panose="02040503050406030204" charset="0"/>
                <a:ea typeface="SimSun" panose="02010600030101010101" pitchFamily="2" charset="-122"/>
                <a:cs typeface="Cambria Math" panose="02040503050406030204" charset="0"/>
                <a:sym typeface="SimSun" panose="02010600030101010101" pitchFamily="2" charset="-122"/>
              </a:rPr>
              <a:t>Основные направления бюджетной политики</a:t>
            </a:r>
            <a:endParaRPr kumimoji="0" lang="ru-RU" altLang="ru-RU" sz="2800" b="1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mbria Math" panose="02040503050406030204" charset="0"/>
              <a:ea typeface="SimSun" panose="02010600030101010101" pitchFamily="2" charset="-122"/>
              <a:cs typeface="Cambria Math" panose="02040503050406030204" charset="0"/>
              <a:sym typeface="SimSun" panose="02010600030101010101" pitchFamily="2" charset="-122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ru-RU" sz="2800" b="1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mbria Math" panose="02040503050406030204" charset="0"/>
                <a:ea typeface="SimSun" panose="02010600030101010101" pitchFamily="2" charset="-122"/>
                <a:cs typeface="Cambria Math" panose="02040503050406030204" charset="0"/>
                <a:sym typeface="SimSun" panose="02010600030101010101" pitchFamily="2" charset="-122"/>
              </a:rPr>
              <a:t>в 20</a:t>
            </a:r>
            <a:r>
              <a:rPr kumimoji="0" lang="ru-RU" altLang="en-US" sz="2800" b="1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mbria Math" panose="02040503050406030204" charset="0"/>
                <a:ea typeface="SimSun" panose="02010600030101010101" pitchFamily="2" charset="-122"/>
                <a:cs typeface="Cambria Math" panose="02040503050406030204" charset="0"/>
                <a:sym typeface="SimSun" panose="02010600030101010101" pitchFamily="2" charset="-122"/>
              </a:rPr>
              <a:t>21</a:t>
            </a:r>
            <a:r>
              <a:rPr kumimoji="0" lang="ru-RU" altLang="ru-RU" sz="2800" b="1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mbria Math" panose="02040503050406030204" charset="0"/>
                <a:ea typeface="SimSun" panose="02010600030101010101" pitchFamily="2" charset="-122"/>
                <a:cs typeface="Cambria Math" panose="02040503050406030204" charset="0"/>
                <a:sym typeface="SimSun" panose="02010600030101010101" pitchFamily="2" charset="-122"/>
              </a:rPr>
              <a:t> году</a:t>
            </a:r>
            <a:endParaRPr kumimoji="0" lang="ru-RU" altLang="ru-RU" sz="2800" b="1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mbria Math" panose="02040503050406030204" charset="0"/>
              <a:ea typeface="SimSun" panose="02010600030101010101" pitchFamily="2" charset="-122"/>
              <a:cs typeface="Cambria Math" panose="02040503050406030204" charset="0"/>
              <a:sym typeface="SimSun" panose="02010600030101010101" pitchFamily="2" charset="-122"/>
            </a:endParaRPr>
          </a:p>
        </p:txBody>
      </p:sp>
      <p:sp>
        <p:nvSpPr>
          <p:cNvPr id="5" name="Текстовое поле 4"/>
          <p:cNvSpPr txBox="1"/>
          <p:nvPr/>
        </p:nvSpPr>
        <p:spPr>
          <a:xfrm>
            <a:off x="838200" y="1412558"/>
            <a:ext cx="8023225" cy="47990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63500" eaLnBrk="1" hangingPunct="1"/>
            <a:r>
              <a:rPr lang="ru-RU" altLang="zh-CN" b="1" dirty="0">
                <a:effectLst>
                  <a:outerShdw blurRad="38100" dist="38100" dir="2700000">
                    <a:srgbClr val="C0C0C0"/>
                  </a:outerShdw>
                </a:effectLst>
                <a:latin typeface="Franklin Gothic Book" panose="020B0503020102020204" pitchFamily="34" charset="0"/>
                <a:sym typeface="SimSun" panose="02010600030101010101" pitchFamily="2" charset="-122"/>
              </a:rPr>
              <a:t>Выполнение целевых показателей майских указов Президента Российской Федерации </a:t>
            </a:r>
            <a:endParaRPr lang="ru-RU" altLang="zh-CN" b="1" dirty="0">
              <a:effectLst>
                <a:outerShdw blurRad="38100" dist="38100" dir="2700000">
                  <a:srgbClr val="C0C0C0"/>
                </a:outerShdw>
              </a:effectLst>
              <a:latin typeface="Franklin Gothic Book" panose="020B0503020102020204" pitchFamily="34" charset="0"/>
            </a:endParaRPr>
          </a:p>
          <a:p>
            <a:pPr marL="63500" eaLnBrk="1" hangingPunct="1"/>
            <a:endParaRPr lang="ru-RU" altLang="zh-CN" b="1" dirty="0">
              <a:effectLst>
                <a:outerShdw blurRad="38100" dist="38100" dir="2700000">
                  <a:srgbClr val="C0C0C0"/>
                </a:outerShdw>
              </a:effectLst>
              <a:latin typeface="Franklin Gothic Book" panose="020B0503020102020204" pitchFamily="34" charset="0"/>
            </a:endParaRPr>
          </a:p>
          <a:p>
            <a:pPr marL="63500" eaLnBrk="1" hangingPunct="1"/>
            <a:r>
              <a:rPr lang="ru-RU" altLang="zh-CN" b="1" dirty="0">
                <a:effectLst>
                  <a:outerShdw blurRad="38100" dist="38100" dir="2700000">
                    <a:srgbClr val="C0C0C0"/>
                  </a:outerShdw>
                </a:effectLst>
                <a:latin typeface="Franklin Gothic Book" panose="020B0503020102020204" pitchFamily="34" charset="0"/>
                <a:sym typeface="SimSun" panose="02010600030101010101" pitchFamily="2" charset="-122"/>
              </a:rPr>
              <a:t>Обеспечение сбалансированности и устойчивости бюджетной системы городского округа</a:t>
            </a:r>
            <a:endParaRPr lang="ru-RU" altLang="zh-CN" b="1" dirty="0">
              <a:effectLst>
                <a:outerShdw blurRad="38100" dist="38100" dir="2700000">
                  <a:srgbClr val="C0C0C0"/>
                </a:outerShdw>
              </a:effectLst>
              <a:latin typeface="Franklin Gothic Book" panose="020B0503020102020204" pitchFamily="34" charset="0"/>
              <a:sym typeface="SimSun" panose="02010600030101010101" pitchFamily="2" charset="-122"/>
            </a:endParaRPr>
          </a:p>
          <a:p>
            <a:pPr marL="63500" eaLnBrk="1" hangingPunct="1"/>
            <a:endParaRPr lang="ru-RU" altLang="zh-CN" b="1" dirty="0">
              <a:effectLst>
                <a:outerShdw blurRad="38100" dist="38100" dir="2700000">
                  <a:srgbClr val="C0C0C0"/>
                </a:outerShdw>
              </a:effectLst>
              <a:latin typeface="Franklin Gothic Book" panose="020B0503020102020204" pitchFamily="34" charset="0"/>
              <a:sym typeface="SimSun" panose="02010600030101010101" pitchFamily="2" charset="-122"/>
            </a:endParaRPr>
          </a:p>
          <a:p>
            <a:pPr marL="63500" eaLnBrk="1" hangingPunct="1"/>
            <a:r>
              <a:rPr lang="ru-RU" altLang="zh-CN" b="1" dirty="0">
                <a:effectLst>
                  <a:outerShdw blurRad="38100" dist="38100" dir="2700000">
                    <a:srgbClr val="C0C0C0"/>
                  </a:outerShdw>
                </a:effectLst>
                <a:latin typeface="Franklin Gothic Book" panose="020B0503020102020204" pitchFamily="34" charset="0"/>
                <a:sym typeface="SimSun" panose="02010600030101010101" pitchFamily="2" charset="-122"/>
              </a:rPr>
              <a:t>Наращивание налогового потенциала</a:t>
            </a:r>
            <a:endParaRPr lang="ru-RU" altLang="zh-CN" b="1" dirty="0">
              <a:effectLst>
                <a:outerShdw blurRad="38100" dist="38100" dir="2700000">
                  <a:srgbClr val="C0C0C0"/>
                </a:outerShdw>
              </a:effectLst>
              <a:latin typeface="Franklin Gothic Book" panose="020B0503020102020204" pitchFamily="34" charset="0"/>
            </a:endParaRPr>
          </a:p>
          <a:p>
            <a:pPr marL="63500" eaLnBrk="1" hangingPunct="1"/>
            <a:endParaRPr lang="ru-RU" altLang="zh-CN" b="1" dirty="0">
              <a:effectLst>
                <a:outerShdw blurRad="38100" dist="38100" dir="2700000">
                  <a:srgbClr val="C0C0C0"/>
                </a:outerShdw>
              </a:effectLst>
              <a:latin typeface="Franklin Gothic Book" panose="020B0503020102020204" pitchFamily="34" charset="0"/>
            </a:endParaRPr>
          </a:p>
          <a:p>
            <a:pPr marL="63500" eaLnBrk="1" hangingPunct="1"/>
            <a:r>
              <a:rPr lang="ru-RU" altLang="zh-CN" b="1" dirty="0">
                <a:effectLst>
                  <a:outerShdw blurRad="38100" dist="38100" dir="2700000">
                    <a:srgbClr val="C0C0C0"/>
                  </a:outerShdw>
                </a:effectLst>
                <a:latin typeface="Franklin Gothic Book" panose="020B0503020102020204" pitchFamily="34" charset="0"/>
                <a:sym typeface="SimSun" panose="02010600030101010101" pitchFamily="2" charset="-122"/>
              </a:rPr>
              <a:t>Совершенствование методов налогового и неналогового администрирования</a:t>
            </a:r>
            <a:endParaRPr lang="ru-RU" altLang="zh-CN" b="1" dirty="0">
              <a:effectLst>
                <a:outerShdw blurRad="38100" dist="38100" dir="2700000">
                  <a:srgbClr val="C0C0C0"/>
                </a:outerShdw>
              </a:effectLst>
              <a:latin typeface="Franklin Gothic Book" panose="020B0503020102020204" pitchFamily="34" charset="0"/>
            </a:endParaRPr>
          </a:p>
          <a:p>
            <a:pPr marL="63500" eaLnBrk="1" hangingPunct="1"/>
            <a:endParaRPr lang="ru-RU" altLang="zh-CN" b="1" dirty="0">
              <a:effectLst>
                <a:outerShdw blurRad="38100" dist="38100" dir="2700000">
                  <a:srgbClr val="C0C0C0"/>
                </a:outerShdw>
              </a:effectLst>
              <a:latin typeface="Franklin Gothic Book" panose="020B0503020102020204" pitchFamily="34" charset="0"/>
            </a:endParaRPr>
          </a:p>
          <a:p>
            <a:pPr marL="63500" eaLnBrk="1" hangingPunct="1"/>
            <a:r>
              <a:rPr lang="ru-RU" altLang="zh-CN" b="1" dirty="0">
                <a:effectLst>
                  <a:outerShdw blurRad="38100" dist="38100" dir="2700000">
                    <a:srgbClr val="C0C0C0"/>
                  </a:outerShdw>
                </a:effectLst>
                <a:latin typeface="Franklin Gothic Book" panose="020B0503020102020204" pitchFamily="34" charset="0"/>
                <a:sym typeface="SimSun" panose="02010600030101010101" pitchFamily="2" charset="-122"/>
              </a:rPr>
              <a:t>Обеспечение полноты уплаты налогов и пересечение схем незаконной минимизации налоговых обязательств</a:t>
            </a:r>
            <a:endParaRPr lang="ru-RU" altLang="zh-CN" b="1" dirty="0">
              <a:effectLst>
                <a:outerShdw blurRad="38100" dist="38100" dir="2700000">
                  <a:srgbClr val="C0C0C0"/>
                </a:outerShdw>
              </a:effectLst>
              <a:latin typeface="Franklin Gothic Book" panose="020B0503020102020204" pitchFamily="34" charset="0"/>
              <a:sym typeface="SimSun" panose="02010600030101010101" pitchFamily="2" charset="-122"/>
            </a:endParaRPr>
          </a:p>
          <a:p>
            <a:pPr marL="63500" eaLnBrk="1" hangingPunct="1"/>
            <a:endParaRPr lang="ru-RU" altLang="zh-CN" b="1" dirty="0">
              <a:effectLst>
                <a:outerShdw blurRad="38100" dist="38100" dir="2700000">
                  <a:srgbClr val="C0C0C0"/>
                </a:outerShdw>
              </a:effectLst>
              <a:latin typeface="Franklin Gothic Book" panose="020B0503020102020204" pitchFamily="34" charset="0"/>
            </a:endParaRPr>
          </a:p>
          <a:p>
            <a:pPr marL="63500" eaLnBrk="1" hangingPunct="1"/>
            <a:r>
              <a:rPr lang="ru-RU" altLang="zh-CN" b="1" dirty="0">
                <a:effectLst>
                  <a:outerShdw blurRad="38100" dist="38100" dir="2700000">
                    <a:srgbClr val="C0C0C0"/>
                  </a:outerShdw>
                </a:effectLst>
                <a:latin typeface="Franklin Gothic Book" panose="020B0503020102020204" pitchFamily="34" charset="0"/>
                <a:sym typeface="SimSun" panose="02010600030101010101" pitchFamily="2" charset="-122"/>
              </a:rPr>
              <a:t>Совершенствование закупочных процедур</a:t>
            </a:r>
            <a:endParaRPr lang="ru-RU" altLang="zh-CN" b="1" dirty="0">
              <a:effectLst>
                <a:outerShdw blurRad="38100" dist="38100" dir="2700000">
                  <a:srgbClr val="C0C0C0"/>
                </a:outerShdw>
              </a:effectLst>
              <a:latin typeface="Franklin Gothic Book" panose="020B0503020102020204" pitchFamily="34" charset="0"/>
              <a:sym typeface="SimSun" panose="02010600030101010101" pitchFamily="2" charset="-122"/>
            </a:endParaRPr>
          </a:p>
          <a:p>
            <a:pPr marL="63500" eaLnBrk="1" hangingPunct="1"/>
            <a:endParaRPr lang="ru-RU" altLang="zh-CN" b="1" dirty="0">
              <a:effectLst>
                <a:outerShdw blurRad="38100" dist="38100" dir="2700000">
                  <a:srgbClr val="C0C0C0"/>
                </a:outerShdw>
              </a:effectLst>
              <a:latin typeface="Franklin Gothic Book" panose="020B0503020102020204" pitchFamily="34" charset="0"/>
            </a:endParaRPr>
          </a:p>
          <a:p>
            <a:pPr marL="63500" eaLnBrk="1" hangingPunct="1"/>
            <a:r>
              <a:rPr lang="ru-RU" altLang="zh-CN" b="1" dirty="0">
                <a:effectLst>
                  <a:outerShdw blurRad="38100" dist="38100" dir="2700000">
                    <a:srgbClr val="C0C0C0"/>
                  </a:outerShdw>
                </a:effectLst>
                <a:latin typeface="Franklin Gothic Book" panose="020B0503020102020204" pitchFamily="34" charset="0"/>
                <a:sym typeface="SimSun" panose="02010600030101010101" pitchFamily="2" charset="-122"/>
              </a:rPr>
              <a:t>Формирование гибкой системы управления бюджетными расходами</a:t>
            </a:r>
            <a:endParaRPr lang="ru-RU" altLang="en-US" dirty="0">
              <a:latin typeface="Franklin Gothic Book" panose="020B0503020102020204" pitchFamily="34" charset="0"/>
            </a:endParaRPr>
          </a:p>
        </p:txBody>
      </p:sp>
      <p:sp>
        <p:nvSpPr>
          <p:cNvPr id="12" name="Замещающий нижний колонтитул 11"/>
          <p:cNvSpPr txBox="1">
            <a:spLocks noGrp="1"/>
          </p:cNvSpPr>
          <p:nvPr>
            <p:ph type="ftr" sz="quarter" idx="11"/>
          </p:nvPr>
        </p:nvSpPr>
        <p:spPr bwMode="auto">
          <a:xfrm>
            <a:off x="3124200" y="6245225"/>
            <a:ext cx="5872480" cy="4762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defRPr/>
            </a:pPr>
            <a:r>
              <a:rPr kumimoji="0" lang="ru-RU" altLang="zh-CN" sz="1400" b="0" i="0" u="none" strike="noStrike" kern="1200" cap="none" spc="0" normalizeH="0" baseline="0" noProof="1">
                <a:solidFill>
                  <a:schemeClr val="bg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2</a:t>
            </a:r>
            <a:endParaRPr kumimoji="0" lang="ru-RU" altLang="zh-CN" sz="1400" b="0" i="0" u="none" strike="noStrike" kern="1200" cap="none" spc="0" normalizeH="0" baseline="0" noProof="1">
              <a:solidFill>
                <a:schemeClr val="bg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pic>
        <p:nvPicPr>
          <p:cNvPr id="108" name="Замещающее содержимое 107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4923" t="25778" r="17894" b="12948"/>
          <a:stretch>
            <a:fillRect/>
          </a:stretch>
        </p:blipFill>
        <p:spPr>
          <a:xfrm>
            <a:off x="323850" y="2997200"/>
            <a:ext cx="530225" cy="510540"/>
          </a:xfrm>
          <a:prstGeom prst="rect">
            <a:avLst/>
          </a:prstGeom>
          <a:noFill/>
          <a:ln w="9525">
            <a:solidFill>
              <a:schemeClr val="accent3">
                <a:lumMod val="65000"/>
              </a:schemeClr>
            </a:solidFill>
          </a:ln>
        </p:spPr>
      </p:pic>
      <p:pic>
        <p:nvPicPr>
          <p:cNvPr id="7" name="Замещающее содержимое 107"/>
          <p:cNvPicPr>
            <a:picLocks noChangeAspect="1"/>
          </p:cNvPicPr>
          <p:nvPr/>
        </p:nvPicPr>
        <p:blipFill>
          <a:blip r:embed="rId2"/>
          <a:srcRect l="4923" t="25778" r="17894" b="12948"/>
          <a:stretch>
            <a:fillRect/>
          </a:stretch>
        </p:blipFill>
        <p:spPr>
          <a:xfrm>
            <a:off x="323850" y="2225040"/>
            <a:ext cx="530225" cy="510540"/>
          </a:xfrm>
          <a:prstGeom prst="rect">
            <a:avLst/>
          </a:prstGeom>
          <a:noFill/>
          <a:ln w="9525">
            <a:solidFill>
              <a:schemeClr val="accent3">
                <a:lumMod val="65000"/>
              </a:schemeClr>
            </a:solidFill>
          </a:ln>
        </p:spPr>
      </p:pic>
      <p:pic>
        <p:nvPicPr>
          <p:cNvPr id="9" name="Замещающее содержимое 107"/>
          <p:cNvPicPr>
            <a:picLocks noChangeAspect="1"/>
          </p:cNvPicPr>
          <p:nvPr/>
        </p:nvPicPr>
        <p:blipFill>
          <a:blip r:embed="rId2"/>
          <a:srcRect l="4923" t="25778" r="17894" b="12948"/>
          <a:stretch>
            <a:fillRect/>
          </a:stretch>
        </p:blipFill>
        <p:spPr>
          <a:xfrm>
            <a:off x="323850" y="1484630"/>
            <a:ext cx="530225" cy="510540"/>
          </a:xfrm>
          <a:prstGeom prst="rect">
            <a:avLst/>
          </a:prstGeom>
          <a:noFill/>
          <a:ln w="9525">
            <a:solidFill>
              <a:schemeClr val="accent3">
                <a:lumMod val="65000"/>
              </a:schemeClr>
            </a:solidFill>
          </a:ln>
        </p:spPr>
      </p:pic>
      <p:pic>
        <p:nvPicPr>
          <p:cNvPr id="11" name="Замещающее содержимое 107"/>
          <p:cNvPicPr>
            <a:picLocks noChangeAspect="1"/>
          </p:cNvPicPr>
          <p:nvPr/>
        </p:nvPicPr>
        <p:blipFill>
          <a:blip r:embed="rId2"/>
          <a:srcRect l="4923" t="25778" r="17894" b="12948"/>
          <a:stretch>
            <a:fillRect/>
          </a:stretch>
        </p:blipFill>
        <p:spPr>
          <a:xfrm>
            <a:off x="323850" y="5157470"/>
            <a:ext cx="530225" cy="510540"/>
          </a:xfrm>
          <a:prstGeom prst="rect">
            <a:avLst/>
          </a:prstGeom>
          <a:noFill/>
          <a:ln w="9525">
            <a:solidFill>
              <a:schemeClr val="accent3">
                <a:lumMod val="65000"/>
              </a:schemeClr>
            </a:solidFill>
          </a:ln>
        </p:spPr>
      </p:pic>
      <p:pic>
        <p:nvPicPr>
          <p:cNvPr id="14" name="Замещающее содержимое 107"/>
          <p:cNvPicPr>
            <a:picLocks noChangeAspect="1"/>
          </p:cNvPicPr>
          <p:nvPr/>
        </p:nvPicPr>
        <p:blipFill>
          <a:blip r:embed="rId2"/>
          <a:srcRect l="4923" t="25778" r="17894" b="12948"/>
          <a:stretch>
            <a:fillRect/>
          </a:stretch>
        </p:blipFill>
        <p:spPr>
          <a:xfrm>
            <a:off x="307975" y="4437380"/>
            <a:ext cx="530225" cy="510540"/>
          </a:xfrm>
          <a:prstGeom prst="rect">
            <a:avLst/>
          </a:prstGeom>
          <a:noFill/>
          <a:ln w="9525">
            <a:solidFill>
              <a:schemeClr val="accent3">
                <a:lumMod val="65000"/>
              </a:schemeClr>
            </a:solidFill>
          </a:ln>
        </p:spPr>
      </p:pic>
      <p:pic>
        <p:nvPicPr>
          <p:cNvPr id="16" name="Замещающее содержимое 107"/>
          <p:cNvPicPr>
            <a:picLocks noChangeAspect="1"/>
          </p:cNvPicPr>
          <p:nvPr/>
        </p:nvPicPr>
        <p:blipFill>
          <a:blip r:embed="rId2"/>
          <a:srcRect l="4923" t="25778" r="17894" b="12948"/>
          <a:stretch>
            <a:fillRect/>
          </a:stretch>
        </p:blipFill>
        <p:spPr>
          <a:xfrm>
            <a:off x="323850" y="3644900"/>
            <a:ext cx="530225" cy="510540"/>
          </a:xfrm>
          <a:prstGeom prst="rect">
            <a:avLst/>
          </a:prstGeom>
          <a:noFill/>
          <a:ln w="9525">
            <a:solidFill>
              <a:schemeClr val="accent3">
                <a:lumMod val="65000"/>
              </a:schemeClr>
            </a:solidFill>
          </a:ln>
        </p:spPr>
      </p:pic>
      <p:pic>
        <p:nvPicPr>
          <p:cNvPr id="18" name="Замещающее содержимое 107"/>
          <p:cNvPicPr>
            <a:picLocks noChangeAspect="1"/>
          </p:cNvPicPr>
          <p:nvPr/>
        </p:nvPicPr>
        <p:blipFill>
          <a:blip r:embed="rId2"/>
          <a:srcRect l="4923" t="25778" r="17894" b="12948"/>
          <a:stretch>
            <a:fillRect/>
          </a:stretch>
        </p:blipFill>
        <p:spPr>
          <a:xfrm>
            <a:off x="307975" y="5805170"/>
            <a:ext cx="530225" cy="510540"/>
          </a:xfrm>
          <a:prstGeom prst="rect">
            <a:avLst/>
          </a:prstGeom>
          <a:noFill/>
          <a:ln w="9525">
            <a:solidFill>
              <a:schemeClr val="accent3">
                <a:lumMod val="65000"/>
              </a:schemeClr>
            </a:solidFill>
          </a:ln>
        </p:spPr>
      </p:pic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Изображение 103"/>
          <p:cNvPicPr/>
          <p:nvPr/>
        </p:nvPicPr>
        <p:blipFill>
          <a:blip r:embed="rId1"/>
          <a:stretch>
            <a:fillRect/>
          </a:stretch>
        </p:blipFill>
        <p:spPr>
          <a:xfrm>
            <a:off x="635" y="0"/>
            <a:ext cx="9232900" cy="683196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551815" y="188595"/>
            <a:ext cx="8298815" cy="10718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threePt" dir="t"/>
            </a:scene3d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5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altLang="zh-CN" sz="2800" b="1" i="0" u="none" strike="noStrike" kern="1200" cap="none" spc="0" normalizeH="0" baseline="0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Franklin Gothic Book" panose="020B0503020102020204" pitchFamily="34" charset="0"/>
                <a:ea typeface="SimSun" panose="02010600030101010101" pitchFamily="2" charset="-122"/>
                <a:cs typeface="+mn-cs"/>
                <a:sym typeface="+mn-ea"/>
              </a:rPr>
              <a:t>Основные характеристики бюджета </a:t>
            </a:r>
            <a:endParaRPr kumimoji="0" lang="ru-RU" altLang="zh-CN" sz="2800" b="1" i="0" u="none" strike="noStrike" kern="1200" cap="none" spc="0" normalizeH="0" baseline="0" noProof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Franklin Gothic Book" panose="020B0503020102020204" pitchFamily="34" charset="0"/>
              <a:ea typeface="SimSun" panose="02010600030101010101" pitchFamily="2" charset="-122"/>
              <a:cs typeface="+mn-cs"/>
              <a:sym typeface="+mn-ea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altLang="zh-CN" sz="2800" b="1" i="0" u="none" strike="noStrike" kern="1200" cap="none" spc="0" normalizeH="0" baseline="0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Franklin Gothic Book" panose="020B0503020102020204" pitchFamily="34" charset="0"/>
                <a:ea typeface="SimSun" panose="02010600030101010101" pitchFamily="2" charset="-122"/>
                <a:cs typeface="+mn-cs"/>
                <a:sym typeface="+mn-ea"/>
              </a:rPr>
              <a:t>за 2021 год, тыс. руб.</a:t>
            </a:r>
            <a:endParaRPr kumimoji="0" lang="ru-RU" altLang="zh-CN" sz="2800" b="1" i="0" u="none" strike="noStrike" kern="1200" cap="none" spc="0" normalizeH="0" baseline="0" noProof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Franklin Gothic Book" panose="020B0503020102020204" pitchFamily="34" charset="0"/>
              <a:ea typeface="SimSun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6153" name="Замещающий нижний колонтитул 2"/>
          <p:cNvSpPr txBox="1">
            <a:spLocks noGrp="1"/>
          </p:cNvSpPr>
          <p:nvPr>
            <p:ph type="ftr" sz="quarter" idx="11"/>
          </p:nvPr>
        </p:nvSpPr>
        <p:spPr>
          <a:xfrm>
            <a:off x="8639175" y="6381750"/>
            <a:ext cx="360363" cy="334963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zh-CN" sz="1400" dirty="0">
                <a:solidFill>
                  <a:srgbClr val="717171"/>
                </a:solidFill>
              </a:rPr>
              <a:t>3</a:t>
            </a:r>
            <a:endParaRPr lang="en-US" altLang="zh-CN" sz="1400" dirty="0">
              <a:solidFill>
                <a:srgbClr val="717171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51815" y="1628775"/>
          <a:ext cx="8379460" cy="4897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Изображение 10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32900" cy="683196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0" name="TextBox 5"/>
          <p:cNvSpPr txBox="1"/>
          <p:nvPr/>
        </p:nvSpPr>
        <p:spPr>
          <a:xfrm>
            <a:off x="1071563" y="928688"/>
            <a:ext cx="500062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ru-RU" altLang="zh-CN" sz="18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extBox 12"/>
          <p:cNvSpPr txBox="1">
            <a:spLocks noChangeArrowheads="1"/>
          </p:cNvSpPr>
          <p:nvPr/>
        </p:nvSpPr>
        <p:spPr bwMode="auto">
          <a:xfrm>
            <a:off x="444500" y="142875"/>
            <a:ext cx="8475663" cy="70675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ru-RU" sz="2000" b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  <a:sym typeface="+mn-ea"/>
              </a:rPr>
              <a:t>Структура НАЛОГОВЫХ  доходов  бюджета </a:t>
            </a:r>
            <a:endParaRPr lang="en-US" altLang="ru-RU" sz="2000" b="1" dirty="0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  <a:sym typeface="+mn-ea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ru-RU" sz="2000" b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  <a:sym typeface="+mn-ea"/>
              </a:rPr>
              <a:t>Валуйского городского округа за 202</a:t>
            </a:r>
            <a:r>
              <a:rPr lang="ru-RU" altLang="en-US" sz="2000" b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  <a:sym typeface="+mn-ea"/>
              </a:rPr>
              <a:t>1</a:t>
            </a:r>
            <a:r>
              <a:rPr lang="en-US" altLang="ru-RU" sz="2000" b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  <a:sym typeface="+mn-ea"/>
              </a:rPr>
              <a:t> год (факт)</a:t>
            </a:r>
            <a:endParaRPr lang="en-US" altLang="ru-RU" sz="2000" b="1" dirty="0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Arial" panose="020B0604020202020204" pitchFamily="34" charset="0"/>
              <a:sym typeface="+mn-ea"/>
            </a:endParaRPr>
          </a:p>
        </p:txBody>
      </p:sp>
      <p:sp>
        <p:nvSpPr>
          <p:cNvPr id="7172" name="TextBox 15"/>
          <p:cNvSpPr txBox="1"/>
          <p:nvPr/>
        </p:nvSpPr>
        <p:spPr>
          <a:xfrm>
            <a:off x="3929063" y="2143125"/>
            <a:ext cx="1000125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ru-RU" altLang="zh-CN" sz="1800" b="1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173" name="TextBox 16"/>
          <p:cNvSpPr txBox="1"/>
          <p:nvPr/>
        </p:nvSpPr>
        <p:spPr>
          <a:xfrm>
            <a:off x="6572250" y="3214688"/>
            <a:ext cx="1000125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ru-RU" altLang="zh-CN" sz="1800" b="1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174" name="TextBox 17"/>
          <p:cNvSpPr txBox="1"/>
          <p:nvPr/>
        </p:nvSpPr>
        <p:spPr>
          <a:xfrm>
            <a:off x="1214438" y="3500438"/>
            <a:ext cx="1000125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ru-RU" altLang="zh-CN" sz="1800" b="1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175" name="TextBox 18"/>
          <p:cNvSpPr txBox="1"/>
          <p:nvPr/>
        </p:nvSpPr>
        <p:spPr>
          <a:xfrm>
            <a:off x="5143500" y="4286250"/>
            <a:ext cx="1000125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ru-RU" altLang="zh-CN" sz="1800" b="1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176" name="TextBox 19"/>
          <p:cNvSpPr txBox="1"/>
          <p:nvPr/>
        </p:nvSpPr>
        <p:spPr>
          <a:xfrm>
            <a:off x="2714625" y="4286250"/>
            <a:ext cx="1000125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ru-RU" altLang="zh-CN" sz="1800" b="1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177" name="TextBox 20"/>
          <p:cNvSpPr txBox="1"/>
          <p:nvPr/>
        </p:nvSpPr>
        <p:spPr>
          <a:xfrm>
            <a:off x="1143000" y="2857500"/>
            <a:ext cx="1000125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ru-RU" altLang="zh-CN" sz="1800" b="1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178" name="Прямоугольник 19"/>
          <p:cNvSpPr/>
          <p:nvPr/>
        </p:nvSpPr>
        <p:spPr>
          <a:xfrm>
            <a:off x="7786688" y="142875"/>
            <a:ext cx="184150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ru-RU" altLang="zh-CN" sz="1800" b="1" dirty="0">
              <a:latin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ru-RU" altLang="zh-CN" sz="1800" b="1" dirty="0">
              <a:latin typeface="Times New Roman" panose="02020603050405020304" pitchFamily="18" charset="0"/>
            </a:endParaRPr>
          </a:p>
        </p:txBody>
      </p:sp>
      <p:sp>
        <p:nvSpPr>
          <p:cNvPr id="7180" name="Замещающий нижний колонтитул 2"/>
          <p:cNvSpPr txBox="1">
            <a:spLocks noGrp="1"/>
          </p:cNvSpPr>
          <p:nvPr>
            <p:ph type="ftr" sz="quarter" idx="11"/>
          </p:nvPr>
        </p:nvSpPr>
        <p:spPr>
          <a:xfrm>
            <a:off x="8486775" y="6381750"/>
            <a:ext cx="433388" cy="347663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zh-CN" sz="1400" dirty="0">
                <a:solidFill>
                  <a:srgbClr val="717171"/>
                </a:solidFill>
              </a:rPr>
              <a:t>4</a:t>
            </a:r>
            <a:endParaRPr lang="en-US" altLang="zh-CN" sz="1400" dirty="0">
              <a:solidFill>
                <a:srgbClr val="717171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69240" y="1052830"/>
          <a:ext cx="8605520" cy="5586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Изображение 10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98940" cy="683196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0" name="TextBox 5"/>
          <p:cNvSpPr txBox="1"/>
          <p:nvPr/>
        </p:nvSpPr>
        <p:spPr>
          <a:xfrm>
            <a:off x="1071563" y="928688"/>
            <a:ext cx="500062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ru-RU" altLang="zh-CN" sz="18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extBox 12"/>
          <p:cNvSpPr txBox="1">
            <a:spLocks noChangeArrowheads="1"/>
          </p:cNvSpPr>
          <p:nvPr/>
        </p:nvSpPr>
        <p:spPr bwMode="auto">
          <a:xfrm>
            <a:off x="444500" y="142875"/>
            <a:ext cx="8475663" cy="70675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ru-RU" sz="2000" b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  <a:sym typeface="+mn-ea"/>
              </a:rPr>
              <a:t>Структура </a:t>
            </a:r>
            <a:r>
              <a:rPr lang="ru-RU" altLang="en-US" sz="2000" b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  <a:sym typeface="+mn-ea"/>
              </a:rPr>
              <a:t>НЕ</a:t>
            </a:r>
            <a:r>
              <a:rPr lang="en-US" altLang="ru-RU" sz="2000" b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  <a:sym typeface="+mn-ea"/>
              </a:rPr>
              <a:t>НАЛОГОВЫХ  доходов  бюджета </a:t>
            </a:r>
            <a:endParaRPr lang="en-US" altLang="ru-RU" sz="2000" b="1" dirty="0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  <a:sym typeface="+mn-ea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ru-RU" sz="2000" b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  <a:sym typeface="+mn-ea"/>
              </a:rPr>
              <a:t>Валуйского городского округа за 202</a:t>
            </a:r>
            <a:r>
              <a:rPr lang="ru-RU" altLang="en-US" sz="2000" b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  <a:sym typeface="+mn-ea"/>
              </a:rPr>
              <a:t>1</a:t>
            </a:r>
            <a:r>
              <a:rPr lang="en-US" altLang="ru-RU" sz="2000" b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  <a:sym typeface="+mn-ea"/>
              </a:rPr>
              <a:t> год (факт)</a:t>
            </a:r>
            <a:endParaRPr lang="en-US" altLang="ru-RU" sz="2000" b="1" dirty="0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Arial" panose="020B0604020202020204" pitchFamily="34" charset="0"/>
              <a:sym typeface="+mn-ea"/>
            </a:endParaRPr>
          </a:p>
        </p:txBody>
      </p:sp>
      <p:sp>
        <p:nvSpPr>
          <p:cNvPr id="7172" name="TextBox 15"/>
          <p:cNvSpPr txBox="1"/>
          <p:nvPr/>
        </p:nvSpPr>
        <p:spPr>
          <a:xfrm>
            <a:off x="3929063" y="2143125"/>
            <a:ext cx="1000125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ru-RU" altLang="zh-CN" sz="1800" b="1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173" name="TextBox 16"/>
          <p:cNvSpPr txBox="1"/>
          <p:nvPr/>
        </p:nvSpPr>
        <p:spPr>
          <a:xfrm>
            <a:off x="6572250" y="3214688"/>
            <a:ext cx="1000125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ru-RU" altLang="zh-CN" sz="1800" b="1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174" name="TextBox 17"/>
          <p:cNvSpPr txBox="1"/>
          <p:nvPr/>
        </p:nvSpPr>
        <p:spPr>
          <a:xfrm>
            <a:off x="1214438" y="3500438"/>
            <a:ext cx="1000125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ru-RU" altLang="zh-CN" sz="1800" b="1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175" name="TextBox 18"/>
          <p:cNvSpPr txBox="1"/>
          <p:nvPr/>
        </p:nvSpPr>
        <p:spPr>
          <a:xfrm>
            <a:off x="5143500" y="4286250"/>
            <a:ext cx="1000125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ru-RU" altLang="zh-CN" sz="1800" b="1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176" name="TextBox 19"/>
          <p:cNvSpPr txBox="1"/>
          <p:nvPr/>
        </p:nvSpPr>
        <p:spPr>
          <a:xfrm>
            <a:off x="2714625" y="4286250"/>
            <a:ext cx="1000125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ru-RU" altLang="zh-CN" sz="1800" b="1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177" name="TextBox 20"/>
          <p:cNvSpPr txBox="1"/>
          <p:nvPr/>
        </p:nvSpPr>
        <p:spPr>
          <a:xfrm>
            <a:off x="1143000" y="2857500"/>
            <a:ext cx="1000125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ru-RU" altLang="zh-CN" sz="1800" b="1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178" name="Прямоугольник 19"/>
          <p:cNvSpPr/>
          <p:nvPr/>
        </p:nvSpPr>
        <p:spPr>
          <a:xfrm>
            <a:off x="7786688" y="142875"/>
            <a:ext cx="184150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ru-RU" altLang="zh-CN" sz="1800" b="1" dirty="0">
              <a:latin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ru-RU" altLang="zh-CN" sz="1800" b="1" dirty="0">
              <a:latin typeface="Times New Roman" panose="02020603050405020304" pitchFamily="18" charset="0"/>
            </a:endParaRPr>
          </a:p>
        </p:txBody>
      </p:sp>
      <p:sp>
        <p:nvSpPr>
          <p:cNvPr id="7180" name="Замещающий нижний колонтитул 2"/>
          <p:cNvSpPr txBox="1">
            <a:spLocks noGrp="1"/>
          </p:cNvSpPr>
          <p:nvPr>
            <p:ph type="ftr" sz="quarter" idx="11"/>
          </p:nvPr>
        </p:nvSpPr>
        <p:spPr>
          <a:xfrm>
            <a:off x="8486775" y="6381750"/>
            <a:ext cx="433388" cy="347663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ru-RU" altLang="en-US" sz="1400" dirty="0">
                <a:solidFill>
                  <a:srgbClr val="717171"/>
                </a:solidFill>
              </a:rPr>
              <a:t>5</a:t>
            </a:r>
            <a:endParaRPr lang="ru-RU" altLang="en-US" sz="1400" dirty="0">
              <a:solidFill>
                <a:srgbClr val="717171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87985" y="889635"/>
          <a:ext cx="8756015" cy="5349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Изображение 103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298940" cy="6831965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1266" name="Object 2"/>
          <p:cNvGraphicFramePr/>
          <p:nvPr/>
        </p:nvGraphicFramePr>
        <p:xfrm>
          <a:off x="0" y="1142984"/>
          <a:ext cx="8945563" cy="480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Worksheet" r:id="rId2" imgW="11912600" imgH="6502400" progId="Excel.Sheet.8">
                  <p:embed/>
                </p:oleObj>
              </mc:Choice>
              <mc:Fallback>
                <p:oleObj name="Worksheet" r:id="rId2" imgW="11912600" imgH="6502400" progId="Excel.Sheet.8">
                  <p:embed/>
                  <p:pic>
                    <p:nvPicPr>
                      <p:cNvPr id="0" name="Изображение 1024" descr="image1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0" y="1142984"/>
                        <a:ext cx="8945563" cy="48069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7" name="TextBox 5"/>
          <p:cNvSpPr txBox="1"/>
          <p:nvPr/>
        </p:nvSpPr>
        <p:spPr>
          <a:xfrm>
            <a:off x="1071563" y="928688"/>
            <a:ext cx="500062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ru-RU" altLang="zh-CN" sz="18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extBox 12"/>
          <p:cNvSpPr txBox="1">
            <a:spLocks noChangeArrowheads="1"/>
          </p:cNvSpPr>
          <p:nvPr/>
        </p:nvSpPr>
        <p:spPr bwMode="auto">
          <a:xfrm>
            <a:off x="156210" y="142875"/>
            <a:ext cx="8818562" cy="706755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en-US" altLang="x-none" sz="2000" b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  <a:sym typeface="+mn-ea"/>
              </a:rPr>
              <a:t>Расходы бюджета Валуйского городского округа </a:t>
            </a:r>
            <a:endParaRPr lang="en-US" altLang="x-none" sz="2000" b="1" dirty="0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  <a:sym typeface="+mn-ea"/>
            </a:endParaRPr>
          </a:p>
          <a:p>
            <a:pPr lvl="0" algn="ctr" eaLnBrk="1" hangingPunct="1">
              <a:buNone/>
            </a:pPr>
            <a:r>
              <a:rPr lang="en-US" altLang="x-none" sz="2000" b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  <a:sym typeface="+mn-ea"/>
              </a:rPr>
              <a:t>за 202</a:t>
            </a:r>
            <a:r>
              <a:rPr lang="ru-RU" altLang="en-US" sz="2000" b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  <a:sym typeface="+mn-ea"/>
              </a:rPr>
              <a:t>1</a:t>
            </a:r>
            <a:r>
              <a:rPr lang="en-US" altLang="x-none" sz="2000" b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  <a:sym typeface="+mn-ea"/>
              </a:rPr>
              <a:t> год по отраслям</a:t>
            </a:r>
            <a:endParaRPr lang="en-US" altLang="x-none" sz="2000" b="1" dirty="0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Arial" panose="020B0604020202020204" pitchFamily="34" charset="0"/>
              <a:sym typeface="+mn-ea"/>
            </a:endParaRPr>
          </a:p>
        </p:txBody>
      </p:sp>
      <p:sp>
        <p:nvSpPr>
          <p:cNvPr id="11271" name="TextBox 15"/>
          <p:cNvSpPr txBox="1"/>
          <p:nvPr/>
        </p:nvSpPr>
        <p:spPr>
          <a:xfrm>
            <a:off x="3929063" y="2143125"/>
            <a:ext cx="1000125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ru-RU" altLang="zh-CN" sz="1800" b="1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72" name="TextBox 16"/>
          <p:cNvSpPr txBox="1"/>
          <p:nvPr/>
        </p:nvSpPr>
        <p:spPr>
          <a:xfrm>
            <a:off x="6572250" y="3214688"/>
            <a:ext cx="1658938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ru-RU" altLang="zh-CN" sz="1800" b="1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73" name="TextBox 17"/>
          <p:cNvSpPr txBox="1"/>
          <p:nvPr/>
        </p:nvSpPr>
        <p:spPr>
          <a:xfrm>
            <a:off x="1214438" y="3500438"/>
            <a:ext cx="1000125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ru-RU" altLang="zh-CN" sz="1800" b="1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74" name="TextBox 18"/>
          <p:cNvSpPr txBox="1"/>
          <p:nvPr/>
        </p:nvSpPr>
        <p:spPr>
          <a:xfrm>
            <a:off x="5143500" y="4286250"/>
            <a:ext cx="1000125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ru-RU" altLang="zh-CN" sz="1800" b="1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75" name="TextBox 19"/>
          <p:cNvSpPr txBox="1"/>
          <p:nvPr/>
        </p:nvSpPr>
        <p:spPr>
          <a:xfrm>
            <a:off x="2714625" y="4286250"/>
            <a:ext cx="1000125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ru-RU" altLang="zh-CN" sz="1800" b="1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76" name="TextBox 20"/>
          <p:cNvSpPr txBox="1"/>
          <p:nvPr/>
        </p:nvSpPr>
        <p:spPr>
          <a:xfrm>
            <a:off x="1143000" y="2857500"/>
            <a:ext cx="1000125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ru-RU" altLang="zh-CN" sz="1800" b="1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77" name="Прямоугольник 19"/>
          <p:cNvSpPr/>
          <p:nvPr/>
        </p:nvSpPr>
        <p:spPr>
          <a:xfrm>
            <a:off x="7786688" y="142875"/>
            <a:ext cx="184150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ru-RU" altLang="zh-CN" sz="1800" b="1" dirty="0">
              <a:latin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ru-RU" altLang="zh-CN" sz="1800" b="1" dirty="0">
              <a:latin typeface="Times New Roman" panose="02020603050405020304" pitchFamily="18" charset="0"/>
            </a:endParaRPr>
          </a:p>
        </p:txBody>
      </p:sp>
      <p:sp>
        <p:nvSpPr>
          <p:cNvPr id="11278" name="Замещающий нижний колонтитул 2"/>
          <p:cNvSpPr txBox="1">
            <a:spLocks noGrp="1"/>
          </p:cNvSpPr>
          <p:nvPr>
            <p:ph type="ftr" sz="quarter" idx="11"/>
          </p:nvPr>
        </p:nvSpPr>
        <p:spPr>
          <a:xfrm>
            <a:off x="8461375" y="6400800"/>
            <a:ext cx="512763" cy="29845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zh-CN" sz="1400" dirty="0">
                <a:solidFill>
                  <a:srgbClr val="717171"/>
                </a:solidFill>
              </a:rPr>
              <a:t>6</a:t>
            </a:r>
            <a:endParaRPr lang="en-US" altLang="zh-CN" sz="1400" dirty="0">
              <a:solidFill>
                <a:srgbClr val="717171"/>
              </a:solidFill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Изображение 103"/>
          <p:cNvPicPr/>
          <p:nvPr/>
        </p:nvPicPr>
        <p:blipFill>
          <a:blip r:embed="rId1"/>
          <a:stretch>
            <a:fillRect/>
          </a:stretch>
        </p:blipFill>
        <p:spPr>
          <a:xfrm>
            <a:off x="35560" y="0"/>
            <a:ext cx="9232900" cy="683196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77211" name="Rectangle 379"/>
          <p:cNvSpPr>
            <a:spLocks noGrp="1"/>
          </p:cNvSpPr>
          <p:nvPr>
            <p:ph type="title" idx="4294967295"/>
          </p:nvPr>
        </p:nvSpPr>
        <p:spPr>
          <a:xfrm>
            <a:off x="457200" y="142875"/>
            <a:ext cx="8686800" cy="665163"/>
          </a:xfr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/>
            <a:r>
              <a:rPr lang="ru-RU" altLang="zh-CN" sz="1600" b="1" dirty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隶书"/>
                <a:cs typeface="Times New Roman" panose="02020603050405020304" pitchFamily="18" charset="0"/>
              </a:rPr>
              <a:t>ОСНОВНЫЕ ХАРАКТЕРИСТИКИ БЮДЖЕТА</a:t>
            </a:r>
            <a:br>
              <a:rPr lang="ru-RU" altLang="zh-CN" sz="1600" b="1" dirty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隶书"/>
                <a:cs typeface="Times New Roman" panose="02020603050405020304" pitchFamily="18" charset="0"/>
              </a:rPr>
            </a:br>
            <a:r>
              <a:rPr lang="ru-RU" altLang="zh-CN" sz="1600" b="1" dirty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隶书"/>
                <a:cs typeface="Times New Roman" panose="02020603050405020304" pitchFamily="18" charset="0"/>
              </a:rPr>
              <a:t>                      ВАЛУЙСКОГО ГОРОДСКОГО ОКРУГА ЗА 2021 год (тыс.руб.)</a:t>
            </a:r>
            <a:endParaRPr lang="ru-RU" altLang="zh-CN" sz="1600" b="1" dirty="0">
              <a:solidFill>
                <a:schemeClr val="tx1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隶书"/>
              <a:cs typeface="Times New Roman" panose="02020603050405020304" pitchFamily="18" charset="0"/>
            </a:endParaRPr>
          </a:p>
        </p:txBody>
      </p:sp>
      <p:graphicFrame>
        <p:nvGraphicFramePr>
          <p:cNvPr id="13315" name="Таблица 13314"/>
          <p:cNvGraphicFramePr/>
          <p:nvPr/>
        </p:nvGraphicFramePr>
        <p:xfrm>
          <a:off x="179705" y="918845"/>
          <a:ext cx="8829675" cy="5431155"/>
        </p:xfrm>
        <a:graphic>
          <a:graphicData uri="http://schemas.openxmlformats.org/drawingml/2006/table">
            <a:tbl>
              <a:tblPr/>
              <a:tblGrid>
                <a:gridCol w="1485900"/>
                <a:gridCol w="5354955"/>
                <a:gridCol w="1988820"/>
              </a:tblGrid>
              <a:tr h="31242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400" b="1" dirty="0">
                          <a:latin typeface="Times New Roman" panose="02020603050405020304" pitchFamily="18" charset="0"/>
                        </a:rPr>
                        <a:t>Раздел</a:t>
                      </a:r>
                      <a:r>
                        <a:rPr lang="ru-RU" altLang="zh-CN" sz="1400" dirty="0">
                          <a:latin typeface="Arial" panose="020B0604020202020204" pitchFamily="34" charset="0"/>
                        </a:rPr>
                        <a:t> </a:t>
                      </a:r>
                      <a:endParaRPr lang="ru-RU" altLang="zh-CN" sz="1400" b="1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F59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400" b="1" dirty="0">
                          <a:latin typeface="Times New Roman" panose="02020603050405020304" pitchFamily="18" charset="0"/>
                        </a:rPr>
                        <a:t>Наименование</a:t>
                      </a:r>
                      <a:r>
                        <a:rPr lang="ru-RU" altLang="zh-CN" sz="1400" dirty="0">
                          <a:latin typeface="Arial" panose="020B0604020202020204" pitchFamily="34" charset="0"/>
                        </a:rPr>
                        <a:t> </a:t>
                      </a:r>
                      <a:endParaRPr lang="ru-RU" altLang="zh-CN" sz="1400" b="1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F59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400" b="1" dirty="0">
                          <a:latin typeface="Times New Roman" panose="02020603050405020304" pitchFamily="18" charset="0"/>
                        </a:rPr>
                        <a:t>2021 год</a:t>
                      </a:r>
                      <a:endParaRPr lang="ru-RU" altLang="zh-CN" sz="1400" b="1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F590"/>
                    </a:solidFill>
                  </a:tcPr>
                </a:tc>
              </a:tr>
              <a:tr h="21780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200" dirty="0">
                          <a:latin typeface="Arial" panose="020B0604020202020204" pitchFamily="34" charset="0"/>
                        </a:rPr>
                        <a:t>  </a:t>
                      </a:r>
                      <a:endParaRPr lang="ru-RU" altLang="en-US" sz="1200" dirty="0"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CF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fontAlgn="ctr" hangingPunct="1">
                        <a:buNone/>
                      </a:pPr>
                      <a:r>
                        <a:rPr lang="ru-RU" altLang="zh-CN" sz="1200" b="1" dirty="0"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altLang="zh-CN" sz="1400" b="1" dirty="0">
                          <a:latin typeface="Times New Roman" panose="02020603050405020304" pitchFamily="18" charset="0"/>
                        </a:rPr>
                        <a:t> Доходы - всего</a:t>
                      </a:r>
                      <a:r>
                        <a:rPr lang="ru-RU" altLang="zh-CN" sz="1400" dirty="0">
                          <a:latin typeface="Arial" panose="020B0604020202020204" pitchFamily="34" charset="0"/>
                        </a:rPr>
                        <a:t> </a:t>
                      </a:r>
                      <a:endParaRPr lang="ru-RU" altLang="zh-CN" sz="1400" b="1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CF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en-US" sz="1400" b="1" dirty="0">
                          <a:latin typeface="Times New Roman" panose="02020603050405020304" pitchFamily="18" charset="0"/>
                        </a:rPr>
                        <a:t>2 869 636,9</a:t>
                      </a:r>
                      <a:endParaRPr lang="ru-RU" altLang="en-US" sz="1400" b="1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CFE">
                        <a:alpha val="80000"/>
                      </a:srgbClr>
                    </a:solidFill>
                  </a:tcPr>
                </a:tc>
              </a:tr>
              <a:tr h="20256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200" dirty="0">
                          <a:latin typeface="Arial" panose="020B0604020202020204" pitchFamily="34" charset="0"/>
                        </a:rPr>
                        <a:t>  </a:t>
                      </a:r>
                      <a:endParaRPr lang="ru-RU" altLang="en-US" sz="1200" dirty="0"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fontAlgn="ctr" hangingPunct="1">
                        <a:buNone/>
                      </a:pPr>
                      <a:r>
                        <a:rPr lang="ru-RU" altLang="zh-CN" sz="1300" dirty="0">
                          <a:latin typeface="Times New Roman" panose="02020603050405020304" pitchFamily="18" charset="0"/>
                        </a:rPr>
                        <a:t>  в том числе:</a:t>
                      </a:r>
                      <a:r>
                        <a:rPr lang="ru-RU" altLang="zh-CN" sz="1300" dirty="0">
                          <a:latin typeface="Arial" panose="020B0604020202020204" pitchFamily="34" charset="0"/>
                        </a:rPr>
                        <a:t> </a:t>
                      </a:r>
                      <a:endParaRPr lang="ru-RU" altLang="zh-CN" sz="13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endParaRPr lang="ru-RU" altLang="en-US" sz="1300" dirty="0"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</a:tr>
              <a:tr h="20256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200" dirty="0">
                          <a:latin typeface="Arial" panose="020B0604020202020204" pitchFamily="34" charset="0"/>
                        </a:rPr>
                        <a:t>  </a:t>
                      </a:r>
                      <a:endParaRPr lang="ru-RU" altLang="en-US" sz="1200" dirty="0"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fontAlgn="ctr" hangingPunct="1">
                        <a:buNone/>
                      </a:pPr>
                      <a:r>
                        <a:rPr lang="ru-RU" altLang="zh-CN" sz="1300" dirty="0">
                          <a:latin typeface="Times New Roman" panose="02020603050405020304" pitchFamily="18" charset="0"/>
                        </a:rPr>
                        <a:t>  - налоговые и неналоговые доходы</a:t>
                      </a:r>
                      <a:r>
                        <a:rPr lang="ru-RU" altLang="zh-CN" sz="1300" dirty="0">
                          <a:latin typeface="Arial" panose="020B0604020202020204" pitchFamily="34" charset="0"/>
                        </a:rPr>
                        <a:t> </a:t>
                      </a:r>
                      <a:endParaRPr lang="ru-RU" altLang="zh-CN" sz="13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sz="1300" dirty="0">
                          <a:latin typeface="Times New Roman" panose="02020603050405020304" pitchFamily="18" charset="0"/>
                        </a:rPr>
                        <a:t>784 673 ,8</a:t>
                      </a:r>
                      <a:endParaRPr lang="ru-RU" sz="13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</a:tr>
              <a:tr h="40068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200" dirty="0">
                          <a:latin typeface="Arial" panose="020B0604020202020204" pitchFamily="34" charset="0"/>
                        </a:rPr>
                        <a:t>  </a:t>
                      </a:r>
                      <a:endParaRPr lang="ru-RU" altLang="en-US" sz="1200" dirty="0"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fontAlgn="ctr" hangingPunct="1">
                        <a:buNone/>
                      </a:pPr>
                      <a:r>
                        <a:rPr lang="ru-RU" altLang="zh-CN" sz="1300" dirty="0">
                          <a:latin typeface="Times New Roman" panose="02020603050405020304" pitchFamily="18" charset="0"/>
                        </a:rPr>
                        <a:t>  - безвозмездные поступления от других бюджетов бюджетной системы РФ</a:t>
                      </a:r>
                      <a:r>
                        <a:rPr lang="ru-RU" altLang="zh-CN" sz="1300" dirty="0">
                          <a:latin typeface="Arial" panose="020B0604020202020204" pitchFamily="34" charset="0"/>
                        </a:rPr>
                        <a:t> </a:t>
                      </a:r>
                      <a:endParaRPr lang="ru-RU" altLang="zh-CN" sz="13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en-US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2</a:t>
                      </a:r>
                      <a:r>
                        <a:rPr lang="ru-RU" altLang="en-US" sz="13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 085 239,6</a:t>
                      </a:r>
                      <a:endParaRPr lang="ru-RU" altLang="en-US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</a:tr>
              <a:tr h="20256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200" dirty="0">
                          <a:latin typeface="Arial" panose="020B0604020202020204" pitchFamily="34" charset="0"/>
                        </a:rPr>
                        <a:t>  </a:t>
                      </a:r>
                      <a:endParaRPr lang="ru-RU" altLang="en-US" sz="1200" dirty="0"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fontAlgn="ctr" hangingPunct="1">
                        <a:buNone/>
                      </a:pPr>
                      <a:r>
                        <a:rPr lang="ru-RU" altLang="zh-CN" sz="1300" dirty="0">
                          <a:latin typeface="Times New Roman" panose="02020603050405020304" pitchFamily="18" charset="0"/>
                        </a:rPr>
                        <a:t>  - прочие безвозмездные поступления</a:t>
                      </a:r>
                      <a:r>
                        <a:rPr lang="ru-RU" altLang="zh-CN" sz="1300" dirty="0">
                          <a:latin typeface="Arial" panose="020B0604020202020204" pitchFamily="34" charset="0"/>
                        </a:rPr>
                        <a:t> </a:t>
                      </a:r>
                      <a:endParaRPr lang="ru-RU" altLang="zh-CN" sz="13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242,1</a:t>
                      </a:r>
                      <a:endParaRPr lang="ru-RU" altLang="zh-CN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</a:tr>
              <a:tr h="40068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endParaRPr lang="ru-RU" altLang="en-US" sz="1200" dirty="0"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fontAlgn="ctr" hangingPunct="1">
                        <a:buNone/>
                      </a:pPr>
                      <a:r>
                        <a:rPr lang="ru-RU" altLang="zh-CN" sz="1300" dirty="0">
                          <a:latin typeface="Times New Roman" panose="02020603050405020304" pitchFamily="18" charset="0"/>
                        </a:rPr>
                        <a:t>  - возврат остатков субсидий, субвенций и иных межбюджетных трансфертов, имеющих целевое назначение, прошлых лет</a:t>
                      </a:r>
                      <a:endParaRPr lang="ru-RU" altLang="zh-CN" sz="1300" dirty="0">
                        <a:latin typeface="Times New Roman" panose="02020603050405020304" pitchFamily="18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en-US" sz="13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lang="ru-RU" altLang="en-US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518,6</a:t>
                      </a:r>
                      <a:endParaRPr lang="ru-RU" altLang="zh-CN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</a:tr>
              <a:tr h="21780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200" dirty="0">
                          <a:latin typeface="Arial" panose="020B0604020202020204" pitchFamily="34" charset="0"/>
                        </a:rPr>
                        <a:t>  </a:t>
                      </a:r>
                      <a:endParaRPr lang="ru-RU" altLang="en-US" sz="1200" dirty="0"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CF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fontAlgn="ctr" hangingPunct="1">
                        <a:buNone/>
                      </a:pPr>
                      <a:r>
                        <a:rPr lang="ru-RU" altLang="zh-CN" sz="1200" b="1" dirty="0"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altLang="zh-CN" sz="1400" b="1" dirty="0">
                          <a:latin typeface="Times New Roman" panose="02020603050405020304" pitchFamily="18" charset="0"/>
                        </a:rPr>
                        <a:t>Расходы  - всего,</a:t>
                      </a:r>
                      <a:r>
                        <a:rPr lang="ru-RU" altLang="zh-CN" sz="1400" dirty="0">
                          <a:latin typeface="Arial" panose="020B0604020202020204" pitchFamily="34" charset="0"/>
                        </a:rPr>
                        <a:t> </a:t>
                      </a:r>
                      <a:endParaRPr lang="ru-RU" altLang="zh-CN" sz="1400" b="1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CF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2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878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068,4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CFE">
                        <a:alpha val="80000"/>
                      </a:srgbClr>
                    </a:solidFill>
                  </a:tcPr>
                </a:tc>
              </a:tr>
              <a:tr h="20256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endParaRPr lang="ru-RU" altLang="en-US" sz="12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fontAlgn="ctr" hangingPunct="1">
                        <a:buNone/>
                      </a:pPr>
                      <a:r>
                        <a:rPr lang="ru-RU" altLang="zh-CN" sz="1300" dirty="0">
                          <a:latin typeface="Times New Roman" panose="02020603050405020304" pitchFamily="18" charset="0"/>
                        </a:rPr>
                        <a:t>  в том числе:</a:t>
                      </a:r>
                      <a:r>
                        <a:rPr lang="ru-RU" altLang="zh-CN" sz="1300" dirty="0">
                          <a:latin typeface="Arial" panose="020B0604020202020204" pitchFamily="34" charset="0"/>
                        </a:rPr>
                        <a:t> </a:t>
                      </a:r>
                      <a:endParaRPr lang="ru-RU" altLang="zh-CN" sz="13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endParaRPr lang="ru-RU" altLang="en-US" sz="13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</a:tr>
              <a:tr h="28511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300" dirty="0">
                          <a:latin typeface="Times New Roman" panose="02020603050405020304" pitchFamily="18" charset="0"/>
                        </a:rPr>
                        <a:t>0100</a:t>
                      </a:r>
                      <a:endParaRPr lang="ru-RU" altLang="zh-CN" sz="13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fontAlgn="ctr" hangingPunct="1">
                        <a:buNone/>
                      </a:pPr>
                      <a:r>
                        <a:rPr lang="ru-RU" altLang="zh-CN" sz="1300" dirty="0">
                          <a:latin typeface="Times New Roman" panose="02020603050405020304" pitchFamily="18" charset="0"/>
                        </a:rPr>
                        <a:t>  Общегосударственный вопросы</a:t>
                      </a:r>
                      <a:r>
                        <a:rPr lang="ru-RU" altLang="zh-CN" sz="1300" dirty="0">
                          <a:latin typeface="Arial" panose="020B0604020202020204" pitchFamily="34" charset="0"/>
                        </a:rPr>
                        <a:t> </a:t>
                      </a:r>
                      <a:endParaRPr lang="ru-RU" altLang="zh-CN" sz="13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en-US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265 579,5</a:t>
                      </a:r>
                      <a:endParaRPr lang="ru-RU" altLang="en-US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</a:tr>
              <a:tr h="26035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300" dirty="0">
                          <a:latin typeface="Times New Roman" panose="02020603050405020304" pitchFamily="18" charset="0"/>
                        </a:rPr>
                        <a:t>0300</a:t>
                      </a:r>
                      <a:endParaRPr lang="ru-RU" altLang="zh-CN" sz="13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fontAlgn="ctr" hangingPunct="1">
                        <a:buNone/>
                      </a:pPr>
                      <a:r>
                        <a:rPr lang="ru-RU" altLang="zh-CN" sz="1300" dirty="0">
                          <a:latin typeface="Times New Roman" panose="02020603050405020304" pitchFamily="18" charset="0"/>
                        </a:rPr>
                        <a:t>  Национальная безопасность и правоохранительная деятельность</a:t>
                      </a:r>
                      <a:r>
                        <a:rPr lang="ru-RU" altLang="zh-CN" sz="1300" dirty="0">
                          <a:latin typeface="Arial" panose="020B0604020202020204" pitchFamily="34" charset="0"/>
                        </a:rPr>
                        <a:t> </a:t>
                      </a:r>
                      <a:endParaRPr lang="ru-RU" altLang="zh-CN" sz="13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en-US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20 031,6</a:t>
                      </a:r>
                      <a:endParaRPr lang="ru-RU" altLang="en-US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300" dirty="0">
                          <a:latin typeface="Times New Roman" panose="02020603050405020304" pitchFamily="18" charset="0"/>
                        </a:rPr>
                        <a:t>0400</a:t>
                      </a:r>
                      <a:endParaRPr lang="ru-RU" altLang="zh-CN" sz="13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fontAlgn="ctr" hangingPunct="1">
                        <a:buNone/>
                      </a:pPr>
                      <a:r>
                        <a:rPr lang="ru-RU" altLang="zh-CN" sz="1300" dirty="0">
                          <a:latin typeface="Times New Roman" panose="02020603050405020304" pitchFamily="18" charset="0"/>
                        </a:rPr>
                        <a:t>  Национальная экономика</a:t>
                      </a:r>
                      <a:r>
                        <a:rPr lang="ru-RU" altLang="zh-CN" sz="1300" dirty="0">
                          <a:latin typeface="Arial" panose="020B0604020202020204" pitchFamily="34" charset="0"/>
                        </a:rPr>
                        <a:t> </a:t>
                      </a:r>
                      <a:endParaRPr lang="ru-RU" altLang="zh-CN" sz="13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en-US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212</a:t>
                      </a:r>
                      <a:r>
                        <a:rPr lang="ru-RU" altLang="en-US" sz="13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 048,4</a:t>
                      </a:r>
                      <a:endParaRPr lang="ru-RU" altLang="en-US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</a:tr>
              <a:tr h="22606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300" dirty="0">
                          <a:latin typeface="Times New Roman" panose="02020603050405020304" pitchFamily="18" charset="0"/>
                        </a:rPr>
                        <a:t>0500</a:t>
                      </a:r>
                      <a:endParaRPr lang="ru-RU" altLang="zh-CN" sz="13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fontAlgn="ctr" hangingPunct="1">
                        <a:buNone/>
                      </a:pPr>
                      <a:r>
                        <a:rPr lang="ru-RU" altLang="zh-CN" sz="1300" dirty="0">
                          <a:latin typeface="Times New Roman" panose="02020603050405020304" pitchFamily="18" charset="0"/>
                        </a:rPr>
                        <a:t>  Жилищно-коммунальное хозяйство</a:t>
                      </a:r>
                      <a:r>
                        <a:rPr lang="ru-RU" altLang="zh-CN" sz="1300" dirty="0">
                          <a:latin typeface="Arial" panose="020B0604020202020204" pitchFamily="34" charset="0"/>
                        </a:rPr>
                        <a:t> </a:t>
                      </a:r>
                      <a:endParaRPr lang="ru-RU" altLang="zh-CN" sz="13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en-US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151</a:t>
                      </a:r>
                      <a:r>
                        <a:rPr lang="ru-RU" altLang="en-US" sz="13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 321,1</a:t>
                      </a:r>
                      <a:endParaRPr lang="ru-RU" altLang="en-US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</a:tr>
              <a:tr h="26035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300" dirty="0">
                          <a:latin typeface="Times New Roman" panose="02020603050405020304" pitchFamily="18" charset="0"/>
                        </a:rPr>
                        <a:t>0600</a:t>
                      </a:r>
                      <a:endParaRPr lang="ru-RU" altLang="zh-CN" sz="13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fontAlgn="ctr" hangingPunct="1">
                        <a:buNone/>
                      </a:pPr>
                      <a:r>
                        <a:rPr lang="ru-RU" altLang="zh-CN" sz="13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  Охрана окружающей среды</a:t>
                      </a:r>
                      <a:endParaRPr lang="ru-RU" altLang="zh-CN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en-US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1 786,3</a:t>
                      </a:r>
                      <a:endParaRPr lang="ru-RU" altLang="en-US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</a:tr>
              <a:tr h="27114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300" dirty="0">
                          <a:latin typeface="Times New Roman" panose="02020603050405020304" pitchFamily="18" charset="0"/>
                        </a:rPr>
                        <a:t>0700</a:t>
                      </a:r>
                      <a:endParaRPr lang="ru-RU" altLang="zh-CN" sz="13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fontAlgn="ctr" hangingPunct="1">
                        <a:buNone/>
                      </a:pPr>
                      <a:r>
                        <a:rPr lang="ru-RU" altLang="zh-CN" sz="13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  Образование</a:t>
                      </a:r>
                      <a:r>
                        <a:rPr lang="ru-RU" altLang="zh-CN" sz="13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endParaRPr lang="ru-RU" altLang="zh-CN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1</a:t>
                      </a:r>
                      <a:r>
                        <a:rPr lang="ru-RU" altLang="zh-CN" sz="13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 277 534,4</a:t>
                      </a:r>
                      <a:endParaRPr lang="ru-RU" altLang="zh-CN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</a:tr>
              <a:tr h="24193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300" dirty="0">
                          <a:latin typeface="Times New Roman" panose="02020603050405020304" pitchFamily="18" charset="0"/>
                        </a:rPr>
                        <a:t>0800</a:t>
                      </a:r>
                      <a:endParaRPr lang="ru-RU" altLang="zh-CN" sz="13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fontAlgn="ctr" hangingPunct="1">
                        <a:buNone/>
                      </a:pPr>
                      <a:r>
                        <a:rPr lang="ru-RU" altLang="zh-CN" sz="1300" dirty="0">
                          <a:latin typeface="Times New Roman" panose="02020603050405020304" pitchFamily="18" charset="0"/>
                        </a:rPr>
                        <a:t>  Культура, кинематография</a:t>
                      </a:r>
                      <a:endParaRPr lang="ru-RU" altLang="zh-CN" sz="13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261</a:t>
                      </a:r>
                      <a:r>
                        <a:rPr lang="ru-RU" altLang="zh-CN" sz="13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 166,8</a:t>
                      </a:r>
                      <a:endParaRPr lang="ru-RU" altLang="zh-CN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</a:tr>
              <a:tr h="291465">
                <a:tc>
                  <a:txBody>
                    <a:bodyPr/>
                    <a:lstStyle/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300" dirty="0" smtClean="0"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0900</a:t>
                      </a:r>
                      <a:endParaRPr lang="ru-RU" altLang="zh-CN" sz="13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eaLnBrk="1" fontAlgn="ctr" hangingPunct="1">
                        <a:buNone/>
                      </a:pPr>
                      <a:r>
                        <a:rPr lang="ru-RU" altLang="zh-CN" sz="1300" baseline="0" dirty="0" smtClean="0"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  Здравоохранение</a:t>
                      </a:r>
                      <a:endParaRPr lang="ru-RU" altLang="zh-CN" sz="13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fontAlgn="ctr" hangingPunct="1">
                        <a:buNone/>
                      </a:pPr>
                      <a:r>
                        <a:rPr lang="ru-RU" altLang="en-US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22 086,4</a:t>
                      </a:r>
                      <a:endParaRPr lang="en-US" altLang="en-US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</a:tr>
              <a:tr h="23622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300" dirty="0">
                          <a:latin typeface="Times New Roman" panose="02020603050405020304" pitchFamily="18" charset="0"/>
                        </a:rPr>
                        <a:t>1000</a:t>
                      </a:r>
                      <a:endParaRPr lang="ru-RU" altLang="zh-CN" sz="13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fontAlgn="ctr" hangingPunct="1">
                        <a:buNone/>
                      </a:pPr>
                      <a:r>
                        <a:rPr lang="ru-RU" altLang="zh-CN" sz="1300" dirty="0">
                          <a:latin typeface="Times New Roman" panose="02020603050405020304" pitchFamily="18" charset="0"/>
                        </a:rPr>
                        <a:t>  Социальная политика</a:t>
                      </a:r>
                      <a:r>
                        <a:rPr lang="ru-RU" altLang="zh-CN" sz="1300" dirty="0">
                          <a:latin typeface="Arial" panose="020B0604020202020204" pitchFamily="34" charset="0"/>
                        </a:rPr>
                        <a:t> </a:t>
                      </a:r>
                      <a:endParaRPr lang="ru-RU" altLang="zh-CN" sz="13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en-US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573 089,0</a:t>
                      </a:r>
                      <a:endParaRPr lang="en-US" altLang="en-US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300" dirty="0">
                          <a:latin typeface="Times New Roman" panose="02020603050405020304" pitchFamily="18" charset="0"/>
                        </a:rPr>
                        <a:t>1100</a:t>
                      </a:r>
                      <a:endParaRPr lang="ru-RU" altLang="zh-CN" sz="13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fontAlgn="ctr" hangingPunct="1">
                        <a:buNone/>
                      </a:pPr>
                      <a:r>
                        <a:rPr lang="ru-RU" altLang="zh-CN" sz="1300" dirty="0">
                          <a:latin typeface="Times New Roman" panose="02020603050405020304" pitchFamily="18" charset="0"/>
                        </a:rPr>
                        <a:t>  Физическая культура  и спорт</a:t>
                      </a:r>
                      <a:r>
                        <a:rPr lang="ru-RU" altLang="zh-CN" sz="1300" dirty="0">
                          <a:latin typeface="Arial" panose="020B0604020202020204" pitchFamily="34" charset="0"/>
                        </a:rPr>
                        <a:t> </a:t>
                      </a:r>
                      <a:endParaRPr lang="ru-RU" altLang="zh-CN" sz="13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en-US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92</a:t>
                      </a:r>
                      <a:r>
                        <a:rPr lang="ru-RU" altLang="en-US" sz="13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 171,6</a:t>
                      </a:r>
                      <a:endParaRPr lang="ru-RU" altLang="en-US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</a:tr>
              <a:tr h="26035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300" dirty="0">
                          <a:latin typeface="Times New Roman" panose="02020603050405020304" pitchFamily="18" charset="0"/>
                        </a:rPr>
                        <a:t>1200</a:t>
                      </a:r>
                      <a:endParaRPr lang="ru-RU" altLang="zh-CN" sz="13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fontAlgn="ctr" hangingPunct="1">
                        <a:buNone/>
                      </a:pPr>
                      <a:r>
                        <a:rPr lang="ru-RU" altLang="zh-CN" sz="1300" dirty="0">
                          <a:latin typeface="Times New Roman" panose="02020603050405020304" pitchFamily="18" charset="0"/>
                        </a:rPr>
                        <a:t>  Средства массовой информации</a:t>
                      </a:r>
                      <a:r>
                        <a:rPr lang="ru-RU" altLang="zh-CN" sz="1300" dirty="0">
                          <a:latin typeface="Arial" panose="020B0604020202020204" pitchFamily="34" charset="0"/>
                        </a:rPr>
                        <a:t> </a:t>
                      </a:r>
                      <a:endParaRPr lang="ru-RU" altLang="zh-CN" sz="1300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1</a:t>
                      </a:r>
                      <a:r>
                        <a:rPr lang="ru-RU" altLang="zh-CN" sz="13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 253,3</a:t>
                      </a:r>
                      <a:endParaRPr lang="ru-RU" altLang="zh-CN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</a:tr>
              <a:tr h="26225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200" b="1" dirty="0"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ru-RU" altLang="zh-CN" sz="1200" dirty="0">
                          <a:latin typeface="Arial" panose="020B0604020202020204" pitchFamily="34" charset="0"/>
                        </a:rPr>
                        <a:t> </a:t>
                      </a:r>
                      <a:endParaRPr lang="ru-RU" altLang="en-US" sz="1200" b="1" dirty="0"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F59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zh-CN" sz="1400" b="1" dirty="0" smtClean="0">
                          <a:latin typeface="Times New Roman" panose="02020603050405020304" pitchFamily="18" charset="0"/>
                        </a:rPr>
                        <a:t>Дефицит </a:t>
                      </a:r>
                      <a:r>
                        <a:rPr lang="ru-RU" altLang="zh-CN" sz="1400" b="1" dirty="0">
                          <a:latin typeface="Times New Roman" panose="02020603050405020304" pitchFamily="18" charset="0"/>
                        </a:rPr>
                        <a:t>(-), профицит (+)</a:t>
                      </a:r>
                      <a:r>
                        <a:rPr lang="ru-RU" altLang="zh-CN" sz="1400" dirty="0">
                          <a:latin typeface="Arial" panose="020B0604020202020204" pitchFamily="34" charset="0"/>
                        </a:rPr>
                        <a:t> </a:t>
                      </a:r>
                      <a:endParaRPr lang="ru-RU" altLang="en-US" sz="1400" b="1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F59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ru-RU" altLang="en-US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altLang="en-US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8 431,5</a:t>
                      </a:r>
                      <a:endParaRPr lang="ru-RU" altLang="en-US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4536" marR="4536" marT="4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F590"/>
                    </a:solidFill>
                  </a:tcPr>
                </a:tc>
              </a:tr>
            </a:tbl>
          </a:graphicData>
        </a:graphic>
      </p:graphicFrame>
      <p:sp>
        <p:nvSpPr>
          <p:cNvPr id="13414" name="Замещающий нижний колонтитул 1"/>
          <p:cNvSpPr txBox="1">
            <a:spLocks noGrp="1"/>
          </p:cNvSpPr>
          <p:nvPr>
            <p:ph type="ftr" sz="quarter" idx="11"/>
          </p:nvPr>
        </p:nvSpPr>
        <p:spPr>
          <a:xfrm>
            <a:off x="8676323" y="6452870"/>
            <a:ext cx="503237" cy="33020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zh-CN" sz="1400" dirty="0">
                <a:solidFill>
                  <a:srgbClr val="717171"/>
                </a:solidFill>
              </a:rPr>
              <a:t>7</a:t>
            </a:r>
            <a:endParaRPr lang="en-US" altLang="zh-CN" sz="1400" dirty="0">
              <a:solidFill>
                <a:srgbClr val="71717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EE256"/>
            </a:gs>
            <a:gs pos="100000">
              <a:srgbClr val="52762D"/>
            </a:gs>
          </a:gsLst>
          <a:lin ang="540000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Изображение 103"/>
          <p:cNvPicPr/>
          <p:nvPr/>
        </p:nvPicPr>
        <p:blipFill>
          <a:blip r:embed="rId1"/>
          <a:stretch>
            <a:fillRect/>
          </a:stretch>
        </p:blipFill>
        <p:spPr>
          <a:xfrm>
            <a:off x="635" y="0"/>
            <a:ext cx="929830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6561" name="Заголовок 1"/>
          <p:cNvSpPr/>
          <p:nvPr/>
        </p:nvSpPr>
        <p:spPr>
          <a:xfrm>
            <a:off x="611188" y="650875"/>
            <a:ext cx="8075613" cy="10175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en-US" altLang="zh-CN" sz="2300" b="1" dirty="0">
                <a:effectLst>
                  <a:outerShdw blurRad="38100" dist="38100" dir="2700000">
                    <a:srgbClr val="FFFFFF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  <a:sym typeface="+mn-ea"/>
              </a:rPr>
              <a:t>Контактная информация для граждан</a:t>
            </a:r>
            <a:endParaRPr lang="en-US" altLang="zh-CN" sz="2300" b="1" dirty="0">
              <a:effectLst>
                <a:outerShdw blurRad="38100" dist="38100" dir="2700000">
                  <a:srgbClr val="FFFFFF"/>
                </a:outerShdw>
              </a:effectLst>
              <a:latin typeface="Calibri" panose="020F0502020204030204" pitchFamily="34" charset="0"/>
              <a:ea typeface="Arial" panose="020B0604020202020204" pitchFamily="34" charset="0"/>
              <a:sym typeface="+mn-ea"/>
            </a:endParaRPr>
          </a:p>
        </p:txBody>
      </p:sp>
      <p:sp>
        <p:nvSpPr>
          <p:cNvPr id="60418" name="Содержимое 2"/>
          <p:cNvSpPr/>
          <p:nvPr/>
        </p:nvSpPr>
        <p:spPr>
          <a:xfrm>
            <a:off x="368300" y="1490663"/>
            <a:ext cx="8318500" cy="13716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None/>
            </a:pPr>
            <a:r>
              <a:rPr lang="en-US" altLang="zh-CN" b="1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+mn-ea"/>
              </a:rPr>
              <a:t>Управление финансов и бюджетной политики  администрации </a:t>
            </a:r>
            <a:endParaRPr lang="en-US" altLang="zh-CN" b="1" dirty="0"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  <a:sym typeface="+mn-ea"/>
            </a:endParaRPr>
          </a:p>
          <a:p>
            <a:pPr marL="342900" indent="-342900" algn="ctr">
              <a:spcBef>
                <a:spcPct val="20000"/>
              </a:spcBef>
              <a:buNone/>
            </a:pPr>
            <a:r>
              <a:rPr lang="en-US" altLang="zh-CN" b="1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+mn-ea"/>
              </a:rPr>
              <a:t>Валуйского городского округа </a:t>
            </a:r>
            <a:r>
              <a:rPr lang="en-US" altLang="zh-CN" b="1" dirty="0">
                <a:effectLst>
                  <a:outerShdw blurRad="38100" dist="38100" dir="2700000">
                    <a:srgbClr val="FFFFFF"/>
                  </a:outerShdw>
                </a:effectLst>
                <a:latin typeface="Calibri" panose="020F0502020204030204" pitchFamily="34" charset="0"/>
                <a:sym typeface="+mn-ea"/>
              </a:rPr>
              <a:t>–</a:t>
            </a:r>
            <a:endParaRPr lang="en-US" altLang="zh-CN" b="1" dirty="0">
              <a:effectLst>
                <a:outerShdw blurRad="38100" dist="38100" dir="2700000">
                  <a:srgbClr val="FFFFFF"/>
                </a:outerShdw>
              </a:effectLst>
              <a:latin typeface="Calibri" panose="020F0502020204030204" pitchFamily="34" charset="0"/>
              <a:sym typeface="+mn-ea"/>
            </a:endParaRPr>
          </a:p>
          <a:p>
            <a:pPr marL="342900" indent="-342900" algn="ctr">
              <a:spcBef>
                <a:spcPct val="20000"/>
              </a:spcBef>
              <a:buNone/>
            </a:pPr>
            <a:r>
              <a:rPr lang="en-US" altLang="zh-CN" sz="1600" b="1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+mn-ea"/>
              </a:rPr>
              <a:t>функциональный орган администрации Валуйского городского округа, обеспечивающий проведение единой финансовой, бюджетной и налоговой политики в Валуйском городском округе</a:t>
            </a:r>
            <a:endParaRPr lang="en-US" altLang="zh-CN" sz="1600" b="1" dirty="0"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4340" name="Содержимое 3"/>
          <p:cNvSpPr/>
          <p:nvPr/>
        </p:nvSpPr>
        <p:spPr>
          <a:xfrm>
            <a:off x="1935162" y="2960687"/>
            <a:ext cx="6084888" cy="21256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ru-RU" altLang="zh-CN" sz="1300" b="1" i="0" u="none" strike="noStrike" kern="1200" cap="none" spc="0" normalizeH="0" baseline="0" noProof="1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Руководитель: </a:t>
            </a:r>
            <a:r>
              <a:rPr kumimoji="0" lang="ru-RU" altLang="zh-CN" sz="1300" b="0" i="0" u="none" strike="noStrike" kern="1200" cap="none" spc="0" normalizeH="0" baseline="0" noProof="1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Мащенко Лариса Викторовна</a:t>
            </a:r>
            <a:endParaRPr kumimoji="0" lang="ru-RU" altLang="zh-CN" sz="1300" b="0" i="1" u="none" strike="noStrike" kern="1200" cap="none" spc="0" normalizeH="0" baseline="0" noProof="1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ru-RU" altLang="zh-CN" sz="1300" b="1" i="0" u="none" strike="noStrike" kern="1200" cap="none" spc="0" normalizeH="0" baseline="0" noProof="1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Адрес: </a:t>
            </a:r>
            <a:r>
              <a:rPr kumimoji="0" lang="ru-RU" altLang="zh-CN" sz="1300" b="0" i="0" u="none" strike="noStrike" kern="1200" cap="none" spc="0" normalizeH="0" baseline="0" noProof="1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309990, Белгородская область, г. Валуйки, пл. Красная, 1</a:t>
            </a:r>
            <a:endParaRPr kumimoji="0" lang="ru-RU" altLang="zh-CN" sz="1300" b="1" i="0" u="none" strike="noStrike" kern="1200" cap="none" spc="0" normalizeH="0" baseline="0" noProof="1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ru-RU" altLang="zh-CN" sz="1400" b="1" i="0" u="none" strike="noStrike" kern="1200" cap="none" spc="0" normalizeH="0" baseline="0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Телефон, факс: тел. 8(47236) 3-22-35,</a:t>
            </a:r>
            <a:endParaRPr kumimoji="0" lang="ru-RU" altLang="zh-CN" sz="1400" b="1" i="0" u="none" strike="noStrike" kern="1200" cap="none" spc="0" normalizeH="0" baseline="0" noProof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ru-RU" altLang="zh-CN" sz="1400" b="1" i="0" u="none" strike="noStrike" kern="1200" cap="none" spc="0" normalizeH="0" baseline="0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Адрес электронной почты:</a:t>
            </a:r>
            <a:r>
              <a:rPr kumimoji="0" lang="ru-RU" altLang="zh-CN" sz="1400" b="1" i="0" u="none" strike="noStrike" kern="1200" cap="none" spc="0" normalizeH="0" baseline="0" noProof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 </a:t>
            </a:r>
            <a:r>
              <a:rPr kumimoji="0" lang="en-US" altLang="ru-RU" sz="1400" b="0" i="0" u="none" strike="noStrike" kern="1200" cap="none" spc="0" normalizeH="0" baseline="0" noProof="1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 </a:t>
            </a:r>
            <a:r>
              <a:rPr kumimoji="0" lang="en-US" altLang="ru-RU" sz="1400" b="0" i="0" u="none" strike="noStrike" kern="1200" cap="none" spc="0" normalizeH="0" baseline="0" noProof="1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  <a:hlinkClick r:id="rId2"/>
              </a:rPr>
              <a:t>ufinval@yandex.ru</a:t>
            </a:r>
            <a:endParaRPr kumimoji="0" lang="en-US" altLang="ru-RU" sz="1400" b="1" i="0" u="none" strike="noStrike" kern="1200" cap="none" spc="0" normalizeH="0" baseline="0" noProof="1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+mn-cs"/>
              <a:hlinkClick r:id="rId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ru-RU" altLang="zh-CN" sz="1400" b="1" i="0" u="none" strike="noStrike" kern="1200" cap="none" spc="0" normalizeH="0" baseline="0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Режим работы: </a:t>
            </a:r>
            <a:r>
              <a:rPr kumimoji="0" lang="en-US" altLang="ru-RU" sz="1400" b="1" i="0" u="none" strike="noStrike" kern="1200" cap="none" spc="0" normalizeH="0" baseline="0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 </a:t>
            </a:r>
            <a:r>
              <a:rPr kumimoji="0" lang="ru-RU" altLang="zh-CN" sz="1400" b="1" i="0" u="none" strike="noStrike" kern="1200" cap="none" spc="0" normalizeH="0" baseline="0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8.00 - 17.00,  обеденный перерыв 1</a:t>
            </a:r>
            <a:r>
              <a:rPr kumimoji="0" lang="en-US" altLang="ru-RU" sz="1400" b="1" i="0" u="none" strike="noStrike" kern="1200" cap="none" spc="0" normalizeH="0" baseline="0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3</a:t>
            </a:r>
            <a:r>
              <a:rPr kumimoji="0" lang="ru-RU" altLang="zh-CN" sz="1400" b="1" i="0" u="none" strike="noStrike" kern="1200" cap="none" spc="0" normalizeH="0" baseline="0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.00 - 1</a:t>
            </a:r>
            <a:r>
              <a:rPr kumimoji="0" lang="en-US" altLang="ru-RU" sz="1400" b="1" i="0" u="none" strike="noStrike" kern="1200" cap="none" spc="0" normalizeH="0" baseline="0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4</a:t>
            </a:r>
            <a:r>
              <a:rPr kumimoji="0" lang="ru-RU" altLang="zh-CN" sz="1400" b="1" i="0" u="none" strike="noStrike" kern="1200" cap="none" spc="0" normalizeH="0" baseline="0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.00</a:t>
            </a:r>
            <a:endParaRPr kumimoji="0" lang="ru-RU" altLang="zh-CN" sz="1400" b="1" i="0" u="none" strike="noStrike" kern="1200" cap="none" spc="0" normalizeH="0" baseline="0" noProof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altLang="zh-CN" sz="1400" b="1" i="0" u="none" strike="noStrike" kern="1200" cap="none" spc="0" normalizeH="0" baseline="0" noProof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+mn-cs"/>
            </a:endParaRPr>
          </a:p>
        </p:txBody>
      </p:sp>
      <p:pic>
        <p:nvPicPr>
          <p:cNvPr id="14341" name="Изображение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906712" y="4243387"/>
            <a:ext cx="5659437" cy="2422525"/>
          </a:xfrm>
          <a:prstGeom prst="rect">
            <a:avLst/>
          </a:prstGeom>
          <a:noFill/>
          <a:ln w="9525">
            <a:noFill/>
          </a:ln>
          <a:effectLst>
            <a:softEdge rad="635000"/>
          </a:effectLst>
        </p:spPr>
      </p:pic>
      <p:pic>
        <p:nvPicPr>
          <p:cNvPr id="15366" name="Изображение 1" descr="C:\Users\Бюджет11\Desktop\red-telephone-png.pngred-telephone-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" y="4046538"/>
            <a:ext cx="3282950" cy="26193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7" name="Замещающий нижний колонтитул 1"/>
          <p:cNvSpPr txBox="1">
            <a:spLocks noGrp="1"/>
          </p:cNvSpPr>
          <p:nvPr>
            <p:ph type="ftr" sz="quarter" idx="3"/>
          </p:nvPr>
        </p:nvSpPr>
        <p:spPr>
          <a:xfrm>
            <a:off x="8388350" y="6338888"/>
            <a:ext cx="523875" cy="32702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zh-CN" sz="1400" dirty="0">
                <a:solidFill>
                  <a:srgbClr val="717171"/>
                </a:solidFill>
              </a:rPr>
              <a:t>8</a:t>
            </a:r>
            <a:endParaRPr lang="en-US" altLang="zh-CN" sz="1400" dirty="0">
              <a:solidFill>
                <a:srgbClr val="717171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Gear Drives">
  <a:themeElements>
    <a:clrScheme name="Gear Dri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5F5F5F"/>
      </a:accent1>
      <a:accent2>
        <a:srgbClr val="969696"/>
      </a:accent2>
      <a:accent3>
        <a:srgbClr val="FFFFFF"/>
      </a:accent3>
      <a:accent4>
        <a:srgbClr val="000000"/>
      </a:accent4>
      <a:accent5>
        <a:srgbClr val="B6B6B6"/>
      </a:accent5>
      <a:accent6>
        <a:srgbClr val="878787"/>
      </a:accent6>
      <a:hlink>
        <a:srgbClr val="CC3300"/>
      </a:hlink>
      <a:folHlink>
        <a:srgbClr val="996600"/>
      </a:folHlink>
    </a:clrScheme>
    <a:fontScheme name="Gear Dri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Gear Dri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5F5F5F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B6B6B6"/>
        </a:accent5>
        <a:accent6>
          <a:srgbClr val="87878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2433</Words>
  <Application>WPS Presentation</Application>
  <PresentationFormat>Экран (4:3)</PresentationFormat>
  <Paragraphs>185</Paragraphs>
  <Slides>8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3" baseType="lpstr">
      <vt:lpstr>Arial</vt:lpstr>
      <vt:lpstr>SimSun</vt:lpstr>
      <vt:lpstr>Wingdings</vt:lpstr>
      <vt:lpstr>华文楷体</vt:lpstr>
      <vt:lpstr>Calibri</vt:lpstr>
      <vt:lpstr>Franklin Gothic Medium</vt:lpstr>
      <vt:lpstr>Cambria Math</vt:lpstr>
      <vt:lpstr>Franklin Gothic Book</vt:lpstr>
      <vt:lpstr>Trebuchet MS</vt:lpstr>
      <vt:lpstr>Times New Roman</vt:lpstr>
      <vt:lpstr>隶书</vt:lpstr>
      <vt:lpstr>Arial Unicode MS</vt:lpstr>
      <vt:lpstr>Microsoft YaHei</vt:lpstr>
      <vt:lpstr>Gear Drives</vt:lpstr>
      <vt:lpstr>Excel.Sheet.8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ОСНОВНЫЕ ХАРАКТЕРИСТИКИ БЮДЖЕТА                       ВАЛУЙСКОГО ГОРОДСКОГО ОКРУГА ЗА 2021 год (тыс.руб.)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</dc:title>
  <dc:creator>РУФ</dc:creator>
  <cp:lastModifiedBy>ПутилинаОН</cp:lastModifiedBy>
  <cp:revision>723</cp:revision>
  <dcterms:created xsi:type="dcterms:W3CDTF">2010-11-15T05:37:00Z</dcterms:created>
  <dcterms:modified xsi:type="dcterms:W3CDTF">2022-04-15T12:26:09Z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1049-11.2.0.11074</vt:lpwstr>
  </property>
  <property fmtid="{D5CDD505-2E9C-101B-9397-08002B2CF9AE}" pid="3" name="ICV">
    <vt:lpwstr>D823B5B8142140F48403B335DABEE334</vt:lpwstr>
  </property>
</Properties>
</file>